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61" r:id="rId4"/>
    <p:sldId id="581" r:id="rId5"/>
    <p:sldId id="563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415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63"/>
    <a:srgbClr val="F36F21"/>
    <a:srgbClr val="006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/>
    <p:restoredTop sz="75484" autoAdjust="0"/>
  </p:normalViewPr>
  <p:slideViewPr>
    <p:cSldViewPr snapToGrid="0">
      <p:cViewPr varScale="1">
        <p:scale>
          <a:sx n="110" d="100"/>
          <a:sy n="110" d="100"/>
        </p:scale>
        <p:origin x="200" y="184"/>
      </p:cViewPr>
      <p:guideLst/>
    </p:cSldViewPr>
  </p:slideViewPr>
  <p:outlineViewPr>
    <p:cViewPr>
      <p:scale>
        <a:sx n="33" d="100"/>
        <a:sy n="33" d="100"/>
      </p:scale>
      <p:origin x="0" y="-12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4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7837F-32F0-E665-A15D-FB808B086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0515-E10A-7B7C-5B2C-628C448FA0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16AA-AF53-5F46-A4E5-02F5BDB8B981}" type="datetimeFigureOut">
              <a:rPr lang="en-VN" smtClean="0"/>
              <a:t>28/11/2024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865F9-75B9-9AE2-CD3B-AF6E0DB51C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6813-946A-976F-257F-9E704D58C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4160-ECAF-544D-921F-6E00FD010DF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833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D4395C-8BDF-4533-AF16-1D14954F26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03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C265A-F23F-1D36-2B4F-366E4141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E341D-0564-1B79-4EB9-7B749CACB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9A01F-3D12-7E01-5418-5FFC62485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7763-0A0C-43A4-D55C-E4EF573548F3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15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D36E9-BD66-4336-3CD2-2831E3E3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BC77D-4AB6-F491-8386-7A6BEF731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30843-9521-5D4C-3B0C-1A83E0089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95AC-2B7C-3023-CF2D-F11A4920AE8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82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1F21-03C9-036D-5085-6789259C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A3A44-25E5-A6D0-8D96-BA006247F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ABB79-B57D-F777-D443-AB7F11E37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B74E4-8E42-ADB5-E990-6023BAF1A4A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03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2C34C-458E-59C7-5CD1-FD89A60D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89B2F-DAE8-366B-0EE8-59709D29D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14A35-C6E1-D780-7517-46B84746E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F732-5B5F-00C4-F3C2-C9CBA9D669F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232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904BA-96D8-ED7A-CFA0-53429EAC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DA52D8-AA1E-A2B5-45E8-234A22B75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5028E-1D99-A5A6-7C08-4B4A559DB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2FE8B-896B-EB33-E537-988A19B0F1C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7697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A1B5-5D01-7023-7834-32013D7A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EA6F4-E853-B51C-E474-27C6F5DA8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80245-7001-0899-384B-BD10C72CB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C892-567F-C094-795D-5AC3AD8E68D3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74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663" y="812800"/>
            <a:ext cx="7107237" cy="3997325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64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828A-033E-484B-45F0-955682563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D84DB-7339-EF5A-8390-220186322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1C986-435A-887B-DDDC-3BA818756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B28E5-0D0B-40A1-F002-11F58FFC1D4F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5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4FDA4-5B5E-0EE3-4050-5E039BA1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5EC79-DF0E-A4C3-D4AB-9ECDC7517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08C25-14FD-ED1B-8F67-5941383D0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897A-AD78-1A66-8182-EAE1B9235B0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CD97-F403-5E6D-9CA8-4BEBDCC7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9062C-546A-F813-DA42-922DAD065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E948C-712C-27EC-69BD-F4312ECB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ECF9-CC6B-705D-D379-DD1DF6230C0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743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2D0F-6D07-ED52-C00E-4B8CA0B0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AA730-9C3D-CC8A-20AD-FD027331D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440176-91DA-72C5-C912-1F7D89C6F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FC18D-2BE0-1DFD-B27A-F5623CF48E9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100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CC76-DA18-DBC3-9C1A-29FCCDE34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DD4A5-8865-9BFA-F730-09E994050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053AB5-8D1B-1F99-C89A-A51ED1A2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3EE29-DB28-ABA3-C077-4D783692DFD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61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BDB2-9613-6D1D-281F-770E95C6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235922-C98D-BED5-79DE-441BC95A8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4250F-85C9-C6C3-BF4C-36D442271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E98A-35DD-93A9-EA20-95FA5F3285F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16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5E8C-0C7A-0EF0-71A1-CFD4EE81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4D8C4-E6B0-9E24-F1E6-4701BE369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15624-E685-0653-B097-AFD3507C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948A-C375-6F6E-EA19-62D3233DA08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409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584063-18FA-4AC7-B758-E7400074CFB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D18A1F-A265-4686-9011-9729C705685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ED015F-20EE-408C-AF09-F0E13572C86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96E4A7-C256-404D-BD64-DB253A10019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609479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title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lnSpc>
                <a:spcPct val="150000"/>
              </a:lnSpc>
              <a:defRPr sz="2000">
                <a:solidFill>
                  <a:srgbClr val="455463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text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B65992-DA9D-494B-98D5-4CF7BD3BA0D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title</a:t>
            </a:r>
          </a:p>
        </p:txBody>
      </p:sp>
      <p:sp>
        <p:nvSpPr>
          <p:cNvPr id="12" name="PlaceHolder 2"/>
          <p:cNvSpPr>
            <a:spLocks noGrp="1"/>
          </p:cNvSpPr>
          <p:nvPr>
            <p:ph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>
              <a:defRPr sz="2000">
                <a:solidFill>
                  <a:srgbClr val="455463"/>
                </a:solidFill>
              </a:defRPr>
            </a:lvl1pPr>
          </a:lstStyle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content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1E9756-0BF4-495F-B21A-68638C80ADAA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D51F12-021F-4A01-B6E7-CD493787F9B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1EF4D-3EA4-4327-A76E-6C3D14699F7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BA0B85-3C16-4E98-9545-1D1A6EBEE40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F159AE-2C05-4571-B4FF-ECC33DE0385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BDB4D1-6E56-4A85-A92A-412E7331F9B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41E93-5870-437A-9A88-5D3BD436898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/>
          <p:nvPr/>
        </p:nvSpPr>
        <p:spPr>
          <a:xfrm>
            <a:off x="0" y="6461280"/>
            <a:ext cx="12171960" cy="38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0" y="681120"/>
            <a:ext cx="208440" cy="69588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75560" cy="7563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66360" cy="62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C82D83-BEFF-49D6-B17D-6B2F4C185CB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OD-p1eMsyrU&amp;list=PLX2vGYjWbI0Qp0sD8_RKgbWul7z_eyNAv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UIToolki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2022.3/Documentation/Manual/UI-system-compa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om.unity.ugui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3"/>
          <p:cNvSpPr/>
          <p:nvPr/>
        </p:nvSpPr>
        <p:spPr>
          <a:xfrm>
            <a:off x="1732800" y="3429000"/>
            <a:ext cx="8726400" cy="9790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66B2"/>
                </a:solidFill>
                <a:ea typeface="PingFang SC"/>
              </a:rPr>
              <a:t>User Interface System</a:t>
            </a:r>
            <a:endParaRPr lang="en-US" sz="4400" b="0" strike="noStrike" spc="-1" dirty="0">
              <a:solidFill>
                <a:srgbClr val="0066B2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158360" y="446400"/>
            <a:ext cx="3873240" cy="21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98213-0671-2238-7B2A-0B54AC75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C2613-FB5E-DA22-D930-10CF90C9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AFE3A-7DA9-2F53-2DCC-5BF3F2E9C36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Dropdown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Displays a list of options.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Useful for selecting options from a predefined list.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Scroll View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Enables scrolling through content that exceeds the viewport.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Ideal for long lists or menus.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D4047D8C-1718-AA40-5F3F-127FD26C02CC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10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D1F923C-171B-BE21-85E7-D4F6BEB8884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Core Components:</a:t>
            </a:r>
          </a:p>
        </p:txBody>
      </p:sp>
    </p:spTree>
    <p:extLst>
      <p:ext uri="{BB962C8B-B14F-4D97-AF65-F5344CB8AC3E}">
        <p14:creationId xmlns:p14="http://schemas.microsoft.com/office/powerpoint/2010/main" val="21195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8B3A8-24E1-7C8D-C009-8D2772B1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4BDBA-1CFA-5452-A0F2-3E1A8AEF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FBDC5-BF42-E6E6-C361-B6E6EA90238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E6BB81CD-3FBE-A660-CDCA-9804B3815834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11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1383833-5840-C35B-7B71-28353B6D172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Tutorials – Beginner 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77267-2449-26E1-FEED-7BEEE9C4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00" y="1766644"/>
            <a:ext cx="7772400" cy="4388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ED1027-9594-0DCE-6D46-DE2A17346DD3}"/>
              </a:ext>
            </a:extLst>
          </p:cNvPr>
          <p:cNvSpPr txBox="1"/>
          <p:nvPr/>
        </p:nvSpPr>
        <p:spPr>
          <a:xfrm>
            <a:off x="4826643" y="6221630"/>
            <a:ext cx="7365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https://www.youtube.com/watch?v=OD-p1eMsyrU&amp;list=PLX2vGYjWbI0Qp0sD8_RKgbWul7z_eyNAv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918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12699-0A02-DFCF-9A0F-8E5C5DDD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9615-24C5-A4AB-D3C3-66BFD7B0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80DAB-86EB-626F-8A19-1F2FFD55B0D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3852781"/>
          </a:xfrm>
        </p:spPr>
        <p:txBody>
          <a:bodyPr anchor="t"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A system for managing and handling user input events.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Facilitates communication between input devices, UI elements, and game objects.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Consists of key components: Event System, Input Modules, and </a:t>
            </a:r>
            <a:r>
              <a:rPr lang="en-US" sz="22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Raycasters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27CEAEE-2451-27B0-99B9-E49FAB68B1C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12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A724D29-B210-EB85-9DB6-3996CE3B66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the Event System?</a:t>
            </a:r>
          </a:p>
        </p:txBody>
      </p:sp>
    </p:spTree>
    <p:extLst>
      <p:ext uri="{BB962C8B-B14F-4D97-AF65-F5344CB8AC3E}">
        <p14:creationId xmlns:p14="http://schemas.microsoft.com/office/powerpoint/2010/main" val="135165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1BAAF-786C-64A3-9A58-4D8704D7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1D0C5-342B-E245-9ACB-7A20D2CE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039E5-4262-ECDD-DF86-A8C6B468D70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847981"/>
            <a:ext cx="10712126" cy="452553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dirty="0">
                <a:effectLst/>
                <a:latin typeface="+mn-lt"/>
              </a:rPr>
              <a:t>Event System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Manages active input modules.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Coordinates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raycasting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 to determine the object under the pointer.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Updates input modules and sends events to objects.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dirty="0">
                <a:effectLst/>
                <a:latin typeface="+mn-lt"/>
              </a:rPr>
              <a:t>Input Modules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Handle specific input types (e.g., mouse, touch, keyboard).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Process input data and send events to objects.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dirty="0" err="1">
                <a:effectLst/>
                <a:latin typeface="+mn-lt"/>
              </a:rPr>
              <a:t>Raycasters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Determine which object is being pointed at.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Types: Graphic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Raycaster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 (for UI elements), Physics 2D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Raycaster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 (for 2D physics objects), Physics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Raycaster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 (for 3D physics objects).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BD8A27F9-F85A-3C05-FB0C-3F39EBE7354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13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68208CF-CA85-D20C-D0F5-75BEA3C90DE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223613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BA6A8-59EB-1198-1B6E-9941B7213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329BC-34E9-27E3-A088-78B509FE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E7613B-338E-B124-A72B-5EE43AB0250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847981"/>
            <a:ext cx="10972440" cy="452553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Input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User interacts with the game (e.g., mouse click, touch).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Input Module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Processes the input and determines the event type (e.g., pointer click, drag, hover).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Raycasting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Determines the object being pointed at using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Raycasters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Event Sending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The Event System sends the appropriate event to the target object.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Event Handling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The target object's script handles the event and responds accordingly.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1800" i="0" u="none" strike="noStrike" dirty="0">
              <a:solidFill>
                <a:srgbClr val="455463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F36F21"/>
                </a:solidFill>
                <a:effectLst/>
                <a:latin typeface="+mn-lt"/>
              </a:rPr>
              <a:t>Event Handling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UI Components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Built-in UI components (e.g., Button, Slider) have built-in event handling mechanisms.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5463"/>
                </a:solidFill>
                <a:effectLst/>
                <a:latin typeface="+mn-lt"/>
              </a:rPr>
              <a:t>Custom Scripts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: Implement event interfaces (e.g.,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IPointerClickHandler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, </a:t>
            </a:r>
            <a:r>
              <a:rPr lang="en-US" sz="1800" i="0" u="none" strike="noStrike" dirty="0" err="1">
                <a:solidFill>
                  <a:srgbClr val="455463"/>
                </a:solidFill>
                <a:effectLst/>
                <a:latin typeface="+mn-lt"/>
              </a:rPr>
              <a:t>IPointerEnterHandler</a:t>
            </a:r>
            <a:r>
              <a:rPr lang="en-US" sz="1800" i="0" u="none" strike="noStrike" dirty="0">
                <a:solidFill>
                  <a:srgbClr val="455463"/>
                </a:solidFill>
                <a:effectLst/>
                <a:latin typeface="+mn-lt"/>
              </a:rPr>
              <a:t>) to handle custom events.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2E093508-389C-E7AE-E04E-C73288ADF6D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39E68A6-50CE-9788-3680-BD9DC90487C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How it Works:</a:t>
            </a:r>
          </a:p>
        </p:txBody>
      </p:sp>
    </p:spTree>
    <p:extLst>
      <p:ext uri="{BB962C8B-B14F-4D97-AF65-F5344CB8AC3E}">
        <p14:creationId xmlns:p14="http://schemas.microsoft.com/office/powerpoint/2010/main" val="76676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3269-E8C2-CE4F-1ABA-6575EA7F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6E30C-9C49-E433-924F-8E81E208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Recap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6AEF-B062-F3C8-BCAE-92C87663421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418400"/>
            <a:ext cx="10972440" cy="4736520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>
                <a:solidFill>
                  <a:srgbClr val="455463"/>
                </a:solidFill>
                <a:latin typeface="Calibri"/>
              </a:rPr>
              <a:t>Unity UI is a powerful system for creating user interfaces in Unity. It offers a range of components to build interactive and visually appealing UI elements: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455463"/>
                </a:solidFill>
                <a:latin typeface="Calibri"/>
              </a:rPr>
              <a:t>Core Components</a:t>
            </a:r>
            <a:r>
              <a:rPr lang="en-US" sz="2200" spc="-1" dirty="0">
                <a:solidFill>
                  <a:srgbClr val="455463"/>
                </a:solidFill>
                <a:latin typeface="Calibri"/>
              </a:rPr>
              <a:t>: Canvas, Image, Text, Button, Slider, Toggle, Dropdown, Scroll View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455463"/>
                </a:solidFill>
                <a:latin typeface="Calibri"/>
              </a:rPr>
              <a:t>Layout Components</a:t>
            </a:r>
            <a:r>
              <a:rPr lang="en-US" sz="2200" spc="-1" dirty="0">
                <a:solidFill>
                  <a:srgbClr val="455463"/>
                </a:solidFill>
                <a:latin typeface="Calibri"/>
              </a:rPr>
              <a:t>: Horizontal Layout Group, Vertical Layout Group, Grid Layout Group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455463"/>
                </a:solidFill>
                <a:latin typeface="Calibri"/>
              </a:rPr>
              <a:t>Event System</a:t>
            </a:r>
            <a:r>
              <a:rPr lang="en-US" sz="2200" spc="-1" dirty="0">
                <a:solidFill>
                  <a:srgbClr val="455463"/>
                </a:solidFill>
                <a:latin typeface="Calibri"/>
              </a:rPr>
              <a:t>: Handles user input and triggers events.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>
                <a:solidFill>
                  <a:srgbClr val="455463"/>
                </a:solidFill>
                <a:latin typeface="Calibri"/>
              </a:rPr>
              <a:t>By understanding these components and their interactions, you can design and implement user interfaces for your Unity projects.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3E8D6BD-2B21-2886-540C-A2A34F3A5A3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7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04760" cy="69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66B2"/>
                </a:solidFill>
                <a:latin typeface="Arial"/>
              </a:rPr>
              <a:t>Learning Objectives</a:t>
            </a:r>
            <a:endParaRPr lang="en-US" sz="4000" b="0" strike="noStrike" spc="-1" dirty="0">
              <a:solidFill>
                <a:srgbClr val="0066B2"/>
              </a:solidFill>
              <a:latin typeface="Arial"/>
            </a:endParaRPr>
          </a:p>
        </p:txBody>
      </p:sp>
      <p:sp>
        <p:nvSpPr>
          <p:cNvPr id="54" name="Content Placeholder 2"/>
          <p:cNvSpPr/>
          <p:nvPr/>
        </p:nvSpPr>
        <p:spPr>
          <a:xfrm>
            <a:off x="819000" y="1522632"/>
            <a:ext cx="10514520" cy="4091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Understand the core concepts of Unity UI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Master layout techniques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Implement event handling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Optimize UI performance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Design user-friendly interfaces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Integrate UI with other game systems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6D5315-3D1D-4EC7-9273-1E23E07B318A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D788-6885-A76A-B3A9-8B319527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16A8-C978-031F-FF1C-364EEB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User interface (UI)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377844-A06C-8CBB-4161-F6C7905B2A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Unity provides</a:t>
            </a:r>
            <a:r>
              <a:rPr lang="en-US" sz="2000" b="1" strike="noStrike" spc="-1" dirty="0">
                <a:solidFill>
                  <a:srgbClr val="FF860D"/>
                </a:solidFill>
                <a:latin typeface="Arial"/>
                <a:ea typeface="DejaVu Sans"/>
              </a:rPr>
              <a:t> three UI systems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that you can use to create user interfaces (UI) for the Unity Editor and applications made in the Unity Editor: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UI Toolkit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Unity UI package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uGUI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IMGUI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03FB4D6A-9BAC-548B-564A-2F8838B32D4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3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75D13-D287-A0CB-1916-67A4293E9014}"/>
              </a:ext>
            </a:extLst>
          </p:cNvPr>
          <p:cNvSpPr txBox="1"/>
          <p:nvPr/>
        </p:nvSpPr>
        <p:spPr>
          <a:xfrm>
            <a:off x="6585999" y="6186905"/>
            <a:ext cx="5607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3"/>
              </a:rPr>
              <a:t>https://docs.unity3d.com/2022.3/Documentation/Manual/UIToolkits.html</a:t>
            </a:r>
            <a:endParaRPr lang="en-V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D172A-2C82-7241-D8C4-7FFB4ABCFDF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57377" y="4551012"/>
            <a:ext cx="7477246" cy="137996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659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17B4-5549-01EE-52E6-6221D1C3E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702-BA27-E112-CFC5-796B9769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Comparison of UI systems in Unity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C5A874-07CA-CC37-550B-B12CEE1651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393B3573-F650-7FB2-EDD9-22227EB9E96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4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5187D-7393-FA11-E066-DF71D83B21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9871" y="1418400"/>
            <a:ext cx="8592257" cy="4803615"/>
          </a:xfrm>
          <a:prstGeom prst="rect">
            <a:avLst/>
          </a:prstGeom>
          <a:ln w="0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A487C-D4F1-F27C-3B9A-ABB96D83CD2C}"/>
              </a:ext>
            </a:extLst>
          </p:cNvPr>
          <p:cNvSpPr/>
          <p:nvPr/>
        </p:nvSpPr>
        <p:spPr>
          <a:xfrm>
            <a:off x="4342843" y="1456200"/>
            <a:ext cx="1295980" cy="4720107"/>
          </a:xfrm>
          <a:prstGeom prst="rect">
            <a:avLst/>
          </a:prstGeom>
          <a:noFill/>
          <a:ln w="36720">
            <a:solidFill>
              <a:srgbClr val="FF86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8643A-2283-1A0B-439C-F528D35431F1}"/>
              </a:ext>
            </a:extLst>
          </p:cNvPr>
          <p:cNvSpPr txBox="1"/>
          <p:nvPr/>
        </p:nvSpPr>
        <p:spPr>
          <a:xfrm>
            <a:off x="5868365" y="6186905"/>
            <a:ext cx="6324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4"/>
              </a:rPr>
              <a:t>https://docs.unity3d.com/2022.3/Documentation/Manual/UI-system-compare.html</a:t>
            </a:r>
            <a:endParaRPr lang="en-US" sz="1100" dirty="0"/>
          </a:p>
          <a:p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10383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CA746-4B17-EB8C-0659-076FD2BC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982-22A6-0D4C-66B3-8AE14F3A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3C0D9F-38AA-FF5F-EB59-D72676ED70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Unity UI is a </a:t>
            </a:r>
            <a:r>
              <a:rPr lang="en-US" sz="2000" b="0" strike="noStrike" spc="-1" dirty="0">
                <a:solidFill>
                  <a:srgbClr val="F36F21"/>
                </a:solidFill>
                <a:latin typeface="Arial"/>
                <a:ea typeface="DejaVu Sans"/>
              </a:rPr>
              <a:t>set of tools 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for developing user interfaces for games and applications. It is a </a:t>
            </a:r>
            <a:r>
              <a:rPr lang="en-US" sz="2000" b="0" strike="noStrike" spc="-1" dirty="0" err="1">
                <a:solidFill>
                  <a:srgbClr val="F36F21"/>
                </a:solidFill>
                <a:latin typeface="Arial"/>
                <a:ea typeface="DejaVu Sans"/>
              </a:rPr>
              <a:t>GameObject</a:t>
            </a:r>
            <a:r>
              <a:rPr lang="en-US" sz="2000" b="0" strike="noStrike" spc="-1" dirty="0">
                <a:solidFill>
                  <a:srgbClr val="F36F21"/>
                </a:solidFill>
                <a:latin typeface="Arial"/>
                <a:ea typeface="DejaVu Sans"/>
              </a:rPr>
              <a:t>-based UI 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system that uses Components and the Game View to arrange, position, and style user interfaces. You cannot use Unity UI to create or change user interfaces in the Unity Editor.</a:t>
            </a:r>
          </a:p>
          <a:p>
            <a:pPr>
              <a:lnSpc>
                <a:spcPct val="20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In Unity UI, you use components and the Game view to arrange, position, and style the user interface. It supports advanced rendering and text features.</a:t>
            </a: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44539F3-39AE-E061-A67E-6E6FE3238744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5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21095-82DE-2D27-D356-8C0CD4C8FF56}"/>
              </a:ext>
            </a:extLst>
          </p:cNvPr>
          <p:cNvSpPr txBox="1"/>
          <p:nvPr/>
        </p:nvSpPr>
        <p:spPr>
          <a:xfrm>
            <a:off x="6261905" y="6186905"/>
            <a:ext cx="5931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https://docs.unity3d.com/2022.3/Documentation/Manual/com.unity.ugui.html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90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E77B-B074-4DDE-A00F-BD6A8732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5848-566E-0805-2DFB-4331905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C16F0E-D4A3-A76E-0EA9-404E2F5CD3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416618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Flexible UI System: Build intuitive and visually appealing user interfaces for games and applications.</a:t>
            </a:r>
          </a:p>
          <a:p>
            <a:pPr>
              <a:lnSpc>
                <a:spcPct val="150000"/>
              </a:lnSpc>
            </a:pPr>
            <a:endParaRPr lang="en-US" sz="2000" b="0" strike="noStrike" spc="-1" dirty="0">
              <a:solidFill>
                <a:srgbClr val="455463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rgbClr val="F36F21"/>
                </a:solidFill>
                <a:latin typeface="Arial"/>
                <a:ea typeface="DejaVu Sans"/>
              </a:rPr>
              <a:t>Key Components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Canvas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The foundation of your UI hierarchy.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Image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Displays images, textures, or sprites.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Text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Displays text labels.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Button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Creates interactive buttons.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Slider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Allows users to select a value from a range.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Toggle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Provides on/off options.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Dropdown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Displays a list of options.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latin typeface="Arial"/>
                <a:ea typeface="DejaVu Sans"/>
              </a:rPr>
              <a:t>Scroll View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Enables scrolling through content.</a:t>
            </a: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81614B26-3C8F-D07F-0203-7109E3DEE31B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1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FF07B-D22B-1092-908B-A95409A7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1238-F907-EEFE-A3AE-925E5AC3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0CD405-469A-D1FC-12C6-030C11B0154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416618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F36F21"/>
                </a:solidFill>
                <a:latin typeface="Arial"/>
                <a:ea typeface="DejaVu Sans"/>
              </a:rPr>
              <a:t>Layout Components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Horizontal Layout 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Group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Arranges children horizontally.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Vertical Layout 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Group: Arranges children vertically.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Grid Layout 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Group: Arranges children in a grid.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F36F21"/>
                </a:solidFill>
                <a:latin typeface="Arial"/>
                <a:ea typeface="DejaVu Sans"/>
              </a:rPr>
              <a:t>Canvas Render Mode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Screen Space - Overlay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Renders UI elements on top of the 3D scene.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Screen Space - Camera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Renders UI elements in 3D space, affected by camera perspective.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World Space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Renders UI elements in world space, interacting with 3D objects.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F36F21"/>
                </a:solidFill>
                <a:latin typeface="Arial"/>
                <a:ea typeface="DejaVu Sans"/>
              </a:rPr>
              <a:t>UI Event System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Handle user input (clicks, drags, touches) and trigger events.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Customize event handling with scripts.</a:t>
            </a: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1594E495-12D7-B827-E51B-6DDFB8BDF77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94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A15FA-0ED6-7036-037E-64448F9E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09F17-8487-9052-D2D7-1B430D56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26B91-40A2-E208-D862-258DB96E73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419721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Canvas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The foundation of your UI hierarchy.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Sets the rendering mode (Screen Space - Overlay, Screen Space - Camera, World Space).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Image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Displays images, textures, or sprites.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Can be used for backgrounds, buttons, or other visual elements.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Text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Displays text labels.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Customize font, size, color, and alignment.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E55B21F-D1C5-08D0-06DF-E97B5D84D63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8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8EA1B-F870-91E0-2D58-A7024F99E0B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Core Components:</a:t>
            </a:r>
          </a:p>
        </p:txBody>
      </p:sp>
    </p:spTree>
    <p:extLst>
      <p:ext uri="{BB962C8B-B14F-4D97-AF65-F5344CB8AC3E}">
        <p14:creationId xmlns:p14="http://schemas.microsoft.com/office/powerpoint/2010/main" val="378413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D7779-E560-9FA7-D298-B4528CC1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CAA8D-54D2-D9E2-0519-4B8B694A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Unity UI (</a:t>
            </a:r>
            <a:r>
              <a:rPr lang="en-US" sz="3200" b="1" spc="-1" dirty="0" err="1">
                <a:solidFill>
                  <a:srgbClr val="0066B2"/>
                </a:solidFill>
              </a:rPr>
              <a:t>uGUI</a:t>
            </a:r>
            <a:r>
              <a:rPr lang="en-US" sz="3200" b="1" spc="-1" dirty="0">
                <a:solidFill>
                  <a:srgbClr val="0066B2"/>
                </a:solidFill>
              </a:rPr>
              <a:t>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F989A-D9E8-1A34-623C-C12FD67A22F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4338919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Button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Creates interactive buttons.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Trigger events on click or hover.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Slider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Allows users to select a value from a range.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Useful for settings, volume control, or progress bars.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Toggle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Provides on/off options.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Can be used for checkboxes or switches.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9117919-6192-22C5-6F7F-03D82FDDE2A4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9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9558B27-4D96-ABAA-9BC3-2BDD0F8F800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Core Components:</a:t>
            </a:r>
          </a:p>
        </p:txBody>
      </p:sp>
    </p:spTree>
    <p:extLst>
      <p:ext uri="{BB962C8B-B14F-4D97-AF65-F5344CB8AC3E}">
        <p14:creationId xmlns:p14="http://schemas.microsoft.com/office/powerpoint/2010/main" val="56768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11720</TotalTime>
  <Words>1041</Words>
  <Application>Microsoft Macintosh PowerPoint</Application>
  <PresentationFormat>Widescreen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PingFang SC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Learning Objectives</vt:lpstr>
      <vt:lpstr>User interface (UI)</vt:lpstr>
      <vt:lpstr>Comparison of UI systems in Unity</vt:lpstr>
      <vt:lpstr>Unity UI (uGUI)</vt:lpstr>
      <vt:lpstr>Unity UI (uGUI)</vt:lpstr>
      <vt:lpstr>Unity UI (uGUI)</vt:lpstr>
      <vt:lpstr>Unity UI (uGUI)</vt:lpstr>
      <vt:lpstr>Unity UI (uGUI)</vt:lpstr>
      <vt:lpstr>Unity UI (uGUI)</vt:lpstr>
      <vt:lpstr>Unity UI (uGUI)</vt:lpstr>
      <vt:lpstr>Unity UI (uGUI)</vt:lpstr>
      <vt:lpstr>Unity UI (uGUI)</vt:lpstr>
      <vt:lpstr>Unity UI (uGUI)</vt:lpstr>
      <vt:lpstr>Recap</vt:lpstr>
    </vt:vector>
  </TitlesOfParts>
  <Manager/>
  <Company>SE - FPTU - HCM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FGU301-1.Introduction to Unity</dc:title>
  <dc:subject/>
  <dc:creator>Phạm Thanh Trí</dc:creator>
  <cp:keywords/>
  <dc:description/>
  <cp:lastModifiedBy>Microsoft Office User</cp:lastModifiedBy>
  <cp:revision>1353</cp:revision>
  <cp:lastPrinted>2024-02-18T04:17:36Z</cp:lastPrinted>
  <dcterms:created xsi:type="dcterms:W3CDTF">2023-12-04T12:44:34Z</dcterms:created>
  <dcterms:modified xsi:type="dcterms:W3CDTF">2024-11-28T09:52:31Z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