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61" r:id="rId4"/>
    <p:sldId id="592" r:id="rId5"/>
    <p:sldId id="593" r:id="rId6"/>
    <p:sldId id="605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463"/>
    <a:srgbClr val="F36F21"/>
    <a:srgbClr val="006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/>
    <p:restoredTop sz="75484" autoAdjust="0"/>
  </p:normalViewPr>
  <p:slideViewPr>
    <p:cSldViewPr snapToGrid="0">
      <p:cViewPr varScale="1">
        <p:scale>
          <a:sx n="110" d="100"/>
          <a:sy n="110" d="100"/>
        </p:scale>
        <p:origin x="1352" y="184"/>
      </p:cViewPr>
      <p:guideLst/>
    </p:cSldViewPr>
  </p:slideViewPr>
  <p:outlineViewPr>
    <p:cViewPr>
      <p:scale>
        <a:sx n="33" d="100"/>
        <a:sy n="33" d="100"/>
      </p:scale>
      <p:origin x="0" y="-12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44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7837F-32F0-E665-A15D-FB808B086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C0515-E10A-7B7C-5B2C-628C448FA0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16AA-AF53-5F46-A4E5-02F5BDB8B981}" type="datetimeFigureOut">
              <a:rPr lang="en-VN" smtClean="0"/>
              <a:t>09/12/2024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865F9-75B9-9AE2-CD3B-AF6E0DB51C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6813-946A-976F-257F-9E704D58C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4160-ECAF-544D-921F-6E00FD010DF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833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D4395C-8BDF-4533-AF16-1D14954F261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03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D240-1CDC-519E-94BD-B8F3DE28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CA862-F542-30BD-5191-276A1A525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72641-EBA0-B280-F5DE-D2CECAA6B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B9CB-D154-4F13-DF7E-C1DB4C03EFB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99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46753-A3F3-16FA-CBB7-52AD01C9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0156A-EC41-53C6-E9FC-1A4C29B30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33EE9-3DBC-BE74-2C69-598C76371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BC8A7-6D8D-5655-CEF9-8028ED03474F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825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5D234-ED69-E81A-A11E-A4B262A3C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55DB1B-5270-157E-FC2B-3E9A10279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27F3F-05D4-0972-CDA7-70B69224A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AEAB2-83D7-0ED7-2942-7B45C60BBED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705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D3E8-6EAA-7B68-BB05-6E276502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45F7C-1900-02D6-93D0-B4F8CF713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1FCD8-13D6-623A-3D33-5F84051D3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7AB9-E286-A968-C905-64397F38D33F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261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7E20-DB12-20C0-B65E-AF010C1BE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EF30E-7EF9-6D2D-1279-A51B2E640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9B9B2-C6E9-9051-7E9E-E318B5AF9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7326-1135-1F99-6872-29739EDA04E4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647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51A0-79E8-041B-B7CF-5525D0BA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21B3A-43CC-DDA6-1B4F-7D11D8AF0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7254E-E484-DA16-80BF-E4BB9C723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A1ADC-5493-7D83-B741-B0098845F196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7918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4FB12-5DE5-1C38-5682-0643E326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03854-732D-3F5C-78A4-17D6CB97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BEED-BCCD-87FC-A572-DCCBB214A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A9E5C-CAA8-EB46-46A3-7B633975AA77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242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663" y="812800"/>
            <a:ext cx="7107237" cy="3997325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64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4828A-033E-484B-45F0-955682563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D84DB-7339-EF5A-8390-220186322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1C986-435A-887B-DDDC-3BA818756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B28E5-0D0B-40A1-F002-11F58FFC1D4F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75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3CA0-8BD6-B591-CBE3-075968CF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2A00B-0F4A-8910-4FE2-7D8FFD4B0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3CFDB-BD03-FD65-6DDC-12E19529F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F74A-DE69-6970-8EA5-5DB605F4D7F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40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2266-5134-438A-C691-CC056C92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93557-86B0-415D-A9FC-C0952C3A2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C5C5D-A3A6-BB4E-3553-9D82FEF4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70EB-1A77-8AF5-DD5B-D4F20165BAA6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471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B955-691F-D610-BEE6-A95A86EC7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E1F37-D0DC-6070-98C4-959839973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4332B5-0C4B-966C-6F1F-71CD75710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89C9A-91F8-70D4-70ED-5BF58ACA760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28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B812-1892-20B8-A4DA-18903850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F22F9-8117-9648-9825-5E1847272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5970D-5F7F-5CD9-3F1A-7D21A7186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B3DB1-5CA9-FF19-7905-16C59C063C94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18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1000F-12E0-9E04-C3E7-18DE88627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CF6FE-C4ED-C5AB-9860-CA3A7826F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51497-9F2A-41E2-E14A-CE13DE47B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482A-0B18-C367-1FF4-167B9499F816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07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925E-E29B-047E-05DD-9CF69CCE9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4943C-809E-F1B6-0E42-00E178004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A2C18E-62CB-663E-B889-C16CDAFD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0EF13-7604-03D0-D440-35258154CB77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52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584063-18FA-4AC7-B758-E7400074CFB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D18A1F-A265-4686-9011-9729C705685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ED015F-20EE-408C-AF09-F0E13572C86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96E4A7-C256-404D-BD64-DB253A10019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 hasCustomPrompt="1"/>
          </p:nvPr>
        </p:nvSpPr>
        <p:spPr>
          <a:xfrm>
            <a:off x="609479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title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lnSpc>
                <a:spcPct val="150000"/>
              </a:lnSpc>
              <a:defRPr sz="2000">
                <a:solidFill>
                  <a:srgbClr val="455463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text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B65992-DA9D-494B-98D5-4CF7BD3BA0D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title</a:t>
            </a:r>
          </a:p>
        </p:txBody>
      </p:sp>
      <p:sp>
        <p:nvSpPr>
          <p:cNvPr id="12" name="PlaceHolder 2"/>
          <p:cNvSpPr>
            <a:spLocks noGrp="1"/>
          </p:cNvSpPr>
          <p:nvPr>
            <p:ph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>
              <a:defRPr sz="2000">
                <a:solidFill>
                  <a:srgbClr val="455463"/>
                </a:solidFill>
              </a:defRPr>
            </a:lvl1pPr>
          </a:lstStyle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content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1E9756-0BF4-495F-B21A-68638C80ADAA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CD51F12-021F-4A01-B6E7-CD493787F9B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1EF4D-3EA4-4327-A76E-6C3D14699F7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BA0B85-3C16-4E98-9545-1D1A6EBEE40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F159AE-2C05-4571-B4FF-ECC33DE0385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3BDB4D1-6E56-4A85-A92A-412E7331F9B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41E93-5870-437A-9A88-5D3BD436898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/>
          <p:nvPr/>
        </p:nvSpPr>
        <p:spPr>
          <a:xfrm>
            <a:off x="0" y="6461280"/>
            <a:ext cx="12171960" cy="38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0" y="681120"/>
            <a:ext cx="208440" cy="69588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75560" cy="7563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5560" y="30240"/>
            <a:ext cx="1566360" cy="62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C82D83-BEFF-49D6-B17D-6B2F4C185CBC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NBYqPAA5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3"/>
          <p:cNvSpPr/>
          <p:nvPr/>
        </p:nvSpPr>
        <p:spPr>
          <a:xfrm>
            <a:off x="1732800" y="3429000"/>
            <a:ext cx="8726400" cy="9790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66B2"/>
                </a:solidFill>
                <a:ea typeface="PingFang SC"/>
              </a:rPr>
              <a:t>Introduce UI event handling and User Input</a:t>
            </a:r>
            <a:endParaRPr lang="en-US" sz="4400" b="0" strike="noStrike" spc="-1" dirty="0">
              <a:solidFill>
                <a:srgbClr val="0066B2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4158360" y="446400"/>
            <a:ext cx="3873240" cy="21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EAA12-6038-5C17-FA54-9D21948DD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C9C2-D9B3-7940-6168-DA96CB5C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4DCE1E-8DAD-3958-C6AC-909FB81D94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9795" y="1808795"/>
            <a:ext cx="10620748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Import Input System package.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And set Player “Active Input Handling” config to “Input System Package (new)”. 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57A208D2-98FD-2AD6-C0EC-EAEC1A6C304E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10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8E109E4-2D8B-3054-1273-70D1318A9BA5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Implementing an on-screen joystick with Input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7DCEF-578E-9B23-5B10-EBAA4428550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02240" y="2971800"/>
            <a:ext cx="8385840" cy="3147840"/>
          </a:xfrm>
          <a:prstGeom prst="rect">
            <a:avLst/>
          </a:prstGeom>
          <a:ln w="36720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882228-74F2-F170-BC2F-13DE451BF69B}"/>
              </a:ext>
            </a:extLst>
          </p:cNvPr>
          <p:cNvSpPr/>
          <p:nvPr/>
        </p:nvSpPr>
        <p:spPr>
          <a:xfrm>
            <a:off x="1828800" y="2971800"/>
            <a:ext cx="1369800" cy="226800"/>
          </a:xfrm>
          <a:prstGeom prst="rect">
            <a:avLst/>
          </a:prstGeom>
          <a:noFill/>
          <a:ln w="36720">
            <a:solidFill>
              <a:srgbClr val="FF86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F4D6F-0D15-E9E5-394B-7E081A979614}"/>
              </a:ext>
            </a:extLst>
          </p:cNvPr>
          <p:cNvSpPr/>
          <p:nvPr/>
        </p:nvSpPr>
        <p:spPr>
          <a:xfrm>
            <a:off x="1828800" y="4800600"/>
            <a:ext cx="1369800" cy="455400"/>
          </a:xfrm>
          <a:prstGeom prst="rect">
            <a:avLst/>
          </a:prstGeom>
          <a:noFill/>
          <a:ln w="36720">
            <a:solidFill>
              <a:srgbClr val="FF86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2CB39-FA1A-16D4-8F85-7AB5B3F3EE3E}"/>
              </a:ext>
            </a:extLst>
          </p:cNvPr>
          <p:cNvSpPr/>
          <p:nvPr/>
        </p:nvSpPr>
        <p:spPr>
          <a:xfrm>
            <a:off x="4343400" y="4800600"/>
            <a:ext cx="5944680" cy="455400"/>
          </a:xfrm>
          <a:prstGeom prst="rect">
            <a:avLst/>
          </a:prstGeom>
          <a:noFill/>
          <a:ln w="36720">
            <a:solidFill>
              <a:srgbClr val="FF86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4471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553C-3709-82D7-F895-1DD446CB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AB4E-3FCC-33D0-FE01-6FC6F8F9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097B92-BC7E-DB50-3B68-9885F61049B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9795" y="1808795"/>
            <a:ext cx="10936382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Create the UI for joystick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Add a canvas.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In canvas, and an UI &gt; Image game Object and set joystick image for this object. Set name is ‘Handle’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29EC753E-08EE-95A8-A134-45E61384FBB0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11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303762A-C48F-53EA-3CB9-93C88AC08E2A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Implementing an on-screen joystick with Input System: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D004F-AB44-A01A-1B33-457DDE392F7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41440" y="3137731"/>
            <a:ext cx="8709120" cy="3525120"/>
          </a:xfrm>
          <a:prstGeom prst="rect">
            <a:avLst/>
          </a:prstGeom>
          <a:ln w="36720">
            <a:noFill/>
          </a:ln>
        </p:spPr>
      </p:pic>
    </p:spTree>
    <p:extLst>
      <p:ext uri="{BB962C8B-B14F-4D97-AF65-F5344CB8AC3E}">
        <p14:creationId xmlns:p14="http://schemas.microsoft.com/office/powerpoint/2010/main" val="195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36AFB-DA51-5477-0D7D-43730FDF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30D7-11A6-E350-E888-D50A35D7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AA201C-1D31-5B03-7F71-C514FF0300C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9795" y="1808795"/>
            <a:ext cx="10936382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Add </a:t>
            </a:r>
            <a:r>
              <a:rPr lang="en-US" sz="18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On-Screen Stick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component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Select Handle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GameObject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, click add component and select “On-Screen Stick”.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Set param: Movement Range = 50; Path =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LeftStick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[Gamepad]. 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F5B22654-F456-6B67-58D1-CC5C965FC64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12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4E1F980-119F-A8E2-5FCC-784CDE578E97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Implementing an on-screen joystick with Input System: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D47F4-69D9-95D5-A694-7CEA3622638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6000" y="3122170"/>
            <a:ext cx="4887063" cy="3255481"/>
          </a:xfrm>
          <a:prstGeom prst="rect">
            <a:avLst/>
          </a:prstGeom>
          <a:ln w="36720">
            <a:noFill/>
          </a:ln>
        </p:spPr>
      </p:pic>
    </p:spTree>
    <p:extLst>
      <p:ext uri="{BB962C8B-B14F-4D97-AF65-F5344CB8AC3E}">
        <p14:creationId xmlns:p14="http://schemas.microsoft.com/office/powerpoint/2010/main" val="330106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1934F-E35E-DAD2-63E8-25E1D232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39A1-9BCB-8E58-F17D-F3547618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F111AD-3894-9382-F302-30920AF918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9795" y="1808795"/>
            <a:ext cx="5380534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Add </a:t>
            </a:r>
            <a:r>
              <a:rPr lang="en-US" sz="18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Player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and its component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Add 2D Object &gt; Sprites &gt; Triangle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GameObject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. Set its name to Player.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Add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Rigidbody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2D component to Player.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Select Player, add “Player Input” component (NOT player input manager). 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514116B7-F086-F6CE-C4CF-58365CD35B9D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13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24D81E-8B02-7C5D-D356-6BE039A777B5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36F21"/>
                </a:solidFill>
              </a:rPr>
              <a:t>Implementing an on-screen joystick with Input System: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68164-F766-D2ED-E69B-8D8CD5436D6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90100" y="673200"/>
            <a:ext cx="4523760" cy="5755320"/>
          </a:xfrm>
          <a:prstGeom prst="rect">
            <a:avLst/>
          </a:prstGeom>
          <a:ln w="36720">
            <a:noFill/>
          </a:ln>
        </p:spPr>
      </p:pic>
    </p:spTree>
    <p:extLst>
      <p:ext uri="{BB962C8B-B14F-4D97-AF65-F5344CB8AC3E}">
        <p14:creationId xmlns:p14="http://schemas.microsoft.com/office/powerpoint/2010/main" val="20954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2A58-D932-E167-A5FB-26DF30E6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AFF-5B6C-688E-AC25-5D7362E2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740AE2-BDA7-E319-57BE-00F7B78C05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9" y="1808795"/>
            <a:ext cx="5310373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Add </a:t>
            </a:r>
            <a:r>
              <a:rPr lang="en-US" sz="18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Input Actions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for Player Input component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Select Player, in Player Input component, click Create Actions. Set name is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PlayerAction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and save to Scenes /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InputSystem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folder.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Double click on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PlayerAction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Object to open Input Actions window. Set value for Move action.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Action Type: Value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Control Type: Vector 2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2BD35940-03AD-1732-35F2-C96715AED6E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14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066AA26-502A-F1AE-F777-A666385FCAA5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Implementing an on-screen joystick with Input System: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087A7-9B1E-5340-1309-AFA2E269480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19852" y="1921680"/>
            <a:ext cx="6162840" cy="4561560"/>
          </a:xfrm>
          <a:prstGeom prst="rect">
            <a:avLst/>
          </a:prstGeom>
          <a:ln w="36720">
            <a:noFill/>
          </a:ln>
        </p:spPr>
      </p:pic>
    </p:spTree>
    <p:extLst>
      <p:ext uri="{BB962C8B-B14F-4D97-AF65-F5344CB8AC3E}">
        <p14:creationId xmlns:p14="http://schemas.microsoft.com/office/powerpoint/2010/main" val="354937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4949C-4EA9-F40D-931E-B1C9789B1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5E61-BB67-FDC7-452C-0E6F6D05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DA0FC9-74A6-0516-2C68-5983582D3AE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9795" y="1808795"/>
            <a:ext cx="10936382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Add the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PingFang SC"/>
              </a:rPr>
              <a:t>InputManager.cs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 and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PingFang SC"/>
              </a:rPr>
              <a:t>Movement.cs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 C# scripts and attach them to Player.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Add 2D Object &gt; Sprites &gt; Triangle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PingFang SC"/>
              </a:rPr>
              <a:t>GameObject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. Set its name to Player.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Select Player, add “Player Input” component (NOT player input manager). 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5CB91713-68C7-94A3-8B67-6CB7F3D999B8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15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7D893A9-BE07-63AB-CF3C-A2D6B7CED99D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Implementing an on-screen joystick with Input System: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2608F-B32D-414C-7494-F418A5DC7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65" y="3429000"/>
            <a:ext cx="9498561" cy="28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3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30AE-2532-19AB-8DE6-25968B1EA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8518-534C-9FE3-9BDF-D2C49DE9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507CF2-2783-D34E-2E2F-D13E7FE8E2C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7809" y="1449115"/>
            <a:ext cx="10936382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Update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PingFang SC"/>
              </a:rPr>
              <a:t>Movement.cs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PingFang SC"/>
              </a:rPr>
              <a:t> script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6E1B13B8-732A-8DEB-5EA0-3A112C17680E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00C42-831A-9E13-2E24-34023A2B9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9" y="2208594"/>
            <a:ext cx="5164238" cy="4537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AB23A-78AB-31BA-928D-667367E9A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33" y="894239"/>
            <a:ext cx="6158520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681120"/>
            <a:ext cx="11804760" cy="69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66B2"/>
                </a:solidFill>
                <a:latin typeface="Arial"/>
              </a:rPr>
              <a:t>Learning Objectives</a:t>
            </a:r>
            <a:endParaRPr lang="en-US" sz="4000" b="0" strike="noStrike" spc="-1" dirty="0">
              <a:solidFill>
                <a:srgbClr val="0066B2"/>
              </a:solidFill>
              <a:latin typeface="Arial"/>
            </a:endParaRPr>
          </a:p>
        </p:txBody>
      </p:sp>
      <p:sp>
        <p:nvSpPr>
          <p:cNvPr id="54" name="Content Placeholder 2"/>
          <p:cNvSpPr/>
          <p:nvPr/>
        </p:nvSpPr>
        <p:spPr>
          <a:xfrm>
            <a:off x="819000" y="1522632"/>
            <a:ext cx="10514520" cy="4091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Introduction to UI Events Handling and Touch Input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Learn how to handle UI events for responsive interfaces.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Gain hands-on experience in implementing touch input functionality.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pc="-1" dirty="0">
              <a:solidFill>
                <a:srgbClr val="455463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6D5315-3D1D-4EC7-9273-1E23E07B318A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CD788-6885-A76A-B3A9-8B319527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16A8-C978-031F-FF1C-364EEB94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UI Events Handling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377844-A06C-8CBB-4161-F6C7905B2A1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The </a:t>
            </a:r>
            <a:r>
              <a:rPr lang="en-US" sz="2000" b="1" i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Event System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is a way of </a:t>
            </a:r>
            <a:r>
              <a:rPr lang="en-US" sz="2000" b="0" i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sending events to objects in the application based on input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, be it keyboard, mouse, touch, or custom input. The Event System consists of a few components that work together to send events.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The primary roles of the Event System are as follows: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Manage which </a:t>
            </a:r>
            <a:r>
              <a:rPr lang="en-US" sz="20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GameObject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is considered selected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Manage which </a:t>
            </a:r>
            <a:r>
              <a:rPr lang="en-US" sz="2000" b="0" i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Input Module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is in use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Manage </a:t>
            </a:r>
            <a:r>
              <a:rPr lang="en-US" sz="20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Raycasting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(if required)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Updating all Input Modules as required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i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Canvas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uses the </a:t>
            </a:r>
            <a:r>
              <a:rPr lang="en-US" sz="2000" b="1" i="1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EventSystem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object to help the Messaging System.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03FB4D6A-9BAC-548B-564A-2F8838B32D47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9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1D48-B415-D364-A5D2-6FB65650C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77746A-6E22-3131-2781-4B94C886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UI Events Handling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E877D-5C21-2C89-B0DB-790214109D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4197211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An Input Module is where the main logic of how you want the Event System to behave lives, they are used for: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Handling Input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Managing event state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Sending events to scene objects.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Only one Input Module can be active in the Event System at a time, and they must be components on the same </a:t>
            </a:r>
            <a:r>
              <a:rPr lang="en-US" sz="20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GameObject</a:t>
            </a: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as the Event System component.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8E2CE5F-65D7-C10D-6628-3B0DB3D903FE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4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848A37E-F653-A373-F298-3632B37F339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Input Modules</a:t>
            </a:r>
          </a:p>
        </p:txBody>
      </p:sp>
    </p:spTree>
    <p:extLst>
      <p:ext uri="{BB962C8B-B14F-4D97-AF65-F5344CB8AC3E}">
        <p14:creationId xmlns:p14="http://schemas.microsoft.com/office/powerpoint/2010/main" val="40808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3DC1D-E792-CB07-78A7-A9DB111D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94534A-6727-5A63-8885-CDC3FB25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UI Events Handling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E4022-8C42-6AB6-2572-019769001AD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4197211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The Event System supports a number of events, and they can be customized further in user custom user written Input Modules.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6FE472F2-B459-2133-2DBA-C7D2A3D4AE6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5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B2C0D85-3612-091D-2AFA-A065F935B5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Supported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BF033-BE41-F4C5-7B6E-E0DB67618484}"/>
              </a:ext>
            </a:extLst>
          </p:cNvPr>
          <p:cNvSpPr/>
          <p:nvPr/>
        </p:nvSpPr>
        <p:spPr>
          <a:xfrm>
            <a:off x="421200" y="3344400"/>
            <a:ext cx="5027400" cy="2007360"/>
          </a:xfrm>
          <a:prstGeom prst="rect">
            <a:avLst/>
          </a:prstGeom>
          <a:noFill/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The events that are supported by the </a:t>
            </a:r>
            <a:r>
              <a:rPr lang="en-US" sz="1800" b="1" i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Standalone Input Module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and </a:t>
            </a:r>
            <a:r>
              <a:rPr lang="en-US" sz="1800" b="1" i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Touch Input Module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are provided by interface and can be implemented on a </a:t>
            </a:r>
            <a:r>
              <a:rPr lang="en-US" sz="1800" b="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MonoBehaviour</a:t>
            </a:r>
            <a:r>
              <a:rPr lang="en-US" sz="18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by implementing the interface.</a:t>
            </a:r>
            <a:endParaRPr lang="en-US" sz="1800" b="0" strike="noStrike" spc="-1" dirty="0">
              <a:solidFill>
                <a:srgbClr val="455463"/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6D9FB-E2F7-3A1A-BA8D-AA487801D5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59960" y="2683800"/>
            <a:ext cx="6854040" cy="3715200"/>
          </a:xfrm>
          <a:prstGeom prst="rect">
            <a:avLst/>
          </a:prstGeom>
          <a:ln w="36720">
            <a:noFill/>
          </a:ln>
        </p:spPr>
      </p:pic>
    </p:spTree>
    <p:extLst>
      <p:ext uri="{BB962C8B-B14F-4D97-AF65-F5344CB8AC3E}">
        <p14:creationId xmlns:p14="http://schemas.microsoft.com/office/powerpoint/2010/main" val="19008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4184C-B505-2924-F770-2789F831A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B181A-06A0-2098-8976-8C086C2A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UI Events Handling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739CF-9FE2-C99B-9221-86DFF751586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957709"/>
            <a:ext cx="10712126" cy="4197211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31EA656-8F8E-EFEF-16C6-6B546F03E611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6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F96CD48-D7E9-EFAB-D6A6-C4517E5AF84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UI Events and Event Triggers - Unity Official Tutorials</a:t>
            </a: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09D96843-48D8-A214-14C5-869E5E50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00" y="1849935"/>
            <a:ext cx="7772400" cy="4412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A016BA-9BDC-ACEE-100B-60DE629B51E4}"/>
              </a:ext>
            </a:extLst>
          </p:cNvPr>
          <p:cNvSpPr txBox="1"/>
          <p:nvPr/>
        </p:nvSpPr>
        <p:spPr>
          <a:xfrm>
            <a:off x="6074927" y="6232520"/>
            <a:ext cx="60992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>
                <a:solidFill>
                  <a:schemeClr val="bg2">
                    <a:lumMod val="25000"/>
                  </a:schemeClr>
                </a:solidFill>
              </a:rPr>
              <a:t>References: 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https://www.youtube.com/watch?v=3NBYqPAA5Es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8F7A-48D0-F17E-29DA-3E273E3E7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403E4-BB72-6E5E-4702-126ACA5A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Touch Input Basics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CE371-0E56-C197-F35B-2DBCD6C754C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25974" y="1418400"/>
            <a:ext cx="10407545" cy="4197211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1134"/>
              </a:spcBef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455463"/>
                </a:solidFill>
                <a:latin typeface="Arial"/>
                <a:ea typeface="DejaVu Sans"/>
              </a:rPr>
              <a:t>Touch input in Unity refers to the ability to handle interactions on touch-enabled devices, such as smartphones and tablets. Unity provides several methods and modules to facilitate touch input in your games or applications.</a:t>
            </a:r>
            <a:endParaRPr lang="en-US" sz="2200" b="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E2C3CBC-B9D1-9FAF-1040-3F3CDC167627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15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20D90-0FE2-90A5-A23D-087D2F91E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DA7-A0ED-9AE6-8521-41129F57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Touch Input Basics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BDE415-A776-EA7F-1D19-D9089298FA4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Unity offers several methods to handle touch input:</a:t>
            </a:r>
          </a:p>
          <a:p>
            <a:pPr marL="342900" indent="-3429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Unity Input System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A modern and flexible system that supports various input types, including touch.</a:t>
            </a:r>
          </a:p>
          <a:p>
            <a:pPr marL="342900" indent="-3429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Legacy Input Manager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The </a:t>
            </a:r>
            <a:r>
              <a:rPr lang="en-US" sz="200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Input.GetTouch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method can be used to retrieve touch information.</a:t>
            </a:r>
          </a:p>
          <a:p>
            <a:pPr marL="342900" indent="-3429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Event System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Handles touch events for UI elements.</a:t>
            </a:r>
          </a:p>
          <a:p>
            <a:pPr marL="342900" indent="-3429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Mobile Input Module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Specifically designed for touch interactions in UI.</a:t>
            </a:r>
          </a:p>
          <a:p>
            <a:pPr marL="342900" indent="-3429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455463"/>
                </a:solidFill>
                <a:latin typeface="Arial"/>
                <a:ea typeface="DejaVu Sans"/>
              </a:rPr>
              <a:t>Third-Party Libraries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: Libraries like </a:t>
            </a:r>
            <a:r>
              <a:rPr lang="en-US" sz="2000" strike="noStrike" spc="-1" dirty="0" err="1">
                <a:solidFill>
                  <a:srgbClr val="455463"/>
                </a:solidFill>
                <a:latin typeface="Arial"/>
                <a:ea typeface="DejaVu Sans"/>
              </a:rPr>
              <a:t>TouchScript</a:t>
            </a: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 provide advanced touch handling features.</a:t>
            </a:r>
            <a:endParaRPr lang="en-US" sz="200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E62355EA-D3F9-DB3F-F465-FB3C1415D656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15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BC215-448D-17AF-1EBF-BFD300BD9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D154-32C6-FFBA-DB70-4965E230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Mobile UI Best Practices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C6C233-FF9C-F781-BFB7-AD45FC6B024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9795" y="1808795"/>
            <a:ext cx="10620748" cy="4284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</a:pPr>
            <a:r>
              <a:rPr lang="en-US" sz="2000" strike="noStrike" spc="-1" dirty="0">
                <a:solidFill>
                  <a:srgbClr val="455463"/>
                </a:solidFill>
                <a:latin typeface="Arial"/>
                <a:ea typeface="DejaVu Sans"/>
              </a:rPr>
              <a:t>To implement this on-screen joystick, we will utilize two images: a background image and then a joystick image placed on top of it. We will then write code to allow the player to simulate that they are physically moving the joystick. </a:t>
            </a:r>
            <a:endParaRPr lang="en-US" sz="2000" strike="noStrike" spc="-1" dirty="0">
              <a:solidFill>
                <a:srgbClr val="455463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DC32659-1010-2C9C-1B49-695D83C4AA8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9</a:t>
            </a:fld>
            <a:endParaRPr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2514DB5-0654-7827-261C-D9B90EB516C3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Implementing an on-screen joystick with Input System:</a:t>
            </a:r>
          </a:p>
        </p:txBody>
      </p:sp>
    </p:spTree>
    <p:extLst>
      <p:ext uri="{BB962C8B-B14F-4D97-AF65-F5344CB8AC3E}">
        <p14:creationId xmlns:p14="http://schemas.microsoft.com/office/powerpoint/2010/main" val="42973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11835</TotalTime>
  <Words>808</Words>
  <Application>Microsoft Macintosh PowerPoint</Application>
  <PresentationFormat>Widescreen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PingFang SC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Learning Objectives</vt:lpstr>
      <vt:lpstr>UI Events Handling</vt:lpstr>
      <vt:lpstr>UI Events Handling</vt:lpstr>
      <vt:lpstr>UI Events Handling</vt:lpstr>
      <vt:lpstr>UI Events Handling</vt:lpstr>
      <vt:lpstr>Touch Input Basics</vt:lpstr>
      <vt:lpstr>Touch Input Basics</vt:lpstr>
      <vt:lpstr>Mobile UI Best Practices</vt:lpstr>
      <vt:lpstr>Mobile UI Best Practices</vt:lpstr>
      <vt:lpstr>Mobile UI Best Practices</vt:lpstr>
      <vt:lpstr>Mobile UI Best Practices</vt:lpstr>
      <vt:lpstr>Mobile UI Best Practices</vt:lpstr>
      <vt:lpstr>Mobile UI Best Practices</vt:lpstr>
      <vt:lpstr>Mobile UI Best Practices</vt:lpstr>
      <vt:lpstr>Mobile UI Best Practices</vt:lpstr>
    </vt:vector>
  </TitlesOfParts>
  <Manager/>
  <Company>SE - FPTU - HCM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FGU301-1.Introduction to Unity</dc:title>
  <dc:subject/>
  <dc:creator>Phạm Thanh Trí</dc:creator>
  <cp:keywords/>
  <dc:description/>
  <cp:lastModifiedBy>Microsoft Office User</cp:lastModifiedBy>
  <cp:revision>1379</cp:revision>
  <cp:lastPrinted>2024-02-18T04:17:36Z</cp:lastPrinted>
  <dcterms:created xsi:type="dcterms:W3CDTF">2023-12-04T12:44:34Z</dcterms:created>
  <dcterms:modified xsi:type="dcterms:W3CDTF">2024-12-08T18:57:58Z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FE FPTU HCM</vt:lpwstr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