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2"/>
    <p:sldId id="257" r:id="rId3"/>
    <p:sldId id="363" r:id="rId4"/>
    <p:sldId id="572" r:id="rId5"/>
    <p:sldId id="526" r:id="rId6"/>
    <p:sldId id="562" r:id="rId7"/>
    <p:sldId id="563" r:id="rId8"/>
    <p:sldId id="564" r:id="rId9"/>
    <p:sldId id="568" r:id="rId10"/>
    <p:sldId id="569" r:id="rId11"/>
    <p:sldId id="565" r:id="rId12"/>
    <p:sldId id="571" r:id="rId13"/>
    <p:sldId id="566" r:id="rId14"/>
    <p:sldId id="574" r:id="rId15"/>
    <p:sldId id="573" r:id="rId16"/>
    <p:sldId id="567" r:id="rId17"/>
    <p:sldId id="570" r:id="rId18"/>
    <p:sldId id="576" r:id="rId19"/>
    <p:sldId id="577"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59" r:id="rId36"/>
    <p:sldId id="593" r:id="rId37"/>
    <p:sldId id="594" r:id="rId38"/>
    <p:sldId id="595" r:id="rId3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463"/>
    <a:srgbClr val="0066B2"/>
    <a:srgbClr val="F36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4"/>
    <p:restoredTop sz="75484" autoAdjust="0"/>
  </p:normalViewPr>
  <p:slideViewPr>
    <p:cSldViewPr snapToGrid="0">
      <p:cViewPr varScale="1">
        <p:scale>
          <a:sx n="110" d="100"/>
          <a:sy n="110" d="100"/>
        </p:scale>
        <p:origin x="1248" y="184"/>
      </p:cViewPr>
      <p:guideLst/>
    </p:cSldViewPr>
  </p:slideViewPr>
  <p:outlineViewPr>
    <p:cViewPr>
      <p:scale>
        <a:sx n="33" d="100"/>
        <a:sy n="33" d="100"/>
      </p:scale>
      <p:origin x="0" y="-26592"/>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67837F-32F0-E665-A15D-FB808B08651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6CC0515-E10A-7B7C-5B2C-628C448FA04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71916AA-AF53-5F46-A4E5-02F5BDB8B981}" type="datetimeFigureOut">
              <a:rPr lang="en-VN" smtClean="0"/>
              <a:t>02/12/2024</a:t>
            </a:fld>
            <a:endParaRPr lang="en-VN"/>
          </a:p>
        </p:txBody>
      </p:sp>
      <p:sp>
        <p:nvSpPr>
          <p:cNvPr id="4" name="Footer Placeholder 3">
            <a:extLst>
              <a:ext uri="{FF2B5EF4-FFF2-40B4-BE49-F238E27FC236}">
                <a16:creationId xmlns:a16="http://schemas.microsoft.com/office/drawing/2014/main" id="{A1C865F9-75B9-9AE2-CD3B-AF6E0DB51CC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27E6813-946A-976F-257F-9E704D58CFD5}"/>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4BCE4160-ECAF-544D-921F-6E00FD010DF3}" type="slidenum">
              <a:rPr lang="en-VN" smtClean="0"/>
              <a:t>‹#›</a:t>
            </a:fld>
            <a:endParaRPr lang="en-VN"/>
          </a:p>
        </p:txBody>
      </p:sp>
    </p:spTree>
    <p:extLst>
      <p:ext uri="{BB962C8B-B14F-4D97-AF65-F5344CB8AC3E}">
        <p14:creationId xmlns:p14="http://schemas.microsoft.com/office/powerpoint/2010/main" val="2378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7603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4C131-E570-19D6-E47A-78C81D403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2C12F-F571-9207-8DFF-9470D8B3810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29143B3-699B-D1C0-178A-7C985777B04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19F2FA3-1BE9-7139-D566-1CFD3FDC1D3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7652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C8522-464D-7E68-8FD9-70BA96A9D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66C74-4EDB-4233-33BD-30331791A5E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B0117A4-DD77-F4D6-3F13-1DFE20BCD2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D5AED8E-BC95-3710-1C82-E4B1286DFD5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677640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80241-DD7D-3D06-DF3E-ACF53B163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0A7C7-F1A8-C75C-1E79-92ECB29D352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0F64444-DEFF-40C2-463C-364015B080C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45F0D39-CD6C-01C1-3032-86811684B2F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774516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6D1A-7B97-80BA-A415-53E321920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ABE83-8B4B-3C51-A552-E43194A52A57}"/>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C7DF5DD-00E7-9FD9-49DB-A0A6123361A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6F98BFD-BDBC-C6D5-7A4A-0F0E4572D23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5230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7CE9F-3C3C-2CDF-D3E8-593B8CCE7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55BDA-29F1-83B2-F24D-82A04EEEB13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EA26861-62AE-D6BC-41FD-8B92D4559B1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5091E18-9FFF-69D0-5E4B-020778A628B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7840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B3906-4DD3-3F00-26D3-5C74590E5E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97B18-5959-BC9D-C018-E5E7E143117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25A79E0-ED80-0C76-540A-214DC795511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D0B3CE8-F272-E9A9-6C89-BD19472E0B6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8240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1768D-D14E-7284-4C72-2130404E3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EA089-D225-F9DD-B0B9-D957C94A033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5C9B4FD-B77C-82DC-3901-88377BEF5B3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BDFDF3E-AE33-06C2-AF84-0B4E736FFC1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1083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55E12-99B3-C547-3FD7-156C7D651E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640A1A-DFAB-DA21-858B-8F22892ACA3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F260884-AB74-6C32-2012-71960DD208A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6B302F0-1925-7550-F375-DC71138A94F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59520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7400A-2D67-CEB1-362F-30BCBF6B0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CCC24-7295-190E-7DC3-74EA01F026D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9D57F9A-3C4B-0186-0617-88D982F5A57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3CE5FC0-E421-0118-684F-934DFEB47AE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87481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F106-478B-8DE8-269D-71B933C57F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6E75A-E9B9-64B1-6AE5-92FF090AE12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3B121BD-E39A-E2C4-EBC3-8939103ABDC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8BAEAB6-796D-4D0E-5B9D-B777F880D8E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4227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9896-A6D5-CFDB-A5F6-4371CA13DF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7190AB-102C-D0E5-B4B2-93C5BA57385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338CFF7-4782-28E1-D0AE-A63149EB1D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67E6A25-0636-70E3-9FA4-382C56BC3C7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22235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8C3A2-DA5E-CBA8-0699-7BFB2C8231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3D0B3D-E6FA-5680-B611-02D160A0A4B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BB817BD-6E53-42C1-668A-99C14F33459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F8445A0-0277-92A3-75AC-43413E053F0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39683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04EF7-9D5C-1717-0C92-482BC31E2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7C96CD-279D-2FC4-1FD4-06C8210FE01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FFEEFA8-C81B-87A0-9B37-915591673A90}"/>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8EF09E2F-F71E-8F36-4CB3-D1E5C0636EB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92360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35BEE-9325-58D2-9C33-226CF5396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D8BEE8-EACF-80E8-006F-F3C784B9C60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05918B4-03E5-3600-4C6E-BAEFB1B78A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C2E0595-5DB3-102F-D11B-150CD6FC635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843394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7E60-4DB4-859A-A7DE-063603CE5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2C28B-2A1D-5E0C-CF3E-BD9EAA1521D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5514267-EB73-5D0B-CFE9-3C4BFE3E6FF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7C1A167-98A6-ADF8-7927-8E516A30C25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87964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10582-F433-CEF6-CCA3-DD60474F3B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F4507-DAD8-6122-6DBE-3C4680A1A72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05489A7-E97B-0366-68AD-216ECB65659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E97FB84-BA18-C028-4AF4-D2CA12D4FBA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805971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70E0C-1A56-CDE1-F05C-D837217B27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53BCB-7215-25EA-2F04-9CF372681F6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4FBAAC6-E6AF-9D85-4711-EA56D818A1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5CE3DED-C341-8E8A-F1C2-346B5B07BEE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637661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8E8C7-34C0-F42C-5B23-AA7008BD0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34CA1-8F17-1EB3-9BF6-34EA1722920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42BE9D0-02BC-5109-4D2B-A1C6910DEFF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C27BAC5-444F-D893-6475-D697F575BF0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29408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9236F-B99B-9953-687F-905006092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22BD93-3E8A-7FD6-78BC-622D038A8FE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FAAE1CB-9674-215B-7B5B-3E6F8FD67FA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94FAF42-DBC4-C74B-AACD-D54AC63D0B1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89335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10B51-24E1-3C3D-90E0-397A50750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AEED59-D18E-7B39-655F-A25CA8798CE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BA6E312-BD3E-977D-7430-A93EEEB384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3A194B1-E549-A5CE-2D3D-C2BD025BC3A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4501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39970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C053E-E070-8291-F08B-92ECE00EC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70FEB-9652-617B-705A-F443243B436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15F40E1-4CF5-53A5-EAF6-9B995A981A4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FFA7B39-57B7-78C2-898A-69069B6290E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8583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046B9-E501-4BF1-D00D-9EF4351410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17B0D-35A5-567C-A7B5-1B7E56C7E46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C14D266-336C-E34C-F59B-FF47624BE6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43A1980-E4B1-B8F0-CDEB-A7CC0380900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25695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FAF61-EE40-5B2C-2CFF-E52F5A310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91A2BF-23F7-85DB-8503-56EDC4A16FF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F1FAD31-821A-954E-76D2-E329AC60F9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78E389C-6241-7233-5A0A-F48099206D9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60337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CF6AB-A30F-66EE-D214-39482B608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6771F9-7A17-4EE9-92B7-30D301B3A97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B029908-B778-A9F8-974C-54873839BCB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D11AFF1-FDF0-45CE-E63B-24F939C0E6E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35665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B294-E8B8-FD46-0D44-28732713B8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EFEC45-4242-B416-EB9A-53F08C1FF27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B30A628-1E93-795A-E849-364F0753B8D3}"/>
              </a:ext>
            </a:extLst>
          </p:cNvPr>
          <p:cNvSpPr>
            <a:spLocks noGrp="1"/>
          </p:cNvSpPr>
          <p:nvPr>
            <p:ph type="body" idx="1"/>
          </p:nvPr>
        </p:nvSpPr>
        <p:spPr/>
        <p:txBody>
          <a:bodyPr/>
          <a:lstStyle/>
          <a:p>
            <a:r>
              <a:rPr lang="en-US" dirty="0"/>
              <a:t>https://docs.unity3d.com/2022.3/Documentation/Manual/script-Serialization-</a:t>
            </a:r>
            <a:r>
              <a:rPr lang="en-US" dirty="0" err="1"/>
              <a:t>BuiltInUse.html</a:t>
            </a:r>
            <a:endParaRPr lang="en-VN" dirty="0"/>
          </a:p>
        </p:txBody>
      </p:sp>
      <p:sp>
        <p:nvSpPr>
          <p:cNvPr id="4" name="Slide Number Placeholder 3">
            <a:extLst>
              <a:ext uri="{FF2B5EF4-FFF2-40B4-BE49-F238E27FC236}">
                <a16:creationId xmlns:a16="http://schemas.microsoft.com/office/drawing/2014/main" id="{894A8F41-68EC-6FAB-C08D-9284810A5CF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18099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3F5E-BB30-D0B1-E979-F579D6D6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1DACF-1E7E-B6CE-E3FD-959FAA5DC2F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052E9B9-F5FB-4C91-084F-4C5116CFA2D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9BBFD6E-F882-4F44-8D3B-B27F52A99E7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98455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97BCD-69C4-A616-AA62-5526D220C2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67652F-E1CA-EC94-9934-3A22FBBADC6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EBCF00B-67A7-A7FA-5B62-4E060988E71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FE992CD-2E25-0488-2D46-2FDD110A1AF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96222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BF73A-8B6C-BD95-D78F-5C40A5207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DC6AE4-C487-44FD-F2F9-4882E42D2EB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8CB58E1-E7FF-1F9E-A290-44B252A2CEB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A09F0E7-58B4-DB35-132C-3DC57753722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43350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8B628-1B75-517A-C348-878E9CF52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FBEB43-BE12-1CC4-D7C2-059E0A7FAAA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A5CCA25-672A-FBF0-AE16-6AD67A5E696A}"/>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EABFC9E-BE30-E666-98BE-8AEDF0A3013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38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C65F4-4822-B98C-DB3D-5E5E5B746C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B2C5FD-668A-406D-D319-9B28F6101E9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9BFA504-D179-0BE6-291D-A596CE8321E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CB3B8DE-CA5B-CD92-9DAC-39783E5DE4B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456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C5BF9-1E98-600B-88D9-04838E3DD0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36675-2C4E-8131-78F0-C20E482A7B7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A654D51-31B9-44FB-B928-5380A3FFDA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9243AE6-5622-4C67-9DCF-E1B1E5D35AD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9088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040C5-F765-4B75-6E1A-2A3EA94ACC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8E165-A2E6-F41C-C0B2-AA6838884DE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DDADA82-1D02-6A0E-8A92-1DECA5B6C31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931C54E-81CF-1DC9-BA15-3EEB31FEB46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2705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62D4-96B1-E20C-0250-E037CC93D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479AB-2864-B69F-71B1-3757C867500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24B6273-728C-D2D1-FB68-4409189F7D8B}"/>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2D294691-DAFA-786A-3FE7-4D9B9ECC4A4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071692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1FB62-28F2-6F29-178F-F118F4E5F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7C7E75-607E-C0B3-A1BF-0DE572FC130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0449C53-DD17-3D26-CAAA-4247EBEF8A4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D8BEADC-6F1E-F588-6332-A36CF9C74A0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3594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0B6F8-7050-5342-3A44-4E1C4CADB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99D07-7ED1-1905-ADDD-F19225F8026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3E733AC-D81C-F501-2EF8-3E4FE1BAB94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E4F8FAC-DDF0-1B14-37B0-EA8A7212369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0678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hasCustomPrompt="1"/>
          </p:nvPr>
        </p:nvSpPr>
        <p:spPr>
          <a:xfrm>
            <a:off x="609479"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3200" b="0" strike="noStrike" spc="-1" dirty="0">
                <a:solidFill>
                  <a:srgbClr val="000000"/>
                </a:solidFill>
                <a:latin typeface="Arial"/>
              </a:rPr>
              <a:t>Sample title</a:t>
            </a:r>
            <a:endParaRPr lang="en-US" sz="4400" b="0" strike="noStrike" spc="-1" dirty="0">
              <a:solidFill>
                <a:srgbClr val="000000"/>
              </a:solidFill>
              <a:latin typeface="Arial"/>
            </a:endParaRPr>
          </a:p>
        </p:txBody>
      </p:sp>
      <p:sp>
        <p:nvSpPr>
          <p:cNvPr id="10" name="PlaceHolder 2"/>
          <p:cNvSpPr>
            <a:spLocks noGrp="1"/>
          </p:cNvSpPr>
          <p:nvPr>
            <p:ph type="subTitle" hasCustomPrompt="1"/>
          </p:nvPr>
        </p:nvSpPr>
        <p:spPr>
          <a:xfrm>
            <a:off x="609480" y="1604520"/>
            <a:ext cx="10972440" cy="3977280"/>
          </a:xfrm>
          <a:prstGeom prst="rect">
            <a:avLst/>
          </a:prstGeom>
          <a:noFill/>
          <a:ln w="0">
            <a:noFill/>
          </a:ln>
        </p:spPr>
        <p:txBody>
          <a:bodyPr lIns="0" tIns="0" rIns="0" bIns="0" anchor="ctr">
            <a:noAutofit/>
          </a:bodyPr>
          <a:lstStyle>
            <a:lvl1pPr algn="l">
              <a:lnSpc>
                <a:spcPct val="150000"/>
              </a:lnSpc>
              <a:defRPr sz="2000">
                <a:solidFill>
                  <a:srgbClr val="455463"/>
                </a:solidFill>
              </a:defRPr>
            </a:lvl1pPr>
          </a:lstStyle>
          <a:p>
            <a:pPr indent="0" algn="ctr">
              <a:buNone/>
            </a:pPr>
            <a:r>
              <a:rPr lang="en-US" sz="3200" b="0" strike="noStrike" spc="-1" dirty="0">
                <a:solidFill>
                  <a:srgbClr val="000000"/>
                </a:solidFill>
                <a:latin typeface="Arial"/>
              </a:rPr>
              <a:t>Sample text</a:t>
            </a:r>
          </a:p>
        </p:txBody>
      </p:sp>
      <p:sp>
        <p:nvSpPr>
          <p:cNvPr id="4" name="PlaceHolder 3"/>
          <p:cNvSpPr>
            <a:spLocks noGrp="1"/>
          </p:cNvSpPr>
          <p:nvPr>
            <p:ph type="sldNum" idx="1"/>
          </p:nvPr>
        </p:nvSpPr>
        <p:spPr/>
        <p:txBody>
          <a:bodyPr/>
          <a:lstStyle/>
          <a:p>
            <a:fld id="{AFB65992-DA9D-494B-98D5-4CF7BD3BA0D8}"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hasCustomPrompt="1"/>
          </p:nvPr>
        </p:nvSpPr>
        <p:spPr>
          <a:xfrm>
            <a:off x="609480"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4400" b="0" strike="noStrike" spc="-1" dirty="0">
                <a:solidFill>
                  <a:srgbClr val="000000"/>
                </a:solidFill>
                <a:latin typeface="Arial"/>
              </a:rPr>
              <a:t>title</a:t>
            </a:r>
          </a:p>
        </p:txBody>
      </p:sp>
      <p:sp>
        <p:nvSpPr>
          <p:cNvPr id="12" name="PlaceHolder 2"/>
          <p:cNvSpPr>
            <a:spLocks noGrp="1"/>
          </p:cNvSpPr>
          <p:nvPr>
            <p:ph hasCustomPrompt="1"/>
          </p:nvPr>
        </p:nvSpPr>
        <p:spPr>
          <a:xfrm>
            <a:off x="609480" y="1604520"/>
            <a:ext cx="10972440" cy="3977280"/>
          </a:xfrm>
          <a:prstGeom prst="rect">
            <a:avLst/>
          </a:prstGeom>
          <a:noFill/>
          <a:ln w="0">
            <a:noFill/>
          </a:ln>
        </p:spPr>
        <p:txBody>
          <a:bodyPr lIns="0" tIns="0" rIns="0" bIns="0" anchor="ctr">
            <a:normAutofit/>
          </a:bodyPr>
          <a:lstStyle>
            <a:lvl1pPr>
              <a:defRPr sz="2000">
                <a:solidFill>
                  <a:srgbClr val="455463"/>
                </a:solidFill>
              </a:defRPr>
            </a:lvl1pPr>
          </a:lstStyle>
          <a:p>
            <a:pPr indent="0">
              <a:spcBef>
                <a:spcPts val="1417"/>
              </a:spcBef>
              <a:buNone/>
            </a:pPr>
            <a:r>
              <a:rPr lang="en-US" sz="3200" b="0" strike="noStrike" spc="-1" dirty="0">
                <a:solidFill>
                  <a:srgbClr val="000000"/>
                </a:solidFill>
                <a:latin typeface="Arial"/>
              </a:rPr>
              <a:t>content</a:t>
            </a:r>
          </a:p>
        </p:txBody>
      </p:sp>
      <p:sp>
        <p:nvSpPr>
          <p:cNvPr id="4" name="PlaceHolder 3"/>
          <p:cNvSpPr>
            <a:spLocks noGrp="1"/>
          </p:cNvSpPr>
          <p:nvPr>
            <p:ph type="sldNum" idx="1"/>
          </p:nvPr>
        </p:nvSpPr>
        <p:spPr/>
        <p:txBody>
          <a:bodyPr/>
          <a:lstStyle/>
          <a:p>
            <a:fld id="{611E9756-0BF4-495F-B21A-68638C80ADAA}"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dirty="0">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unity3d.com/2022.3/Documentation/Manual/JobSystem.htm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docs.unity3d.com/2023.1/Documentation/uploads/Main/monobehaviour_flowchart.svg" TargetMode="Externa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800" y="3429000"/>
            <a:ext cx="8726400" cy="74986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Event-driven Programming</a:t>
            </a:r>
          </a:p>
        </p:txBody>
      </p:sp>
      <p:pic>
        <p:nvPicPr>
          <p:cNvPr id="52" name="Picture 51"/>
          <p:cNvPicPr/>
          <p:nvPr/>
        </p:nvPicPr>
        <p:blipFill>
          <a:blip r:embed="rId3"/>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4B476-5007-EF79-61D8-112318009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3A34FD-88A4-4A93-9096-201276A6F518}"/>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EDD15630-F8F9-8FAC-C207-77B3AB314478}"/>
              </a:ext>
            </a:extLst>
          </p:cNvPr>
          <p:cNvSpPr>
            <a:spLocks noGrp="1"/>
          </p:cNvSpPr>
          <p:nvPr>
            <p:ph/>
          </p:nvPr>
        </p:nvSpPr>
        <p:spPr>
          <a:xfrm>
            <a:off x="1115547" y="1677141"/>
            <a:ext cx="10771654" cy="4607912"/>
          </a:xfrm>
        </p:spPr>
        <p:txBody>
          <a:bodyPr anchor="t"/>
          <a:lstStyle/>
          <a:p>
            <a:pPr algn="l">
              <a:lnSpc>
                <a:spcPct val="150000"/>
              </a:lnSpc>
            </a:pPr>
            <a:r>
              <a:rPr lang="en-US" sz="2000" i="0" u="none" strike="noStrike" dirty="0">
                <a:solidFill>
                  <a:srgbClr val="455463"/>
                </a:solidFill>
                <a:effectLst/>
                <a:latin typeface="+mn-lt"/>
              </a:rPr>
              <a:t>Choosing the Right Function:</a:t>
            </a:r>
          </a:p>
          <a:p>
            <a:pPr marL="357188" algn="l">
              <a:lnSpc>
                <a:spcPct val="150000"/>
              </a:lnSpc>
            </a:pPr>
            <a:r>
              <a:rPr lang="en-US" sz="2000" i="0" u="none" strike="noStrike" dirty="0">
                <a:solidFill>
                  <a:srgbClr val="455463"/>
                </a:solidFill>
                <a:effectLst/>
                <a:latin typeface="+mn-lt"/>
              </a:rPr>
              <a:t>Use </a:t>
            </a:r>
            <a:r>
              <a:rPr lang="en-US" sz="2000" i="0" u="none" strike="noStrike" dirty="0" err="1">
                <a:solidFill>
                  <a:srgbClr val="455463"/>
                </a:solidFill>
                <a:effectLst/>
                <a:latin typeface="+mn-lt"/>
              </a:rPr>
              <a:t>FixedUpdate</a:t>
            </a:r>
            <a:r>
              <a:rPr lang="en-US" sz="2000" i="0" u="none" strike="noStrike" dirty="0">
                <a:solidFill>
                  <a:srgbClr val="455463"/>
                </a:solidFill>
                <a:effectLst/>
                <a:latin typeface="+mn-lt"/>
              </a:rPr>
              <a:t>() for:</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Physics calculations</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Precise timing</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Network synchronization</a:t>
            </a:r>
          </a:p>
          <a:p>
            <a:pPr marL="357188" algn="l">
              <a:lnSpc>
                <a:spcPct val="150000"/>
              </a:lnSpc>
            </a:pPr>
            <a:r>
              <a:rPr lang="en-US" sz="2000" i="0" u="none" strike="noStrike" dirty="0">
                <a:solidFill>
                  <a:srgbClr val="455463"/>
                </a:solidFill>
                <a:effectLst/>
                <a:latin typeface="+mn-lt"/>
              </a:rPr>
              <a:t>Use Update() for:</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General game logic</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Input handling</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Camera movement</a:t>
            </a:r>
          </a:p>
          <a:p>
            <a:pPr marL="700088" indent="-342900" algn="l">
              <a:lnSpc>
                <a:spcPct val="150000"/>
              </a:lnSpc>
              <a:buFont typeface="Arial" panose="020B0604020202020204" pitchFamily="34" charset="0"/>
              <a:buChar char="•"/>
            </a:pPr>
            <a:r>
              <a:rPr lang="en-US" sz="2000" i="0" u="none" strike="noStrike" dirty="0">
                <a:solidFill>
                  <a:srgbClr val="455463"/>
                </a:solidFill>
                <a:effectLst/>
                <a:latin typeface="+mn-lt"/>
              </a:rPr>
              <a:t>Most other game logic that doesn't require precise timing</a:t>
            </a:r>
          </a:p>
        </p:txBody>
      </p:sp>
      <p:sp>
        <p:nvSpPr>
          <p:cNvPr id="2" name="PlaceHolder 1">
            <a:extLst>
              <a:ext uri="{FF2B5EF4-FFF2-40B4-BE49-F238E27FC236}">
                <a16:creationId xmlns:a16="http://schemas.microsoft.com/office/drawing/2014/main" id="{9BBAC1EA-6745-FE69-074C-4ED607D79DA7}"/>
              </a:ext>
            </a:extLst>
          </p:cNvPr>
          <p:cNvSpPr>
            <a:spLocks noGrp="1"/>
          </p:cNvSpPr>
          <p:nvPr>
            <p:ph type="sldNum" idx="1"/>
          </p:nvPr>
        </p:nvSpPr>
        <p:spPr>
          <a:xfrm>
            <a:off x="8610480" y="6483240"/>
            <a:ext cx="2723040" cy="344880"/>
          </a:xfrm>
        </p:spPr>
        <p:txBody>
          <a:bodyPr/>
          <a:lstStyle/>
          <a:p>
            <a:fld id="{BA9FEC38-D3C8-4794-8A5E-1D9A9F335037}" type="slidenum">
              <a:rPr/>
              <a:t>10</a:t>
            </a:fld>
            <a:endParaRPr dirty="0"/>
          </a:p>
        </p:txBody>
      </p:sp>
      <p:sp>
        <p:nvSpPr>
          <p:cNvPr id="3" name="Content Placeholder 4">
            <a:extLst>
              <a:ext uri="{FF2B5EF4-FFF2-40B4-BE49-F238E27FC236}">
                <a16:creationId xmlns:a16="http://schemas.microsoft.com/office/drawing/2014/main" id="{01F03DA6-9355-16D9-B895-43639869C1C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Update() vs </a:t>
            </a:r>
            <a:r>
              <a:rPr lang="en-US" sz="2400" b="1" i="0" u="none" strike="noStrike" dirty="0" err="1">
                <a:solidFill>
                  <a:srgbClr val="F36F21"/>
                </a:solidFill>
                <a:effectLst/>
                <a:latin typeface="+mj-lt"/>
              </a:rPr>
              <a:t>FixedUpdate</a:t>
            </a:r>
            <a:r>
              <a:rPr lang="en-US" sz="2400" b="1" i="0" u="none" strike="noStrike" dirty="0">
                <a:solidFill>
                  <a:srgbClr val="F36F21"/>
                </a:solidFill>
                <a:effectLst/>
                <a:latin typeface="+mj-lt"/>
              </a:rPr>
              <a:t>()</a:t>
            </a:r>
          </a:p>
        </p:txBody>
      </p:sp>
    </p:spTree>
    <p:extLst>
      <p:ext uri="{BB962C8B-B14F-4D97-AF65-F5344CB8AC3E}">
        <p14:creationId xmlns:p14="http://schemas.microsoft.com/office/powerpoint/2010/main" val="186073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3B519-B2D7-11FC-C1BE-622DC7D68FC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000059-8B21-8590-57D1-E9236FC5BB75}"/>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471227D7-F270-5F7D-840F-482DC1CD3943}"/>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OnAnimatorMove</a:t>
            </a:r>
            <a:r>
              <a:rPr lang="en-US" sz="2000" i="0" u="none" strike="noStrike" dirty="0">
                <a:solidFill>
                  <a:srgbClr val="455463"/>
                </a:solidFill>
                <a:effectLst/>
                <a:latin typeface="+mn-lt"/>
              </a:rPr>
              <a:t>: </a:t>
            </a:r>
            <a:r>
              <a:rPr lang="en-US" sz="2000" i="0" u="none" strike="noStrike" dirty="0" err="1">
                <a:effectLst/>
                <a:latin typeface="+mn-lt"/>
              </a:rPr>
              <a:t>MonoBehaviour.OnAnimatorMove</a:t>
            </a:r>
            <a:r>
              <a:rPr lang="en-US" sz="2000" i="0" u="none" strike="noStrike" dirty="0">
                <a:solidFill>
                  <a:srgbClr val="455463"/>
                </a:solidFill>
                <a:effectLst/>
                <a:latin typeface="+mn-lt"/>
              </a:rPr>
              <a:t> is called before the animator applies root motion.</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OnAnimatorIK</a:t>
            </a:r>
            <a:r>
              <a:rPr lang="en-US" sz="2000" i="0" u="none" strike="noStrike" dirty="0">
                <a:solidFill>
                  <a:srgbClr val="455463"/>
                </a:solidFill>
                <a:effectLst/>
                <a:latin typeface="+mn-lt"/>
              </a:rPr>
              <a:t>: </a:t>
            </a:r>
            <a:r>
              <a:rPr lang="en-US" sz="2000" i="0" u="none" strike="noStrike" dirty="0" err="1">
                <a:effectLst/>
                <a:latin typeface="+mn-lt"/>
              </a:rPr>
              <a:t>MonoBehaviour.OnAnimatorIK</a:t>
            </a:r>
            <a:r>
              <a:rPr lang="en-US" sz="2000" i="0" u="none" strike="noStrike" dirty="0">
                <a:effectLst/>
                <a:latin typeface="+mn-lt"/>
              </a:rPr>
              <a:t> is </a:t>
            </a:r>
            <a:r>
              <a:rPr lang="en-US" sz="2000" dirty="0">
                <a:solidFill>
                  <a:srgbClr val="455463"/>
                </a:solidFill>
                <a:latin typeface="+mn-lt"/>
              </a:rPr>
              <a:t>c</a:t>
            </a:r>
            <a:r>
              <a:rPr lang="en-US" sz="2000" i="0" u="none" strike="noStrike" dirty="0">
                <a:solidFill>
                  <a:srgbClr val="455463"/>
                </a:solidFill>
                <a:effectLst/>
                <a:latin typeface="+mn-lt"/>
              </a:rPr>
              <a:t>alled after the animator applies root motion.</a:t>
            </a:r>
          </a:p>
        </p:txBody>
      </p:sp>
      <p:sp>
        <p:nvSpPr>
          <p:cNvPr id="2" name="PlaceHolder 1">
            <a:extLst>
              <a:ext uri="{FF2B5EF4-FFF2-40B4-BE49-F238E27FC236}">
                <a16:creationId xmlns:a16="http://schemas.microsoft.com/office/drawing/2014/main" id="{B0EAE7A4-3A16-60E6-8B48-BB92AD650BF5}"/>
              </a:ext>
            </a:extLst>
          </p:cNvPr>
          <p:cNvSpPr>
            <a:spLocks noGrp="1"/>
          </p:cNvSpPr>
          <p:nvPr>
            <p:ph type="sldNum" idx="1"/>
          </p:nvPr>
        </p:nvSpPr>
        <p:spPr>
          <a:xfrm>
            <a:off x="8610480" y="6483240"/>
            <a:ext cx="2723040" cy="344880"/>
          </a:xfrm>
        </p:spPr>
        <p:txBody>
          <a:bodyPr/>
          <a:lstStyle/>
          <a:p>
            <a:fld id="{BA9FEC38-D3C8-4794-8A5E-1D9A9F335037}" type="slidenum">
              <a:rPr/>
              <a:t>11</a:t>
            </a:fld>
            <a:endParaRPr dirty="0"/>
          </a:p>
        </p:txBody>
      </p:sp>
      <p:sp>
        <p:nvSpPr>
          <p:cNvPr id="3" name="Content Placeholder 4">
            <a:extLst>
              <a:ext uri="{FF2B5EF4-FFF2-40B4-BE49-F238E27FC236}">
                <a16:creationId xmlns:a16="http://schemas.microsoft.com/office/drawing/2014/main" id="{97A9545C-CE95-EF1F-D45A-53BB0A0CE70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3. Animation Update</a:t>
            </a:r>
          </a:p>
        </p:txBody>
      </p:sp>
    </p:spTree>
    <p:extLst>
      <p:ext uri="{BB962C8B-B14F-4D97-AF65-F5344CB8AC3E}">
        <p14:creationId xmlns:p14="http://schemas.microsoft.com/office/powerpoint/2010/main" val="85947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D2229-29EB-34B8-7E23-CF0FBC6F7E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A0ADF6-E3A8-6031-E4D7-E95C55F5875E}"/>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5B8D96B6-8FF1-E312-A68F-76DEBA9EC198}"/>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Additional animation-related event functions are called on scripts that derive from </a:t>
            </a:r>
            <a:r>
              <a:rPr lang="en-US" sz="2000" i="0" u="none" strike="noStrike" dirty="0" err="1">
                <a:effectLst/>
                <a:latin typeface="+mn-lt"/>
              </a:rPr>
              <a:t>StateMachineBehaviour</a:t>
            </a:r>
            <a:r>
              <a:rPr lang="en-US" sz="2000" i="0" u="none" strike="noStrike" dirty="0">
                <a:effectLst/>
                <a:latin typeface="+mn-lt"/>
              </a:rPr>
              <a:t>:</a:t>
            </a:r>
          </a:p>
        </p:txBody>
      </p:sp>
      <p:sp>
        <p:nvSpPr>
          <p:cNvPr id="2" name="PlaceHolder 1">
            <a:extLst>
              <a:ext uri="{FF2B5EF4-FFF2-40B4-BE49-F238E27FC236}">
                <a16:creationId xmlns:a16="http://schemas.microsoft.com/office/drawing/2014/main" id="{59A340FC-B0ED-D75F-D9A6-92AD2898B463}"/>
              </a:ext>
            </a:extLst>
          </p:cNvPr>
          <p:cNvSpPr>
            <a:spLocks noGrp="1"/>
          </p:cNvSpPr>
          <p:nvPr>
            <p:ph type="sldNum" idx="1"/>
          </p:nvPr>
        </p:nvSpPr>
        <p:spPr>
          <a:xfrm>
            <a:off x="8610480" y="6483240"/>
            <a:ext cx="2723040" cy="344880"/>
          </a:xfrm>
        </p:spPr>
        <p:txBody>
          <a:bodyPr/>
          <a:lstStyle/>
          <a:p>
            <a:fld id="{BA9FEC38-D3C8-4794-8A5E-1D9A9F335037}" type="slidenum">
              <a:rPr/>
              <a:t>12</a:t>
            </a:fld>
            <a:endParaRPr dirty="0"/>
          </a:p>
        </p:txBody>
      </p:sp>
      <p:sp>
        <p:nvSpPr>
          <p:cNvPr id="3" name="Content Placeholder 4">
            <a:extLst>
              <a:ext uri="{FF2B5EF4-FFF2-40B4-BE49-F238E27FC236}">
                <a16:creationId xmlns:a16="http://schemas.microsoft.com/office/drawing/2014/main" id="{5F471019-69DF-7C7F-2C6F-43B291662B2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3. Animation Update (cont.)</a:t>
            </a:r>
          </a:p>
        </p:txBody>
      </p:sp>
      <p:pic>
        <p:nvPicPr>
          <p:cNvPr id="7" name="Picture 6">
            <a:extLst>
              <a:ext uri="{FF2B5EF4-FFF2-40B4-BE49-F238E27FC236}">
                <a16:creationId xmlns:a16="http://schemas.microsoft.com/office/drawing/2014/main" id="{D11CAFDA-A3E5-F2C4-FBE9-8D3087C72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368" y="2964404"/>
            <a:ext cx="5132036" cy="2846085"/>
          </a:xfrm>
          <a:prstGeom prst="rect">
            <a:avLst/>
          </a:prstGeom>
        </p:spPr>
      </p:pic>
    </p:spTree>
    <p:extLst>
      <p:ext uri="{BB962C8B-B14F-4D97-AF65-F5344CB8AC3E}">
        <p14:creationId xmlns:p14="http://schemas.microsoft.com/office/powerpoint/2010/main" val="192953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E9B3-E31B-6DFA-3984-EC3905FC27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10FC8F2-F7C3-9FA1-C87D-AA3CA161BCCF}"/>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EBCC0365-5C81-B191-902E-D0A37ED68EE6}"/>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err="1">
                <a:solidFill>
                  <a:srgbClr val="455463"/>
                </a:solidFill>
                <a:effectLst/>
                <a:latin typeface="+mn-lt"/>
              </a:rPr>
              <a:t>OnPreCull</a:t>
            </a:r>
            <a:r>
              <a:rPr lang="en-US" sz="2000" i="0" u="none" strike="noStrike" dirty="0">
                <a:solidFill>
                  <a:srgbClr val="455463"/>
                </a:solidFill>
                <a:effectLst/>
                <a:latin typeface="+mn-lt"/>
              </a:rPr>
              <a:t>: Called before the camera culls objects.</a:t>
            </a:r>
          </a:p>
          <a:p>
            <a:pPr algn="l">
              <a:lnSpc>
                <a:spcPct val="150000"/>
              </a:lnSpc>
            </a:pPr>
            <a:r>
              <a:rPr lang="en-US" sz="2000" i="0" u="none" strike="noStrike" dirty="0" err="1">
                <a:solidFill>
                  <a:srgbClr val="455463"/>
                </a:solidFill>
                <a:effectLst/>
                <a:latin typeface="+mn-lt"/>
              </a:rPr>
              <a:t>OnBecameVisible</a:t>
            </a:r>
            <a:r>
              <a:rPr lang="en-US" sz="2000" i="0" u="none" strike="noStrike" dirty="0">
                <a:solidFill>
                  <a:srgbClr val="455463"/>
                </a:solidFill>
                <a:effectLst/>
                <a:latin typeface="+mn-lt"/>
              </a:rPr>
              <a:t>/</a:t>
            </a:r>
            <a:r>
              <a:rPr lang="en-US" sz="2000" i="0" u="none" strike="noStrike" dirty="0" err="1">
                <a:solidFill>
                  <a:srgbClr val="455463"/>
                </a:solidFill>
                <a:effectLst/>
                <a:latin typeface="+mn-lt"/>
              </a:rPr>
              <a:t>OnBecameInvisible</a:t>
            </a:r>
            <a:r>
              <a:rPr lang="en-US" sz="2000" i="0" u="none" strike="noStrike" dirty="0">
                <a:solidFill>
                  <a:srgbClr val="455463"/>
                </a:solidFill>
                <a:effectLst/>
                <a:latin typeface="+mn-lt"/>
              </a:rPr>
              <a:t>: Called when an object becomes visible or invisible to the camera.</a:t>
            </a:r>
          </a:p>
          <a:p>
            <a:pPr algn="l">
              <a:lnSpc>
                <a:spcPct val="150000"/>
              </a:lnSpc>
            </a:pPr>
            <a:r>
              <a:rPr lang="en-US" sz="2000" i="0" u="none" strike="noStrike" dirty="0" err="1">
                <a:solidFill>
                  <a:srgbClr val="455463"/>
                </a:solidFill>
                <a:effectLst/>
                <a:latin typeface="+mn-lt"/>
              </a:rPr>
              <a:t>OnWillRenderObject</a:t>
            </a:r>
            <a:r>
              <a:rPr lang="en-US" sz="2000" i="0" u="none" strike="noStrike" dirty="0">
                <a:solidFill>
                  <a:srgbClr val="455463"/>
                </a:solidFill>
                <a:effectLst/>
                <a:latin typeface="+mn-lt"/>
              </a:rPr>
              <a:t>: Called once per camera if the object is visible.</a:t>
            </a:r>
          </a:p>
          <a:p>
            <a:pPr algn="l">
              <a:lnSpc>
                <a:spcPct val="150000"/>
              </a:lnSpc>
            </a:pPr>
            <a:r>
              <a:rPr lang="en-US" sz="2000" i="0" u="none" strike="noStrike" dirty="0" err="1">
                <a:solidFill>
                  <a:srgbClr val="455463"/>
                </a:solidFill>
                <a:effectLst/>
                <a:latin typeface="+mn-lt"/>
              </a:rPr>
              <a:t>OnPreRender</a:t>
            </a:r>
            <a:r>
              <a:rPr lang="en-US" sz="2000" i="0" u="none" strike="noStrike" dirty="0">
                <a:solidFill>
                  <a:srgbClr val="455463"/>
                </a:solidFill>
                <a:effectLst/>
                <a:latin typeface="+mn-lt"/>
              </a:rPr>
              <a:t>: Called before the camera starts rendering the scene.</a:t>
            </a:r>
          </a:p>
          <a:p>
            <a:pPr algn="l">
              <a:lnSpc>
                <a:spcPct val="150000"/>
              </a:lnSpc>
            </a:pPr>
            <a:r>
              <a:rPr lang="en-US" sz="2000" i="0" u="none" strike="noStrike" dirty="0" err="1">
                <a:solidFill>
                  <a:srgbClr val="455463"/>
                </a:solidFill>
                <a:effectLst/>
                <a:latin typeface="+mn-lt"/>
              </a:rPr>
              <a:t>OnRenderObject</a:t>
            </a:r>
            <a:r>
              <a:rPr lang="en-US" sz="2000" i="0" u="none" strike="noStrike" dirty="0">
                <a:solidFill>
                  <a:srgbClr val="455463"/>
                </a:solidFill>
                <a:effectLst/>
                <a:latin typeface="+mn-lt"/>
              </a:rPr>
              <a:t>: Called after the scene is rendered, for custom rendering.</a:t>
            </a:r>
          </a:p>
          <a:p>
            <a:pPr algn="l">
              <a:lnSpc>
                <a:spcPct val="150000"/>
              </a:lnSpc>
            </a:pPr>
            <a:r>
              <a:rPr lang="en-US" sz="2000" i="0" u="none" strike="noStrike" dirty="0" err="1">
                <a:solidFill>
                  <a:srgbClr val="455463"/>
                </a:solidFill>
                <a:effectLst/>
                <a:latin typeface="+mn-lt"/>
              </a:rPr>
              <a:t>OnPostRender</a:t>
            </a:r>
            <a:r>
              <a:rPr lang="en-US" sz="2000" i="0" u="none" strike="noStrike" dirty="0">
                <a:solidFill>
                  <a:srgbClr val="455463"/>
                </a:solidFill>
                <a:effectLst/>
                <a:latin typeface="+mn-lt"/>
              </a:rPr>
              <a:t>: Called after the camera finishes rendering.</a:t>
            </a:r>
          </a:p>
          <a:p>
            <a:pPr algn="l">
              <a:lnSpc>
                <a:spcPct val="150000"/>
              </a:lnSpc>
            </a:pPr>
            <a:r>
              <a:rPr lang="en-US" sz="2000" i="0" u="none" strike="noStrike" dirty="0" err="1">
                <a:solidFill>
                  <a:srgbClr val="455463"/>
                </a:solidFill>
                <a:effectLst/>
                <a:latin typeface="+mn-lt"/>
              </a:rPr>
              <a:t>OnGUI</a:t>
            </a:r>
            <a:r>
              <a:rPr lang="en-US" sz="2000" i="0" u="none" strike="noStrike" dirty="0">
                <a:solidFill>
                  <a:srgbClr val="455463"/>
                </a:solidFill>
                <a:effectLst/>
                <a:latin typeface="+mn-lt"/>
              </a:rPr>
              <a:t>: Called multiple times per frame for GUI rendering.</a:t>
            </a:r>
          </a:p>
        </p:txBody>
      </p:sp>
      <p:sp>
        <p:nvSpPr>
          <p:cNvPr id="2" name="PlaceHolder 1">
            <a:extLst>
              <a:ext uri="{FF2B5EF4-FFF2-40B4-BE49-F238E27FC236}">
                <a16:creationId xmlns:a16="http://schemas.microsoft.com/office/drawing/2014/main" id="{B4190952-8720-1513-6E64-A0EF6A52C7AC}"/>
              </a:ext>
            </a:extLst>
          </p:cNvPr>
          <p:cNvSpPr>
            <a:spLocks noGrp="1"/>
          </p:cNvSpPr>
          <p:nvPr>
            <p:ph type="sldNum" idx="1"/>
          </p:nvPr>
        </p:nvSpPr>
        <p:spPr>
          <a:xfrm>
            <a:off x="8610480" y="6483240"/>
            <a:ext cx="2723040" cy="344880"/>
          </a:xfrm>
        </p:spPr>
        <p:txBody>
          <a:bodyPr/>
          <a:lstStyle/>
          <a:p>
            <a:fld id="{BA9FEC38-D3C8-4794-8A5E-1D9A9F335037}" type="slidenum">
              <a:rPr/>
              <a:t>13</a:t>
            </a:fld>
            <a:endParaRPr dirty="0"/>
          </a:p>
        </p:txBody>
      </p:sp>
      <p:sp>
        <p:nvSpPr>
          <p:cNvPr id="3" name="Content Placeholder 4">
            <a:extLst>
              <a:ext uri="{FF2B5EF4-FFF2-40B4-BE49-F238E27FC236}">
                <a16:creationId xmlns:a16="http://schemas.microsoft.com/office/drawing/2014/main" id="{34C4608F-4679-1763-D623-34216182559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4. Rendering</a:t>
            </a:r>
          </a:p>
        </p:txBody>
      </p:sp>
    </p:spTree>
    <p:extLst>
      <p:ext uri="{BB962C8B-B14F-4D97-AF65-F5344CB8AC3E}">
        <p14:creationId xmlns:p14="http://schemas.microsoft.com/office/powerpoint/2010/main" val="230496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42B5F-ABEC-3BED-D7F9-A8F725E78B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8E9C66-6ED2-1CFF-CA83-5EEF4BD7686C}"/>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DCAFA313-7149-8A2D-59C9-5BA466913E59}"/>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Unity provides a set of event functions that allow you to customize the rendering pipeline and perform custom rendering operations. These functions are typically called during the rendering process, allowing you to intervene at specific stages.</a:t>
            </a:r>
          </a:p>
        </p:txBody>
      </p:sp>
      <p:sp>
        <p:nvSpPr>
          <p:cNvPr id="2" name="PlaceHolder 1">
            <a:extLst>
              <a:ext uri="{FF2B5EF4-FFF2-40B4-BE49-F238E27FC236}">
                <a16:creationId xmlns:a16="http://schemas.microsoft.com/office/drawing/2014/main" id="{B6366FED-1574-06F2-0CDA-756B2AD1FAB6}"/>
              </a:ext>
            </a:extLst>
          </p:cNvPr>
          <p:cNvSpPr>
            <a:spLocks noGrp="1"/>
          </p:cNvSpPr>
          <p:nvPr>
            <p:ph type="sldNum" idx="1"/>
          </p:nvPr>
        </p:nvSpPr>
        <p:spPr>
          <a:xfrm>
            <a:off x="8610480" y="6483240"/>
            <a:ext cx="2723040" cy="344880"/>
          </a:xfrm>
        </p:spPr>
        <p:txBody>
          <a:bodyPr/>
          <a:lstStyle/>
          <a:p>
            <a:fld id="{BA9FEC38-D3C8-4794-8A5E-1D9A9F335037}" type="slidenum">
              <a:rPr/>
              <a:t>14</a:t>
            </a:fld>
            <a:endParaRPr dirty="0"/>
          </a:p>
        </p:txBody>
      </p:sp>
      <p:sp>
        <p:nvSpPr>
          <p:cNvPr id="3" name="Content Placeholder 4">
            <a:extLst>
              <a:ext uri="{FF2B5EF4-FFF2-40B4-BE49-F238E27FC236}">
                <a16:creationId xmlns:a16="http://schemas.microsoft.com/office/drawing/2014/main" id="{57587569-9760-4D11-5081-94FD1646B09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4. Rendering</a:t>
            </a:r>
          </a:p>
        </p:txBody>
      </p:sp>
    </p:spTree>
    <p:extLst>
      <p:ext uri="{BB962C8B-B14F-4D97-AF65-F5344CB8AC3E}">
        <p14:creationId xmlns:p14="http://schemas.microsoft.com/office/powerpoint/2010/main" val="213386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FC4B3-F3DD-8933-C4DE-8B9B7C8E7CD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FA1802-2444-1F07-0912-4D884A952C82}"/>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721E158F-B2C9-4C40-6913-066D86759F69}"/>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OnPreCull</a:t>
            </a:r>
            <a:r>
              <a:rPr lang="en-US" sz="2000" i="0" u="none" strike="noStrike" dirty="0">
                <a:solidFill>
                  <a:srgbClr val="455463"/>
                </a:solidFill>
                <a:effectLst/>
                <a:latin typeface="+mn-lt"/>
              </a:rPr>
              <a:t>: Called before the camera culls objects.</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OnBecameVisible</a:t>
            </a:r>
            <a:r>
              <a:rPr lang="en-US" sz="2000" i="0" u="none" strike="noStrike" dirty="0">
                <a:solidFill>
                  <a:srgbClr val="455463"/>
                </a:solidFill>
                <a:effectLst/>
                <a:latin typeface="+mn-lt"/>
              </a:rPr>
              <a:t>/</a:t>
            </a:r>
            <a:r>
              <a:rPr lang="en-US" sz="2000" b="1" i="0" u="none" strike="noStrike" dirty="0" err="1">
                <a:solidFill>
                  <a:srgbClr val="455463"/>
                </a:solidFill>
                <a:effectLst/>
                <a:latin typeface="+mn-lt"/>
              </a:rPr>
              <a:t>OnBecameInvisible</a:t>
            </a:r>
            <a:r>
              <a:rPr lang="en-US" sz="2000" i="0" u="none" strike="noStrike" dirty="0">
                <a:solidFill>
                  <a:srgbClr val="455463"/>
                </a:solidFill>
                <a:effectLst/>
                <a:latin typeface="+mn-lt"/>
              </a:rPr>
              <a:t>: Called when an object becomes visible or invisible to the camera.</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OnWillRenderObject</a:t>
            </a:r>
            <a:r>
              <a:rPr lang="en-US" sz="2000" i="0" u="none" strike="noStrike" dirty="0">
                <a:solidFill>
                  <a:srgbClr val="455463"/>
                </a:solidFill>
                <a:effectLst/>
                <a:latin typeface="+mn-lt"/>
              </a:rPr>
              <a:t>: Called once per camera if the object is visible.</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OnPreRender</a:t>
            </a:r>
            <a:r>
              <a:rPr lang="en-US" sz="2000" i="0" u="none" strike="noStrike" dirty="0">
                <a:solidFill>
                  <a:srgbClr val="455463"/>
                </a:solidFill>
                <a:effectLst/>
                <a:latin typeface="+mn-lt"/>
              </a:rPr>
              <a:t>: Called before the camera starts rendering the scene.</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OnRenderObject</a:t>
            </a:r>
            <a:r>
              <a:rPr lang="en-US" sz="2000" i="0" u="none" strike="noStrike" dirty="0">
                <a:solidFill>
                  <a:srgbClr val="455463"/>
                </a:solidFill>
                <a:effectLst/>
                <a:latin typeface="+mn-lt"/>
              </a:rPr>
              <a:t>: Called after the scene is rendered, for custom rendering.</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OnPostRender</a:t>
            </a:r>
            <a:r>
              <a:rPr lang="en-US" sz="2000" i="0" u="none" strike="noStrike" dirty="0">
                <a:solidFill>
                  <a:srgbClr val="455463"/>
                </a:solidFill>
                <a:effectLst/>
                <a:latin typeface="+mn-lt"/>
              </a:rPr>
              <a:t>: Called after the camera finishes rendering.</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OnGUI</a:t>
            </a:r>
            <a:r>
              <a:rPr lang="en-US" sz="2000" i="0" u="none" strike="noStrike" dirty="0">
                <a:solidFill>
                  <a:srgbClr val="455463"/>
                </a:solidFill>
                <a:effectLst/>
                <a:latin typeface="+mn-lt"/>
              </a:rPr>
              <a:t>: Called multiple times per frame for GUI rendering.</a:t>
            </a:r>
          </a:p>
        </p:txBody>
      </p:sp>
      <p:sp>
        <p:nvSpPr>
          <p:cNvPr id="2" name="PlaceHolder 1">
            <a:extLst>
              <a:ext uri="{FF2B5EF4-FFF2-40B4-BE49-F238E27FC236}">
                <a16:creationId xmlns:a16="http://schemas.microsoft.com/office/drawing/2014/main" id="{2F71B850-6105-9EF5-1B17-BCB3E4D771ED}"/>
              </a:ext>
            </a:extLst>
          </p:cNvPr>
          <p:cNvSpPr>
            <a:spLocks noGrp="1"/>
          </p:cNvSpPr>
          <p:nvPr>
            <p:ph type="sldNum" idx="1"/>
          </p:nvPr>
        </p:nvSpPr>
        <p:spPr>
          <a:xfrm>
            <a:off x="8610480" y="6483240"/>
            <a:ext cx="2723040" cy="344880"/>
          </a:xfrm>
        </p:spPr>
        <p:txBody>
          <a:bodyPr/>
          <a:lstStyle/>
          <a:p>
            <a:fld id="{BA9FEC38-D3C8-4794-8A5E-1D9A9F335037}" type="slidenum">
              <a:rPr/>
              <a:t>15</a:t>
            </a:fld>
            <a:endParaRPr dirty="0"/>
          </a:p>
        </p:txBody>
      </p:sp>
      <p:sp>
        <p:nvSpPr>
          <p:cNvPr id="3" name="Content Placeholder 4">
            <a:extLst>
              <a:ext uri="{FF2B5EF4-FFF2-40B4-BE49-F238E27FC236}">
                <a16:creationId xmlns:a16="http://schemas.microsoft.com/office/drawing/2014/main" id="{74BCB2D1-6AA7-2243-8150-8D34EBB17DB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4. Rendering</a:t>
            </a:r>
          </a:p>
        </p:txBody>
      </p:sp>
    </p:spTree>
    <p:extLst>
      <p:ext uri="{BB962C8B-B14F-4D97-AF65-F5344CB8AC3E}">
        <p14:creationId xmlns:p14="http://schemas.microsoft.com/office/powerpoint/2010/main" val="58177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38978-7ECF-4E59-DF78-9CC51A0E9D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13C80B-9221-C3E2-0297-70107CA03C9E}"/>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D5F2227F-EF4D-E057-C4CE-C70BEECC7B98}"/>
              </a:ext>
            </a:extLst>
          </p:cNvPr>
          <p:cNvSpPr>
            <a:spLocks noGrp="1"/>
          </p:cNvSpPr>
          <p:nvPr>
            <p:ph/>
          </p:nvPr>
        </p:nvSpPr>
        <p:spPr>
          <a:xfrm>
            <a:off x="1103972" y="1957709"/>
            <a:ext cx="10477948" cy="3852781"/>
          </a:xfrm>
        </p:spPr>
        <p:txBody>
          <a:bodyPr anchor="t"/>
          <a:lstStyle/>
          <a:p>
            <a:pPr algn="l">
              <a:lnSpc>
                <a:spcPct val="150000"/>
              </a:lnSpc>
            </a:pPr>
            <a:r>
              <a:rPr lang="en-US" sz="2000" b="1" i="0" u="none" strike="noStrike" dirty="0" err="1">
                <a:solidFill>
                  <a:srgbClr val="455463"/>
                </a:solidFill>
                <a:effectLst/>
                <a:latin typeface="+mn-lt"/>
              </a:rPr>
              <a:t>OnDestroy</a:t>
            </a:r>
            <a:r>
              <a:rPr lang="en-US" sz="2000" i="0" u="none" strike="noStrike" dirty="0">
                <a:solidFill>
                  <a:srgbClr val="455463"/>
                </a:solidFill>
                <a:effectLst/>
                <a:latin typeface="+mn-lt"/>
              </a:rPr>
              <a:t>: Called when the object is destroyed.</a:t>
            </a:r>
          </a:p>
          <a:p>
            <a:pPr algn="l">
              <a:lnSpc>
                <a:spcPct val="150000"/>
              </a:lnSpc>
            </a:pPr>
            <a:endParaRPr lang="en-US" sz="2000" i="0" u="none" strike="noStrike" dirty="0">
              <a:solidFill>
                <a:srgbClr val="455463"/>
              </a:solidFill>
              <a:effectLst/>
              <a:latin typeface="+mn-lt"/>
            </a:endParaRPr>
          </a:p>
          <a:p>
            <a:pPr algn="l">
              <a:lnSpc>
                <a:spcPct val="150000"/>
              </a:lnSpc>
            </a:pPr>
            <a:r>
              <a:rPr lang="en-US" sz="2000" i="0" u="none" strike="noStrike" dirty="0">
                <a:solidFill>
                  <a:srgbClr val="455463"/>
                </a:solidFill>
                <a:effectLst/>
                <a:latin typeface="+mn-lt"/>
              </a:rPr>
              <a:t>This function is called after all frame updates for the last frame of the object’s existence (the object might be destroyed in response to </a:t>
            </a:r>
            <a:r>
              <a:rPr lang="en-US" sz="2000" i="0" u="none" strike="noStrike" dirty="0" err="1">
                <a:solidFill>
                  <a:srgbClr val="455463"/>
                </a:solidFill>
                <a:effectLst/>
                <a:latin typeface="+mn-lt"/>
              </a:rPr>
              <a:t>Object.Destroy</a:t>
            </a:r>
            <a:r>
              <a:rPr lang="en-US" sz="2000" i="0" u="none" strike="noStrike" dirty="0">
                <a:solidFill>
                  <a:srgbClr val="455463"/>
                </a:solidFill>
                <a:effectLst/>
                <a:latin typeface="+mn-lt"/>
              </a:rPr>
              <a:t> or at the closure of a scene).</a:t>
            </a:r>
          </a:p>
        </p:txBody>
      </p:sp>
      <p:sp>
        <p:nvSpPr>
          <p:cNvPr id="2" name="PlaceHolder 1">
            <a:extLst>
              <a:ext uri="{FF2B5EF4-FFF2-40B4-BE49-F238E27FC236}">
                <a16:creationId xmlns:a16="http://schemas.microsoft.com/office/drawing/2014/main" id="{03B0399E-B08A-6787-F889-F31EB08D6980}"/>
              </a:ext>
            </a:extLst>
          </p:cNvPr>
          <p:cNvSpPr>
            <a:spLocks noGrp="1"/>
          </p:cNvSpPr>
          <p:nvPr>
            <p:ph type="sldNum" idx="1"/>
          </p:nvPr>
        </p:nvSpPr>
        <p:spPr>
          <a:xfrm>
            <a:off x="8610480" y="6483240"/>
            <a:ext cx="2723040" cy="344880"/>
          </a:xfrm>
        </p:spPr>
        <p:txBody>
          <a:bodyPr/>
          <a:lstStyle/>
          <a:p>
            <a:fld id="{BA9FEC38-D3C8-4794-8A5E-1D9A9F335037}" type="slidenum">
              <a:rPr/>
              <a:t>16</a:t>
            </a:fld>
            <a:endParaRPr dirty="0"/>
          </a:p>
        </p:txBody>
      </p:sp>
      <p:sp>
        <p:nvSpPr>
          <p:cNvPr id="3" name="Content Placeholder 4">
            <a:extLst>
              <a:ext uri="{FF2B5EF4-FFF2-40B4-BE49-F238E27FC236}">
                <a16:creationId xmlns:a16="http://schemas.microsoft.com/office/drawing/2014/main" id="{1364829A-6B3F-DF1E-3F98-B955726FA71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5. Object Destruction</a:t>
            </a:r>
          </a:p>
        </p:txBody>
      </p:sp>
    </p:spTree>
    <p:extLst>
      <p:ext uri="{BB962C8B-B14F-4D97-AF65-F5344CB8AC3E}">
        <p14:creationId xmlns:p14="http://schemas.microsoft.com/office/powerpoint/2010/main" val="80272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A741E-F0B9-4E9A-26D7-2123F566C1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AFA342-0F5A-EB80-34B2-8E797FCD9FFE}"/>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F6839CE3-815C-3860-277E-67EADFF9528C}"/>
              </a:ext>
            </a:extLst>
          </p:cNvPr>
          <p:cNvSpPr>
            <a:spLocks noGrp="1"/>
          </p:cNvSpPr>
          <p:nvPr>
            <p:ph/>
          </p:nvPr>
        </p:nvSpPr>
        <p:spPr>
          <a:xfrm>
            <a:off x="1103972" y="1957709"/>
            <a:ext cx="10477948" cy="3852781"/>
          </a:xfrm>
        </p:spPr>
        <p:txBody>
          <a:bodyPr anchor="t"/>
          <a:lstStyle/>
          <a:p>
            <a:pPr algn="l">
              <a:lnSpc>
                <a:spcPct val="150000"/>
              </a:lnSpc>
            </a:pPr>
            <a:r>
              <a:rPr lang="en-US" sz="2000" b="1" i="0" u="none" strike="noStrike" dirty="0">
                <a:solidFill>
                  <a:srgbClr val="455463"/>
                </a:solidFill>
                <a:effectLst/>
                <a:latin typeface="+mn-lt"/>
              </a:rPr>
              <a:t>Scene Load/Unload</a:t>
            </a:r>
            <a:r>
              <a:rPr lang="en-US" sz="2000" i="0" u="none" strike="noStrike" dirty="0">
                <a:solidFill>
                  <a:srgbClr val="455463"/>
                </a:solidFill>
                <a:effectLst/>
                <a:latin typeface="+mn-lt"/>
              </a:rPr>
              <a:t>: </a:t>
            </a:r>
            <a:r>
              <a:rPr lang="en-US" sz="2000" i="0" u="none" strike="noStrike" dirty="0" err="1">
                <a:effectLst/>
                <a:latin typeface="+mn-lt"/>
              </a:rPr>
              <a:t>SceneManager.sceneLoaded</a:t>
            </a:r>
            <a:r>
              <a:rPr lang="en-US" sz="2000" i="0" u="none" strike="noStrike" dirty="0">
                <a:effectLst/>
                <a:latin typeface="+mn-lt"/>
              </a:rPr>
              <a:t> </a:t>
            </a:r>
            <a:r>
              <a:rPr lang="en-US" sz="2000" i="0" u="none" strike="noStrike" dirty="0">
                <a:solidFill>
                  <a:srgbClr val="455463"/>
                </a:solidFill>
                <a:effectLst/>
                <a:latin typeface="+mn-lt"/>
              </a:rPr>
              <a:t>and </a:t>
            </a:r>
            <a:r>
              <a:rPr lang="en-US" sz="2000" i="0" u="none" strike="noStrike" dirty="0" err="1">
                <a:effectLst/>
                <a:latin typeface="+mn-lt"/>
              </a:rPr>
              <a:t>SceneManager.sceneUnloaded</a:t>
            </a:r>
            <a:r>
              <a:rPr lang="en-US" sz="2000" i="0" u="none" strike="noStrike" dirty="0">
                <a:effectLst/>
                <a:latin typeface="+mn-lt"/>
              </a:rPr>
              <a:t> </a:t>
            </a:r>
            <a:r>
              <a:rPr lang="en-US" sz="2000" i="0" u="none" strike="noStrike" dirty="0">
                <a:solidFill>
                  <a:srgbClr val="455463"/>
                </a:solidFill>
                <a:effectLst/>
                <a:latin typeface="+mn-lt"/>
              </a:rPr>
              <a:t>events are triggered when scenes are loaded or unloaded.</a:t>
            </a:r>
          </a:p>
          <a:p>
            <a:pPr algn="l">
              <a:lnSpc>
                <a:spcPct val="150000"/>
              </a:lnSpc>
            </a:pPr>
            <a:r>
              <a:rPr lang="en-US" sz="2000" b="1" i="0" u="none" strike="noStrike" dirty="0" err="1">
                <a:solidFill>
                  <a:srgbClr val="455463"/>
                </a:solidFill>
                <a:effectLst/>
                <a:latin typeface="+mn-lt"/>
              </a:rPr>
              <a:t>RuntimeInitializeOnLoadMethodAttribute</a:t>
            </a:r>
            <a:r>
              <a:rPr lang="en-US" sz="2000" i="0" u="none" strike="noStrike" dirty="0">
                <a:solidFill>
                  <a:srgbClr val="455463"/>
                </a:solidFill>
                <a:effectLst/>
                <a:latin typeface="+mn-lt"/>
              </a:rPr>
              <a:t>: Allows you to execute methods at specific stages of the scene loading process.</a:t>
            </a:r>
          </a:p>
          <a:p>
            <a:pPr algn="l">
              <a:lnSpc>
                <a:spcPct val="150000"/>
              </a:lnSpc>
            </a:pPr>
            <a:r>
              <a:rPr lang="en-US" sz="2000" b="1" i="0" u="none" strike="noStrike" dirty="0">
                <a:solidFill>
                  <a:srgbClr val="455463"/>
                </a:solidFill>
                <a:effectLst/>
                <a:latin typeface="+mn-lt"/>
              </a:rPr>
              <a:t>Coroutines</a:t>
            </a:r>
            <a:r>
              <a:rPr lang="en-US" sz="2000" i="0" u="none" strike="noStrike" dirty="0">
                <a:solidFill>
                  <a:srgbClr val="455463"/>
                </a:solidFill>
                <a:effectLst/>
                <a:latin typeface="+mn-lt"/>
              </a:rPr>
              <a:t>: Used for asynchronous operations, allowing you to pause and resume execution.</a:t>
            </a:r>
          </a:p>
        </p:txBody>
      </p:sp>
      <p:sp>
        <p:nvSpPr>
          <p:cNvPr id="2" name="PlaceHolder 1">
            <a:extLst>
              <a:ext uri="{FF2B5EF4-FFF2-40B4-BE49-F238E27FC236}">
                <a16:creationId xmlns:a16="http://schemas.microsoft.com/office/drawing/2014/main" id="{25CD2FC1-4A1C-5796-EC30-921FDB49C2FF}"/>
              </a:ext>
            </a:extLst>
          </p:cNvPr>
          <p:cNvSpPr>
            <a:spLocks noGrp="1"/>
          </p:cNvSpPr>
          <p:nvPr>
            <p:ph type="sldNum" idx="1"/>
          </p:nvPr>
        </p:nvSpPr>
        <p:spPr>
          <a:xfrm>
            <a:off x="8610480" y="6483240"/>
            <a:ext cx="2723040" cy="344880"/>
          </a:xfrm>
        </p:spPr>
        <p:txBody>
          <a:bodyPr/>
          <a:lstStyle/>
          <a:p>
            <a:fld id="{BA9FEC38-D3C8-4794-8A5E-1D9A9F335037}" type="slidenum">
              <a:rPr/>
              <a:t>17</a:t>
            </a:fld>
            <a:endParaRPr dirty="0"/>
          </a:p>
        </p:txBody>
      </p:sp>
      <p:sp>
        <p:nvSpPr>
          <p:cNvPr id="3" name="Content Placeholder 4">
            <a:extLst>
              <a:ext uri="{FF2B5EF4-FFF2-40B4-BE49-F238E27FC236}">
                <a16:creationId xmlns:a16="http://schemas.microsoft.com/office/drawing/2014/main" id="{23F5E3B3-896D-8D8C-0A81-B5A00A97EC6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Additional event functions</a:t>
            </a:r>
          </a:p>
        </p:txBody>
      </p:sp>
    </p:spTree>
    <p:extLst>
      <p:ext uri="{BB962C8B-B14F-4D97-AF65-F5344CB8AC3E}">
        <p14:creationId xmlns:p14="http://schemas.microsoft.com/office/powerpoint/2010/main" val="394800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7DCB8-D311-06DE-5355-90046F30F77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C9DE82-2425-F7B5-9194-B2D7EDB3B0F7}"/>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DD36C4FC-AF5A-57B4-C721-06E59D79C89F}"/>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Coroutines are a powerful tool in Unity that allows you </a:t>
            </a:r>
            <a:r>
              <a:rPr lang="en-US" sz="2000" i="0" u="none" strike="noStrike" dirty="0">
                <a:solidFill>
                  <a:srgbClr val="F36F21"/>
                </a:solidFill>
                <a:effectLst/>
              </a:rPr>
              <a:t>to pause and resume </a:t>
            </a:r>
            <a:r>
              <a:rPr lang="en-US" sz="2000" i="0" u="none" strike="noStrike" dirty="0">
                <a:solidFill>
                  <a:srgbClr val="455463"/>
                </a:solidFill>
                <a:effectLst/>
              </a:rPr>
              <a:t>the execution of a function over multiple frames. This is particularly useful for creating </a:t>
            </a:r>
            <a:r>
              <a:rPr lang="en-US" sz="2000" i="0" u="none" strike="noStrike" dirty="0">
                <a:solidFill>
                  <a:srgbClr val="F36F21"/>
                </a:solidFill>
                <a:effectLst/>
              </a:rPr>
              <a:t>time-based effects</a:t>
            </a:r>
            <a:r>
              <a:rPr lang="en-US" sz="2000" i="0" u="none" strike="noStrike" dirty="0">
                <a:solidFill>
                  <a:srgbClr val="455463"/>
                </a:solidFill>
                <a:effectLst/>
              </a:rPr>
              <a:t>, </a:t>
            </a:r>
            <a:r>
              <a:rPr lang="en-US" sz="2000" i="0" u="none" strike="noStrike" dirty="0">
                <a:solidFill>
                  <a:srgbClr val="F36F21"/>
                </a:solidFill>
                <a:effectLst/>
              </a:rPr>
              <a:t>asynchronous operations</a:t>
            </a:r>
            <a:r>
              <a:rPr lang="en-US" sz="2000" i="0" u="none" strike="noStrike" dirty="0">
                <a:solidFill>
                  <a:srgbClr val="455463"/>
                </a:solidFill>
                <a:effectLst/>
              </a:rPr>
              <a:t>, and </a:t>
            </a:r>
            <a:r>
              <a:rPr lang="en-US" sz="2000" i="0" u="none" strike="noStrike" dirty="0">
                <a:solidFill>
                  <a:srgbClr val="F36F21"/>
                </a:solidFill>
                <a:effectLst/>
              </a:rPr>
              <a:t>complex sequences of events</a:t>
            </a:r>
            <a:r>
              <a:rPr lang="en-US" sz="2000" i="0" u="none" strike="noStrike" dirty="0">
                <a:solidFill>
                  <a:srgbClr val="455463"/>
                </a:solidFill>
                <a:effectLst/>
              </a:rPr>
              <a:t>.</a:t>
            </a:r>
            <a:endParaRPr lang="en-US" sz="2000" dirty="0">
              <a:solidFill>
                <a:srgbClr val="455463"/>
              </a:solidFill>
            </a:endParaRPr>
          </a:p>
        </p:txBody>
      </p:sp>
      <p:sp>
        <p:nvSpPr>
          <p:cNvPr id="2" name="PlaceHolder 1">
            <a:extLst>
              <a:ext uri="{FF2B5EF4-FFF2-40B4-BE49-F238E27FC236}">
                <a16:creationId xmlns:a16="http://schemas.microsoft.com/office/drawing/2014/main" id="{AF804746-53B2-9B01-151A-D1B92FFDEDF6}"/>
              </a:ext>
            </a:extLst>
          </p:cNvPr>
          <p:cNvSpPr>
            <a:spLocks noGrp="1"/>
          </p:cNvSpPr>
          <p:nvPr>
            <p:ph type="sldNum" idx="1"/>
          </p:nvPr>
        </p:nvSpPr>
        <p:spPr>
          <a:xfrm>
            <a:off x="8610480" y="6483240"/>
            <a:ext cx="2723040" cy="344880"/>
          </a:xfrm>
        </p:spPr>
        <p:txBody>
          <a:bodyPr/>
          <a:lstStyle/>
          <a:p>
            <a:fld id="{BA9FEC38-D3C8-4794-8A5E-1D9A9F335037}" type="slidenum">
              <a:rPr/>
              <a:t>18</a:t>
            </a:fld>
            <a:endParaRPr dirty="0"/>
          </a:p>
        </p:txBody>
      </p:sp>
      <p:sp>
        <p:nvSpPr>
          <p:cNvPr id="3" name="Content Placeholder 4">
            <a:extLst>
              <a:ext uri="{FF2B5EF4-FFF2-40B4-BE49-F238E27FC236}">
                <a16:creationId xmlns:a16="http://schemas.microsoft.com/office/drawing/2014/main" id="{47BF7157-B3A9-A06C-3B14-6D8DB457D0F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are Coroutines?</a:t>
            </a:r>
          </a:p>
        </p:txBody>
      </p:sp>
    </p:spTree>
    <p:extLst>
      <p:ext uri="{BB962C8B-B14F-4D97-AF65-F5344CB8AC3E}">
        <p14:creationId xmlns:p14="http://schemas.microsoft.com/office/powerpoint/2010/main" val="380785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ACF31-1FE1-D7DB-1AE7-6DA806FF73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56B6B4-98AE-CCDB-BC99-1B6972780DA7}"/>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0B3C4E71-ED25-A011-4792-842489FF116A}"/>
              </a:ext>
            </a:extLst>
          </p:cNvPr>
          <p:cNvSpPr>
            <a:spLocks noGrp="1"/>
          </p:cNvSpPr>
          <p:nvPr>
            <p:ph/>
          </p:nvPr>
        </p:nvSpPr>
        <p:spPr>
          <a:xfrm>
            <a:off x="1103972" y="1957709"/>
            <a:ext cx="10713780" cy="3852781"/>
          </a:xfrm>
        </p:spPr>
        <p:txBody>
          <a:bodyPr anchor="t"/>
          <a:lstStyle/>
          <a:p>
            <a:pPr algn="l">
              <a:lnSpc>
                <a:spcPct val="150000"/>
              </a:lnSpc>
            </a:pPr>
            <a:r>
              <a:rPr lang="en-US" sz="2000" i="0" u="none" strike="noStrike" dirty="0">
                <a:solidFill>
                  <a:srgbClr val="455463"/>
                </a:solidFill>
                <a:effectLst/>
              </a:rPr>
              <a:t>1. Declaration: A coroutine is declared using the </a:t>
            </a:r>
            <a:r>
              <a:rPr lang="en-US" sz="2000" i="0" u="none" strike="noStrike" dirty="0" err="1">
                <a:effectLst/>
              </a:rPr>
              <a:t>IEnumerator</a:t>
            </a:r>
            <a:r>
              <a:rPr lang="en-US" sz="2000" i="0" u="none" strike="noStrike" dirty="0">
                <a:solidFill>
                  <a:srgbClr val="455463"/>
                </a:solidFill>
                <a:effectLst/>
              </a:rPr>
              <a:t> return type and the </a:t>
            </a:r>
            <a:r>
              <a:rPr lang="en-US" sz="2000" i="0" u="none" strike="noStrike" dirty="0">
                <a:effectLst/>
              </a:rPr>
              <a:t>yield return</a:t>
            </a:r>
            <a:r>
              <a:rPr lang="en-US" sz="2000" i="0" u="none" strike="noStrike" dirty="0">
                <a:solidFill>
                  <a:srgbClr val="455463"/>
                </a:solidFill>
                <a:effectLst/>
              </a:rPr>
              <a:t> statement.</a:t>
            </a:r>
          </a:p>
          <a:p>
            <a:pPr algn="l">
              <a:lnSpc>
                <a:spcPct val="150000"/>
              </a:lnSpc>
            </a:pPr>
            <a:r>
              <a:rPr lang="en-US" sz="2000" i="0" u="none" strike="noStrike" dirty="0">
                <a:solidFill>
                  <a:srgbClr val="455463"/>
                </a:solidFill>
                <a:effectLst/>
              </a:rPr>
              <a:t>2. Execution: When you call </a:t>
            </a:r>
            <a:r>
              <a:rPr lang="en-US" sz="2000" i="0" u="none" strike="noStrike" dirty="0" err="1">
                <a:effectLst/>
              </a:rPr>
              <a:t>StartCoroutine</a:t>
            </a:r>
            <a:r>
              <a:rPr lang="en-US" sz="2000" i="0" u="none" strike="noStrike" dirty="0">
                <a:solidFill>
                  <a:srgbClr val="455463"/>
                </a:solidFill>
                <a:effectLst/>
              </a:rPr>
              <a:t>, the coroutine starts executing.</a:t>
            </a:r>
          </a:p>
          <a:p>
            <a:pPr algn="l">
              <a:lnSpc>
                <a:spcPct val="150000"/>
              </a:lnSpc>
            </a:pPr>
            <a:r>
              <a:rPr lang="en-US" sz="2000" i="0" u="none" strike="noStrike" dirty="0">
                <a:solidFill>
                  <a:srgbClr val="455463"/>
                </a:solidFill>
                <a:effectLst/>
              </a:rPr>
              <a:t>3. Yielding: The </a:t>
            </a:r>
            <a:r>
              <a:rPr lang="en-US" sz="2000" i="0" u="none" strike="noStrike" dirty="0">
                <a:effectLst/>
              </a:rPr>
              <a:t>yield return </a:t>
            </a:r>
            <a:r>
              <a:rPr lang="en-US" sz="2000" i="0" u="none" strike="noStrike" dirty="0">
                <a:solidFill>
                  <a:srgbClr val="455463"/>
                </a:solidFill>
                <a:effectLst/>
              </a:rPr>
              <a:t>statement pauses the coroutine's execution until the specified condition is met. Common yield instructions include:</a:t>
            </a:r>
          </a:p>
          <a:p>
            <a:pPr marL="700088" indent="-342900" algn="l">
              <a:lnSpc>
                <a:spcPct val="150000"/>
              </a:lnSpc>
              <a:buFont typeface="Arial" panose="020B0604020202020204" pitchFamily="34" charset="0"/>
              <a:buChar char="•"/>
            </a:pPr>
            <a:r>
              <a:rPr lang="en-US" sz="2000" i="0" u="none" strike="noStrike" dirty="0">
                <a:effectLst/>
              </a:rPr>
              <a:t>yield return null</a:t>
            </a:r>
            <a:r>
              <a:rPr lang="en-US" sz="2000" i="0" u="none" strike="noStrike" dirty="0">
                <a:solidFill>
                  <a:srgbClr val="455463"/>
                </a:solidFill>
                <a:effectLst/>
              </a:rPr>
              <a:t>: Pauses execution for one frame.</a:t>
            </a:r>
          </a:p>
          <a:p>
            <a:pPr marL="700088" indent="-342900" algn="l">
              <a:lnSpc>
                <a:spcPct val="150000"/>
              </a:lnSpc>
              <a:buFont typeface="Arial" panose="020B0604020202020204" pitchFamily="34" charset="0"/>
              <a:buChar char="•"/>
            </a:pPr>
            <a:r>
              <a:rPr lang="en-US" sz="2000" i="0" u="none" strike="noStrike" dirty="0">
                <a:effectLst/>
              </a:rPr>
              <a:t>yield return new </a:t>
            </a:r>
            <a:r>
              <a:rPr lang="en-US" sz="2000" i="0" u="none" strike="noStrike" dirty="0" err="1">
                <a:effectLst/>
              </a:rPr>
              <a:t>WaitForSeconds</a:t>
            </a:r>
            <a:r>
              <a:rPr lang="en-US" sz="2000" i="0" u="none" strike="noStrike" dirty="0">
                <a:effectLst/>
              </a:rPr>
              <a:t>(time)</a:t>
            </a:r>
            <a:r>
              <a:rPr lang="en-US" sz="2000" i="0" u="none" strike="noStrike" dirty="0">
                <a:solidFill>
                  <a:srgbClr val="455463"/>
                </a:solidFill>
                <a:effectLst/>
              </a:rPr>
              <a:t>: Pauses execution for a specific amount of time.</a:t>
            </a:r>
          </a:p>
          <a:p>
            <a:pPr marL="700088" indent="-342900" algn="l">
              <a:lnSpc>
                <a:spcPct val="150000"/>
              </a:lnSpc>
              <a:buFont typeface="Arial" panose="020B0604020202020204" pitchFamily="34" charset="0"/>
              <a:buChar char="•"/>
            </a:pPr>
            <a:r>
              <a:rPr lang="en-US" sz="2000" i="0" u="none" strike="noStrike" dirty="0">
                <a:effectLst/>
              </a:rPr>
              <a:t>yield return new </a:t>
            </a:r>
            <a:r>
              <a:rPr lang="en-US" sz="2000" i="0" u="none" strike="noStrike" dirty="0" err="1">
                <a:effectLst/>
              </a:rPr>
              <a:t>WaitForEndOfFrame</a:t>
            </a:r>
            <a:r>
              <a:rPr lang="en-US" sz="2000" i="0" u="none" strike="noStrike" dirty="0">
                <a:solidFill>
                  <a:srgbClr val="455463"/>
                </a:solidFill>
                <a:effectLst/>
              </a:rPr>
              <a:t>: Pauses execution until the end of the current frame.</a:t>
            </a:r>
            <a:endParaRPr lang="en-US" sz="2000" dirty="0">
              <a:solidFill>
                <a:srgbClr val="455463"/>
              </a:solidFill>
            </a:endParaRPr>
          </a:p>
        </p:txBody>
      </p:sp>
      <p:sp>
        <p:nvSpPr>
          <p:cNvPr id="2" name="PlaceHolder 1">
            <a:extLst>
              <a:ext uri="{FF2B5EF4-FFF2-40B4-BE49-F238E27FC236}">
                <a16:creationId xmlns:a16="http://schemas.microsoft.com/office/drawing/2014/main" id="{0F3EC264-E5F7-CEC1-EF59-8DC657F3159D}"/>
              </a:ext>
            </a:extLst>
          </p:cNvPr>
          <p:cNvSpPr>
            <a:spLocks noGrp="1"/>
          </p:cNvSpPr>
          <p:nvPr>
            <p:ph type="sldNum" idx="1"/>
          </p:nvPr>
        </p:nvSpPr>
        <p:spPr>
          <a:xfrm>
            <a:off x="8610480" y="6483240"/>
            <a:ext cx="2723040" cy="344880"/>
          </a:xfrm>
        </p:spPr>
        <p:txBody>
          <a:bodyPr/>
          <a:lstStyle/>
          <a:p>
            <a:fld id="{BA9FEC38-D3C8-4794-8A5E-1D9A9F335037}" type="slidenum">
              <a:rPr/>
              <a:t>19</a:t>
            </a:fld>
            <a:endParaRPr dirty="0"/>
          </a:p>
        </p:txBody>
      </p:sp>
      <p:sp>
        <p:nvSpPr>
          <p:cNvPr id="3" name="Content Placeholder 4">
            <a:extLst>
              <a:ext uri="{FF2B5EF4-FFF2-40B4-BE49-F238E27FC236}">
                <a16:creationId xmlns:a16="http://schemas.microsoft.com/office/drawing/2014/main" id="{8B9FD85D-7AD1-7DC7-541B-1DF12621E4B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How Coroutines Work:</a:t>
            </a:r>
          </a:p>
        </p:txBody>
      </p:sp>
    </p:spTree>
    <p:extLst>
      <p:ext uri="{BB962C8B-B14F-4D97-AF65-F5344CB8AC3E}">
        <p14:creationId xmlns:p14="http://schemas.microsoft.com/office/powerpoint/2010/main" val="102990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a:solidFill>
                  <a:srgbClr val="0066B2"/>
                </a:solidFill>
                <a:latin typeface="Arial"/>
              </a:rPr>
              <a:t>Learning Objectives</a:t>
            </a:r>
            <a:endParaRPr lang="en-US" sz="4000" b="0" strike="noStrike" spc="-1" dirty="0">
              <a:solidFill>
                <a:srgbClr val="0066B2"/>
              </a:solidFill>
              <a:latin typeface="Arial"/>
            </a:endParaRPr>
          </a:p>
        </p:txBody>
      </p:sp>
      <p:sp>
        <p:nvSpPr>
          <p:cNvPr id="54" name="Content Placeholder 2"/>
          <p:cNvSpPr/>
          <p:nvPr/>
        </p:nvSpPr>
        <p:spPr>
          <a:xfrm>
            <a:off x="819000" y="1522632"/>
            <a:ext cx="10514520" cy="371438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rPr>
              <a:t>Understand the concept of event functions in Unity</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rPr>
              <a:t>Identify key event functions and their execution order</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rPr>
              <a:t>Learn how to use event functions to create interactive game experiences</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rPr>
              <a:t>Have an overview of Unity Job System</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rPr>
              <a:t>Understand the concept of serialization in Unity</a:t>
            </a:r>
          </a:p>
        </p:txBody>
      </p:sp>
      <p:sp>
        <p:nvSpPr>
          <p:cNvPr id="3" name="PlaceHolder 2"/>
          <p:cNvSpPr>
            <a:spLocks noGrp="1"/>
          </p:cNvSpPr>
          <p:nvPr>
            <p:ph type="sldNum" idx="1"/>
          </p:nvPr>
        </p:nvSpPr>
        <p:spPr/>
        <p:txBody>
          <a:bodyPr/>
          <a:lstStyle/>
          <a:p>
            <a:fld id="{B86D5315-3D1D-4EC7-9273-1E23E07B318A}"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D2B9A-D707-2556-C296-3BC9BA2B02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33DBB7-5DEF-AF5E-4DB6-36BBDBAB0C03}"/>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7FE15E4B-16FE-7320-BEF7-18F2DCA1F9E7}"/>
              </a:ext>
            </a:extLst>
          </p:cNvPr>
          <p:cNvSpPr>
            <a:spLocks noGrp="1"/>
          </p:cNvSpPr>
          <p:nvPr>
            <p:ph/>
          </p:nvPr>
        </p:nvSpPr>
        <p:spPr>
          <a:xfrm>
            <a:off x="1103972" y="1957709"/>
            <a:ext cx="10713780"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Asynchronous Operations</a:t>
            </a:r>
            <a:r>
              <a:rPr lang="en-US" sz="2000" i="0" u="none" strike="noStrike" dirty="0">
                <a:solidFill>
                  <a:srgbClr val="455463"/>
                </a:solidFill>
                <a:effectLst/>
              </a:rPr>
              <a:t>: Coroutines are ideal for asynchronous operations like loading assets or making network requests.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Time-Based Effects</a:t>
            </a:r>
            <a:r>
              <a:rPr lang="en-US" sz="2000" i="0" u="none" strike="noStrike" dirty="0">
                <a:solidFill>
                  <a:srgbClr val="455463"/>
                </a:solidFill>
                <a:effectLst/>
              </a:rPr>
              <a:t>: They can be used to create smooth transitions, animations, and time-based effects.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Efficient Scheduling</a:t>
            </a:r>
            <a:r>
              <a:rPr lang="en-US" sz="2000" i="0" u="none" strike="noStrike" dirty="0">
                <a:solidFill>
                  <a:srgbClr val="455463"/>
                </a:solidFill>
                <a:effectLst/>
              </a:rPr>
              <a:t>: Coroutines are executed efficiently by Unity's event system.</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Memory Overhead</a:t>
            </a:r>
            <a:r>
              <a:rPr lang="en-US" sz="2000" i="0" u="none" strike="noStrike" dirty="0">
                <a:solidFill>
                  <a:srgbClr val="455463"/>
                </a:solidFill>
                <a:effectLst/>
              </a:rPr>
              <a:t>: Be mindful of memory usage when using many coroutines, as each coroutine has a memory overhead.</a:t>
            </a:r>
          </a:p>
        </p:txBody>
      </p:sp>
      <p:sp>
        <p:nvSpPr>
          <p:cNvPr id="2" name="PlaceHolder 1">
            <a:extLst>
              <a:ext uri="{FF2B5EF4-FFF2-40B4-BE49-F238E27FC236}">
                <a16:creationId xmlns:a16="http://schemas.microsoft.com/office/drawing/2014/main" id="{B2DDCF83-61FD-4C27-DF46-D48A5C936065}"/>
              </a:ext>
            </a:extLst>
          </p:cNvPr>
          <p:cNvSpPr>
            <a:spLocks noGrp="1"/>
          </p:cNvSpPr>
          <p:nvPr>
            <p:ph type="sldNum" idx="1"/>
          </p:nvPr>
        </p:nvSpPr>
        <p:spPr>
          <a:xfrm>
            <a:off x="8610480" y="6483240"/>
            <a:ext cx="2723040" cy="344880"/>
          </a:xfrm>
        </p:spPr>
        <p:txBody>
          <a:bodyPr/>
          <a:lstStyle/>
          <a:p>
            <a:fld id="{BA9FEC38-D3C8-4794-8A5E-1D9A9F335037}" type="slidenum">
              <a:rPr/>
              <a:t>20</a:t>
            </a:fld>
            <a:endParaRPr dirty="0"/>
          </a:p>
        </p:txBody>
      </p:sp>
      <p:sp>
        <p:nvSpPr>
          <p:cNvPr id="3" name="Content Placeholder 4">
            <a:extLst>
              <a:ext uri="{FF2B5EF4-FFF2-40B4-BE49-F238E27FC236}">
                <a16:creationId xmlns:a16="http://schemas.microsoft.com/office/drawing/2014/main" id="{ADBA9DA1-54FF-D7B3-B826-ABF2A901E67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Points:</a:t>
            </a:r>
          </a:p>
        </p:txBody>
      </p:sp>
    </p:spTree>
    <p:extLst>
      <p:ext uri="{BB962C8B-B14F-4D97-AF65-F5344CB8AC3E}">
        <p14:creationId xmlns:p14="http://schemas.microsoft.com/office/powerpoint/2010/main" val="247617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EAF75-8969-7385-5EC7-59422CEAF4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A6655B-FC83-FF2C-9A4B-F4573237EA8E}"/>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FA51BD8C-B850-1E9F-6453-D8A673FF403E}"/>
              </a:ext>
            </a:extLst>
          </p:cNvPr>
          <p:cNvSpPr>
            <a:spLocks noGrp="1"/>
          </p:cNvSpPr>
          <p:nvPr>
            <p:ph/>
          </p:nvPr>
        </p:nvSpPr>
        <p:spPr>
          <a:xfrm>
            <a:off x="1103972" y="1957709"/>
            <a:ext cx="10713780"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Use Coroutines Wisely</a:t>
            </a:r>
            <a:r>
              <a:rPr lang="en-US" sz="2000" i="0" u="none" strike="noStrike" dirty="0">
                <a:solidFill>
                  <a:srgbClr val="455463"/>
                </a:solidFill>
                <a:effectLst/>
              </a:rPr>
              <a:t>: Avoid using coroutines for simple tasks that can be handled in Update() or </a:t>
            </a:r>
            <a:r>
              <a:rPr lang="en-US" sz="2000" i="0" u="none" strike="noStrike" dirty="0" err="1">
                <a:solidFill>
                  <a:srgbClr val="455463"/>
                </a:solidFill>
                <a:effectLst/>
              </a:rPr>
              <a:t>FixedUpdate</a:t>
            </a:r>
            <a:r>
              <a:rPr lang="en-US" sz="2000" i="0" u="none" strike="noStrike" dirty="0">
                <a:solidFill>
                  <a:srgbClr val="455463"/>
                </a:solidFill>
                <a:effectLst/>
              </a:rPr>
              <a:t>().</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Optimize Coroutines</a:t>
            </a:r>
            <a:r>
              <a:rPr lang="en-US" sz="2000" i="0" u="none" strike="noStrike" dirty="0">
                <a:solidFill>
                  <a:srgbClr val="455463"/>
                </a:solidFill>
                <a:effectLst/>
              </a:rPr>
              <a:t>: Minimize the number of coroutines and yield instructions to improve performance.</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Consider Alternatives</a:t>
            </a:r>
            <a:r>
              <a:rPr lang="en-US" sz="2000" i="0" u="none" strike="noStrike" dirty="0">
                <a:solidFill>
                  <a:srgbClr val="455463"/>
                </a:solidFill>
                <a:effectLst/>
              </a:rPr>
              <a:t>: For some tasks, using Unity's built-in systems (e.g., animation, particle systems) or asynchronous programming techniques might be more efficient.</a:t>
            </a:r>
          </a:p>
        </p:txBody>
      </p:sp>
      <p:sp>
        <p:nvSpPr>
          <p:cNvPr id="2" name="PlaceHolder 1">
            <a:extLst>
              <a:ext uri="{FF2B5EF4-FFF2-40B4-BE49-F238E27FC236}">
                <a16:creationId xmlns:a16="http://schemas.microsoft.com/office/drawing/2014/main" id="{1E476DDD-EF74-D861-4CFA-5CCDD4A3FF47}"/>
              </a:ext>
            </a:extLst>
          </p:cNvPr>
          <p:cNvSpPr>
            <a:spLocks noGrp="1"/>
          </p:cNvSpPr>
          <p:nvPr>
            <p:ph type="sldNum" idx="1"/>
          </p:nvPr>
        </p:nvSpPr>
        <p:spPr>
          <a:xfrm>
            <a:off x="8610480" y="6483240"/>
            <a:ext cx="2723040" cy="344880"/>
          </a:xfrm>
        </p:spPr>
        <p:txBody>
          <a:bodyPr/>
          <a:lstStyle/>
          <a:p>
            <a:fld id="{BA9FEC38-D3C8-4794-8A5E-1D9A9F335037}" type="slidenum">
              <a:rPr/>
              <a:t>21</a:t>
            </a:fld>
            <a:endParaRPr dirty="0"/>
          </a:p>
        </p:txBody>
      </p:sp>
      <p:sp>
        <p:nvSpPr>
          <p:cNvPr id="3" name="Content Placeholder 4">
            <a:extLst>
              <a:ext uri="{FF2B5EF4-FFF2-40B4-BE49-F238E27FC236}">
                <a16:creationId xmlns:a16="http://schemas.microsoft.com/office/drawing/2014/main" id="{1CA0822C-CF0A-5B7A-0B55-2C156456044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Best Practices:</a:t>
            </a:r>
          </a:p>
        </p:txBody>
      </p:sp>
    </p:spTree>
    <p:extLst>
      <p:ext uri="{BB962C8B-B14F-4D97-AF65-F5344CB8AC3E}">
        <p14:creationId xmlns:p14="http://schemas.microsoft.com/office/powerpoint/2010/main" val="23357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F52CD-BD4A-732E-2D74-4A99AE24F0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0338BC-1E2A-24AF-E114-62A536C2C392}"/>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E7E22259-FC7D-45F0-F2F6-5FA423AAABE6}"/>
              </a:ext>
            </a:extLst>
          </p:cNvPr>
          <p:cNvSpPr>
            <a:spLocks noGrp="1"/>
          </p:cNvSpPr>
          <p:nvPr>
            <p:ph/>
          </p:nvPr>
        </p:nvSpPr>
        <p:spPr>
          <a:xfrm>
            <a:off x="1103972" y="1957709"/>
            <a:ext cx="10713780" cy="3852781"/>
          </a:xfrm>
        </p:spPr>
        <p:txBody>
          <a:bodyPr anchor="t"/>
          <a:lstStyle/>
          <a:p>
            <a:pPr algn="l">
              <a:lnSpc>
                <a:spcPct val="150000"/>
              </a:lnSpc>
            </a:pPr>
            <a:r>
              <a:rPr lang="en-US" sz="2000" i="0" u="none" strike="noStrike" dirty="0">
                <a:solidFill>
                  <a:srgbClr val="455463"/>
                </a:solidFill>
                <a:effectLst/>
              </a:rPr>
              <a:t> </a:t>
            </a:r>
          </a:p>
        </p:txBody>
      </p:sp>
      <p:sp>
        <p:nvSpPr>
          <p:cNvPr id="2" name="PlaceHolder 1">
            <a:extLst>
              <a:ext uri="{FF2B5EF4-FFF2-40B4-BE49-F238E27FC236}">
                <a16:creationId xmlns:a16="http://schemas.microsoft.com/office/drawing/2014/main" id="{00CC04C1-FA3F-FC8A-FC5B-4E70A9DB99D4}"/>
              </a:ext>
            </a:extLst>
          </p:cNvPr>
          <p:cNvSpPr>
            <a:spLocks noGrp="1"/>
          </p:cNvSpPr>
          <p:nvPr>
            <p:ph type="sldNum" idx="1"/>
          </p:nvPr>
        </p:nvSpPr>
        <p:spPr>
          <a:xfrm>
            <a:off x="8610480" y="6483240"/>
            <a:ext cx="2723040" cy="344880"/>
          </a:xfrm>
        </p:spPr>
        <p:txBody>
          <a:bodyPr/>
          <a:lstStyle/>
          <a:p>
            <a:fld id="{BA9FEC38-D3C8-4794-8A5E-1D9A9F335037}" type="slidenum">
              <a:rPr/>
              <a:t>22</a:t>
            </a:fld>
            <a:endParaRPr dirty="0"/>
          </a:p>
        </p:txBody>
      </p:sp>
      <p:sp>
        <p:nvSpPr>
          <p:cNvPr id="3" name="Content Placeholder 4">
            <a:extLst>
              <a:ext uri="{FF2B5EF4-FFF2-40B4-BE49-F238E27FC236}">
                <a16:creationId xmlns:a16="http://schemas.microsoft.com/office/drawing/2014/main" id="{F061D5C3-129D-A88D-9BDA-ECE78F458D80}"/>
              </a:ext>
            </a:extLst>
          </p:cNvPr>
          <p:cNvSpPr>
            <a:spLocks noGrp="1"/>
          </p:cNvSpPr>
          <p:nvPr>
            <p:ph/>
          </p:nvPr>
        </p:nvSpPr>
        <p:spPr>
          <a:xfrm>
            <a:off x="869794" y="1396573"/>
            <a:ext cx="3713781" cy="561137"/>
          </a:xfrm>
        </p:spPr>
        <p:txBody>
          <a:bodyPr anchor="t"/>
          <a:lstStyle/>
          <a:p>
            <a:pPr algn="l"/>
            <a:r>
              <a:rPr lang="en-US" sz="2000" b="1" i="0" u="none" strike="noStrike" dirty="0">
                <a:solidFill>
                  <a:srgbClr val="F36F21"/>
                </a:solidFill>
                <a:effectLst/>
                <a:latin typeface="+mj-lt"/>
              </a:rPr>
              <a:t>A Simple Coroutine Example: Fading an Object</a:t>
            </a:r>
          </a:p>
        </p:txBody>
      </p:sp>
      <p:pic>
        <p:nvPicPr>
          <p:cNvPr id="9" name="Picture 8">
            <a:extLst>
              <a:ext uri="{FF2B5EF4-FFF2-40B4-BE49-F238E27FC236}">
                <a16:creationId xmlns:a16="http://schemas.microsoft.com/office/drawing/2014/main" id="{8E3584B4-6BD4-5009-1E5E-8A81684FF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889" y="-29880"/>
            <a:ext cx="7359805" cy="6858000"/>
          </a:xfrm>
          <a:prstGeom prst="rect">
            <a:avLst/>
          </a:prstGeom>
        </p:spPr>
      </p:pic>
    </p:spTree>
    <p:extLst>
      <p:ext uri="{BB962C8B-B14F-4D97-AF65-F5344CB8AC3E}">
        <p14:creationId xmlns:p14="http://schemas.microsoft.com/office/powerpoint/2010/main" val="242743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F8F62-B398-5D3B-9D8A-ACB852D40C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24F775-0554-AB13-55D0-109E37804D24}"/>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50059670-F2F6-BC9D-C7EE-85868BFA7331}"/>
              </a:ext>
            </a:extLst>
          </p:cNvPr>
          <p:cNvSpPr>
            <a:spLocks noGrp="1"/>
          </p:cNvSpPr>
          <p:nvPr>
            <p:ph/>
          </p:nvPr>
        </p:nvSpPr>
        <p:spPr>
          <a:xfrm>
            <a:off x="1103972" y="1957709"/>
            <a:ext cx="10713780" cy="4197211"/>
          </a:xfrm>
        </p:spPr>
        <p:txBody>
          <a:bodyPr anchor="t"/>
          <a:lstStyle/>
          <a:p>
            <a:pPr algn="l">
              <a:lnSpc>
                <a:spcPct val="150000"/>
              </a:lnSpc>
            </a:pPr>
            <a:r>
              <a:rPr lang="en-US" sz="2000" i="0" u="none" strike="noStrike" dirty="0">
                <a:solidFill>
                  <a:srgbClr val="455463"/>
                </a:solidFill>
                <a:effectLst/>
              </a:rPr>
              <a:t>Explanation:</a:t>
            </a:r>
          </a:p>
          <a:p>
            <a:pPr marL="457200" indent="-457200" algn="l">
              <a:lnSpc>
                <a:spcPct val="150000"/>
              </a:lnSpc>
              <a:buFont typeface="+mj-lt"/>
              <a:buAutoNum type="arabicPeriod"/>
            </a:pPr>
            <a:r>
              <a:rPr lang="en-US" sz="2000" b="1" i="0" u="none" strike="noStrike" dirty="0">
                <a:solidFill>
                  <a:srgbClr val="455463"/>
                </a:solidFill>
                <a:effectLst/>
              </a:rPr>
              <a:t>Coroutine Declaration</a:t>
            </a:r>
            <a:r>
              <a:rPr lang="en-US" sz="2000" i="0" u="none" strike="noStrike" dirty="0">
                <a:solidFill>
                  <a:srgbClr val="455463"/>
                </a:solidFill>
                <a:effectLst/>
              </a:rPr>
              <a:t>: The </a:t>
            </a:r>
            <a:r>
              <a:rPr lang="en-US" sz="2000" i="0" u="none" strike="noStrike" dirty="0" err="1">
                <a:effectLst/>
              </a:rPr>
              <a:t>FadeToTransparent</a:t>
            </a:r>
            <a:r>
              <a:rPr lang="en-US" sz="2000" i="0" u="none" strike="noStrike" dirty="0">
                <a:solidFill>
                  <a:srgbClr val="455463"/>
                </a:solidFill>
                <a:effectLst/>
              </a:rPr>
              <a:t> method is declared with the </a:t>
            </a:r>
            <a:r>
              <a:rPr lang="en-US" sz="2000" i="0" u="none" strike="noStrike" dirty="0" err="1">
                <a:effectLst/>
              </a:rPr>
              <a:t>IEnumerator</a:t>
            </a:r>
            <a:r>
              <a:rPr lang="en-US" sz="2000" i="0" u="none" strike="noStrike" dirty="0">
                <a:solidFill>
                  <a:srgbClr val="455463"/>
                </a:solidFill>
                <a:effectLst/>
              </a:rPr>
              <a:t> return type, indicating it's a coroutine.</a:t>
            </a:r>
          </a:p>
          <a:p>
            <a:pPr marL="457200" indent="-457200" algn="l">
              <a:lnSpc>
                <a:spcPct val="150000"/>
              </a:lnSpc>
              <a:buFont typeface="+mj-lt"/>
              <a:buAutoNum type="arabicPeriod"/>
            </a:pPr>
            <a:r>
              <a:rPr lang="en-US" sz="2000" b="1" i="0" u="none" strike="noStrike" dirty="0">
                <a:solidFill>
                  <a:srgbClr val="455463"/>
                </a:solidFill>
                <a:effectLst/>
              </a:rPr>
              <a:t>Color Fading</a:t>
            </a:r>
            <a:r>
              <a:rPr lang="en-US" sz="2000" i="0" u="none" strike="noStrike" dirty="0">
                <a:solidFill>
                  <a:srgbClr val="455463"/>
                </a:solidFill>
                <a:effectLst/>
              </a:rPr>
              <a:t>: The </a:t>
            </a:r>
            <a:r>
              <a:rPr lang="en-US" sz="2000" i="0" u="none" strike="noStrike" dirty="0">
                <a:effectLst/>
              </a:rPr>
              <a:t>for </a:t>
            </a:r>
            <a:r>
              <a:rPr lang="en-US" sz="2000" i="0" u="none" strike="noStrike" dirty="0">
                <a:solidFill>
                  <a:srgbClr val="455463"/>
                </a:solidFill>
                <a:effectLst/>
              </a:rPr>
              <a:t>loop iterates over a specified time, gradually reducing the alpha value of the object's color.</a:t>
            </a:r>
          </a:p>
          <a:p>
            <a:pPr marL="457200" indent="-457200" algn="l">
              <a:lnSpc>
                <a:spcPct val="150000"/>
              </a:lnSpc>
              <a:buFont typeface="+mj-lt"/>
              <a:buAutoNum type="arabicPeriod"/>
            </a:pPr>
            <a:r>
              <a:rPr lang="en-US" sz="2000" b="1" i="0" u="none" strike="noStrike" dirty="0">
                <a:solidFill>
                  <a:srgbClr val="455463"/>
                </a:solidFill>
                <a:effectLst/>
              </a:rPr>
              <a:t>Yielding</a:t>
            </a:r>
            <a:r>
              <a:rPr lang="en-US" sz="2000" i="0" u="none" strike="noStrike" dirty="0">
                <a:solidFill>
                  <a:srgbClr val="455463"/>
                </a:solidFill>
                <a:effectLst/>
              </a:rPr>
              <a:t>: The </a:t>
            </a:r>
            <a:r>
              <a:rPr lang="en-US" sz="2000" i="0" u="none" strike="noStrike" dirty="0">
                <a:effectLst/>
              </a:rPr>
              <a:t>yield return null </a:t>
            </a:r>
            <a:r>
              <a:rPr lang="en-US" sz="2000" i="0" u="none" strike="noStrike" dirty="0">
                <a:solidFill>
                  <a:srgbClr val="455463"/>
                </a:solidFill>
                <a:effectLst/>
              </a:rPr>
              <a:t>statement pauses the coroutine's execution until the next frame.</a:t>
            </a:r>
          </a:p>
          <a:p>
            <a:pPr marL="457200" indent="-457200" algn="l">
              <a:lnSpc>
                <a:spcPct val="150000"/>
              </a:lnSpc>
              <a:buFont typeface="+mj-lt"/>
              <a:buAutoNum type="arabicPeriod"/>
            </a:pPr>
            <a:r>
              <a:rPr lang="en-US" sz="2000" b="1" i="0" u="none" strike="noStrike" dirty="0">
                <a:solidFill>
                  <a:srgbClr val="455463"/>
                </a:solidFill>
                <a:effectLst/>
              </a:rPr>
              <a:t>Starting the Coroutine</a:t>
            </a:r>
            <a:r>
              <a:rPr lang="en-US" sz="2000" i="0" u="none" strike="noStrike" dirty="0">
                <a:solidFill>
                  <a:srgbClr val="455463"/>
                </a:solidFill>
                <a:effectLst/>
              </a:rPr>
              <a:t>: The </a:t>
            </a:r>
            <a:r>
              <a:rPr lang="en-US" sz="2000" i="0" u="none" strike="noStrike" dirty="0" err="1">
                <a:effectLst/>
              </a:rPr>
              <a:t>StartCoroutine</a:t>
            </a:r>
            <a:r>
              <a:rPr lang="en-US" sz="2000" i="0" u="none" strike="noStrike" dirty="0">
                <a:solidFill>
                  <a:srgbClr val="455463"/>
                </a:solidFill>
                <a:effectLst/>
              </a:rPr>
              <a:t> method in the </a:t>
            </a:r>
            <a:r>
              <a:rPr lang="en-US" sz="2000" i="0" u="none" strike="noStrike" dirty="0">
                <a:effectLst/>
              </a:rPr>
              <a:t>Start</a:t>
            </a:r>
            <a:r>
              <a:rPr lang="en-US" sz="2000" i="0" u="none" strike="noStrike" dirty="0">
                <a:solidFill>
                  <a:srgbClr val="455463"/>
                </a:solidFill>
                <a:effectLst/>
              </a:rPr>
              <a:t> function initiates the coroutine.</a:t>
            </a:r>
          </a:p>
        </p:txBody>
      </p:sp>
      <p:sp>
        <p:nvSpPr>
          <p:cNvPr id="2" name="PlaceHolder 1">
            <a:extLst>
              <a:ext uri="{FF2B5EF4-FFF2-40B4-BE49-F238E27FC236}">
                <a16:creationId xmlns:a16="http://schemas.microsoft.com/office/drawing/2014/main" id="{DBE4B6CF-E167-3300-1B6F-5B320FD93CD7}"/>
              </a:ext>
            </a:extLst>
          </p:cNvPr>
          <p:cNvSpPr>
            <a:spLocks noGrp="1"/>
          </p:cNvSpPr>
          <p:nvPr>
            <p:ph type="sldNum" idx="1"/>
          </p:nvPr>
        </p:nvSpPr>
        <p:spPr>
          <a:xfrm>
            <a:off x="8610480" y="6483240"/>
            <a:ext cx="2723040" cy="344880"/>
          </a:xfrm>
        </p:spPr>
        <p:txBody>
          <a:bodyPr/>
          <a:lstStyle/>
          <a:p>
            <a:fld id="{BA9FEC38-D3C8-4794-8A5E-1D9A9F335037}" type="slidenum">
              <a:rPr/>
              <a:t>23</a:t>
            </a:fld>
            <a:endParaRPr dirty="0"/>
          </a:p>
        </p:txBody>
      </p:sp>
      <p:sp>
        <p:nvSpPr>
          <p:cNvPr id="3" name="Content Placeholder 4">
            <a:extLst>
              <a:ext uri="{FF2B5EF4-FFF2-40B4-BE49-F238E27FC236}">
                <a16:creationId xmlns:a16="http://schemas.microsoft.com/office/drawing/2014/main" id="{61319F34-9837-3A8A-29D5-B01F7B1F76D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 Simple Coroutine Example: Fading an Object</a:t>
            </a:r>
          </a:p>
        </p:txBody>
      </p:sp>
    </p:spTree>
    <p:extLst>
      <p:ext uri="{BB962C8B-B14F-4D97-AF65-F5344CB8AC3E}">
        <p14:creationId xmlns:p14="http://schemas.microsoft.com/office/powerpoint/2010/main" val="2546427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D2E9-645D-3AEA-984C-1E651114F5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5D41AC-3946-79B0-BA51-5C315BA3B5BF}"/>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D3520DAC-BCC2-4340-617C-854716732760}"/>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Yielding</a:t>
            </a:r>
            <a:r>
              <a:rPr lang="en-US" sz="2000" i="0" u="none" strike="noStrike" dirty="0">
                <a:solidFill>
                  <a:srgbClr val="455463"/>
                </a:solidFill>
                <a:effectLst/>
              </a:rPr>
              <a:t>: </a:t>
            </a:r>
            <a:r>
              <a:rPr lang="en-US" sz="2000" i="0" u="none" strike="noStrike" dirty="0">
                <a:effectLst/>
              </a:rPr>
              <a:t>The yield return null </a:t>
            </a:r>
            <a:r>
              <a:rPr lang="en-US" sz="2000" i="0" u="none" strike="noStrike" dirty="0">
                <a:solidFill>
                  <a:srgbClr val="455463"/>
                </a:solidFill>
                <a:effectLst/>
              </a:rPr>
              <a:t>statement is crucial for creating a smooth fading effect. It allows the coroutine to pause and resume execution on subsequent frames.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Time-Based Operations</a:t>
            </a:r>
            <a:r>
              <a:rPr lang="en-US" sz="2000" i="0" u="none" strike="noStrike" dirty="0">
                <a:solidFill>
                  <a:srgbClr val="455463"/>
                </a:solidFill>
                <a:effectLst/>
              </a:rPr>
              <a:t>: The </a:t>
            </a:r>
            <a:r>
              <a:rPr lang="en-US" sz="2000" i="0" u="none" strike="noStrike" dirty="0" err="1">
                <a:effectLst/>
              </a:rPr>
              <a:t>elapsedTime</a:t>
            </a:r>
            <a:r>
              <a:rPr lang="en-US" sz="2000" i="0" u="none" strike="noStrike" dirty="0">
                <a:solidFill>
                  <a:srgbClr val="455463"/>
                </a:solidFill>
                <a:effectLst/>
              </a:rPr>
              <a:t> variable and </a:t>
            </a:r>
            <a:r>
              <a:rPr lang="en-US" sz="2000" i="0" u="none" strike="noStrike" dirty="0" err="1">
                <a:effectLst/>
              </a:rPr>
              <a:t>Time.deltaTime</a:t>
            </a:r>
            <a:r>
              <a:rPr lang="en-US" sz="2000" i="0" u="none" strike="noStrike" dirty="0">
                <a:effectLst/>
              </a:rPr>
              <a:t> </a:t>
            </a:r>
            <a:r>
              <a:rPr lang="en-US" sz="2000" i="0" u="none" strike="noStrike" dirty="0">
                <a:solidFill>
                  <a:srgbClr val="455463"/>
                </a:solidFill>
                <a:effectLst/>
              </a:rPr>
              <a:t>are used to control the fading duration.</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Flexibility</a:t>
            </a:r>
            <a:r>
              <a:rPr lang="en-US" sz="2000" i="0" u="none" strike="noStrike" dirty="0">
                <a:solidFill>
                  <a:srgbClr val="455463"/>
                </a:solidFill>
                <a:effectLst/>
              </a:rPr>
              <a:t>: Coroutines can be used for various time-based effects, such as animations, delays, and asynchronous operations.</a:t>
            </a:r>
          </a:p>
        </p:txBody>
      </p:sp>
      <p:sp>
        <p:nvSpPr>
          <p:cNvPr id="2" name="PlaceHolder 1">
            <a:extLst>
              <a:ext uri="{FF2B5EF4-FFF2-40B4-BE49-F238E27FC236}">
                <a16:creationId xmlns:a16="http://schemas.microsoft.com/office/drawing/2014/main" id="{407EC315-B23F-B764-3D64-3EF4818A43B2}"/>
              </a:ext>
            </a:extLst>
          </p:cNvPr>
          <p:cNvSpPr>
            <a:spLocks noGrp="1"/>
          </p:cNvSpPr>
          <p:nvPr>
            <p:ph type="sldNum" idx="1"/>
          </p:nvPr>
        </p:nvSpPr>
        <p:spPr>
          <a:xfrm>
            <a:off x="8610480" y="6483240"/>
            <a:ext cx="2723040" cy="344880"/>
          </a:xfrm>
        </p:spPr>
        <p:txBody>
          <a:bodyPr/>
          <a:lstStyle/>
          <a:p>
            <a:fld id="{BA9FEC38-D3C8-4794-8A5E-1D9A9F335037}" type="slidenum">
              <a:rPr/>
              <a:t>24</a:t>
            </a:fld>
            <a:endParaRPr dirty="0"/>
          </a:p>
        </p:txBody>
      </p:sp>
      <p:sp>
        <p:nvSpPr>
          <p:cNvPr id="3" name="Content Placeholder 4">
            <a:extLst>
              <a:ext uri="{FF2B5EF4-FFF2-40B4-BE49-F238E27FC236}">
                <a16:creationId xmlns:a16="http://schemas.microsoft.com/office/drawing/2014/main" id="{ED63FBB1-85A0-6192-83AF-8EA9E8DEF28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Points:</a:t>
            </a:r>
          </a:p>
        </p:txBody>
      </p:sp>
    </p:spTree>
    <p:extLst>
      <p:ext uri="{BB962C8B-B14F-4D97-AF65-F5344CB8AC3E}">
        <p14:creationId xmlns:p14="http://schemas.microsoft.com/office/powerpoint/2010/main" val="120297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EF132-0C94-3D57-8196-F9758AB059E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BD9BC9-CB0F-9F62-25A1-A8EBE32D6A1B}"/>
              </a:ext>
            </a:extLst>
          </p:cNvPr>
          <p:cNvSpPr>
            <a:spLocks noGrp="1"/>
          </p:cNvSpPr>
          <p:nvPr>
            <p:ph type="title"/>
          </p:nvPr>
        </p:nvSpPr>
        <p:spPr/>
        <p:txBody>
          <a:bodyPr/>
          <a:lstStyle/>
          <a:p>
            <a:r>
              <a:rPr lang="en-US" sz="3200" b="1" spc="-1" dirty="0">
                <a:solidFill>
                  <a:srgbClr val="0066B2"/>
                </a:solidFill>
              </a:rPr>
              <a:t>Coroutines in Unity</a:t>
            </a:r>
            <a:endParaRPr lang="en-VN" dirty="0"/>
          </a:p>
        </p:txBody>
      </p:sp>
      <p:sp>
        <p:nvSpPr>
          <p:cNvPr id="5" name="Content Placeholder 4">
            <a:extLst>
              <a:ext uri="{FF2B5EF4-FFF2-40B4-BE49-F238E27FC236}">
                <a16:creationId xmlns:a16="http://schemas.microsoft.com/office/drawing/2014/main" id="{2633D5AA-2A2A-AB0E-EAEF-0B9A3A1DA447}"/>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rPr>
              <a:t>Use coroutines judiciously to avoid performance overhead.</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Break down complex tasks into smaller, more manageable coroutines.</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Consider using asynchronous programming techniques for long-running operations to prevent blocking the main thread.</a:t>
            </a:r>
          </a:p>
          <a:p>
            <a:pPr algn="l">
              <a:lnSpc>
                <a:spcPct val="150000"/>
              </a:lnSpc>
            </a:pPr>
            <a:r>
              <a:rPr lang="en-US" sz="2000" i="0" u="none" strike="noStrike" dirty="0">
                <a:solidFill>
                  <a:srgbClr val="455463"/>
                </a:solidFill>
                <a:effectLst/>
              </a:rPr>
              <a:t>It’s important to remember that </a:t>
            </a:r>
            <a:r>
              <a:rPr lang="en-US" sz="2000" b="1" i="0" u="none" strike="noStrike" dirty="0">
                <a:solidFill>
                  <a:srgbClr val="F36F21"/>
                </a:solidFill>
                <a:effectLst/>
              </a:rPr>
              <a:t>coroutines aren’t threads</a:t>
            </a:r>
            <a:r>
              <a:rPr lang="en-US" sz="2000" i="0" u="none" strike="noStrike" dirty="0">
                <a:solidFill>
                  <a:srgbClr val="455463"/>
                </a:solidFill>
                <a:effectLst/>
              </a:rPr>
              <a:t>. Synchronous operations that run within a coroutine still execute on the main thread. If you want to reduce the amount of CPU time spent on the main thread, it’s just as important to avoid blocking operations in coroutines as in any other script code. If you want to use multi-threaded code within Unity, consider the C# </a:t>
            </a:r>
            <a:r>
              <a:rPr lang="en-US" sz="2000" i="0" u="none" strike="noStrike" dirty="0">
                <a:effectLst/>
                <a:hlinkClick r:id="rId3"/>
              </a:rPr>
              <a:t>Job System</a:t>
            </a:r>
            <a:r>
              <a:rPr lang="en-US" sz="2000" i="0" u="none" strike="noStrike" dirty="0">
                <a:solidFill>
                  <a:srgbClr val="455463"/>
                </a:solidFill>
                <a:effectLst/>
              </a:rPr>
              <a:t>.</a:t>
            </a:r>
          </a:p>
        </p:txBody>
      </p:sp>
      <p:sp>
        <p:nvSpPr>
          <p:cNvPr id="2" name="PlaceHolder 1">
            <a:extLst>
              <a:ext uri="{FF2B5EF4-FFF2-40B4-BE49-F238E27FC236}">
                <a16:creationId xmlns:a16="http://schemas.microsoft.com/office/drawing/2014/main" id="{D7DB4214-82CD-8A72-4F60-AE712361BF8C}"/>
              </a:ext>
            </a:extLst>
          </p:cNvPr>
          <p:cNvSpPr>
            <a:spLocks noGrp="1"/>
          </p:cNvSpPr>
          <p:nvPr>
            <p:ph type="sldNum" idx="1"/>
          </p:nvPr>
        </p:nvSpPr>
        <p:spPr>
          <a:xfrm>
            <a:off x="8610480" y="6483240"/>
            <a:ext cx="2723040" cy="344880"/>
          </a:xfrm>
        </p:spPr>
        <p:txBody>
          <a:bodyPr/>
          <a:lstStyle/>
          <a:p>
            <a:fld id="{BA9FEC38-D3C8-4794-8A5E-1D9A9F335037}" type="slidenum">
              <a:rPr/>
              <a:t>25</a:t>
            </a:fld>
            <a:endParaRPr dirty="0"/>
          </a:p>
        </p:txBody>
      </p:sp>
      <p:sp>
        <p:nvSpPr>
          <p:cNvPr id="3" name="Content Placeholder 4">
            <a:extLst>
              <a:ext uri="{FF2B5EF4-FFF2-40B4-BE49-F238E27FC236}">
                <a16:creationId xmlns:a16="http://schemas.microsoft.com/office/drawing/2014/main" id="{CF9DEBAE-7FD9-8407-8987-3AAE25DE842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Remember:</a:t>
            </a:r>
          </a:p>
        </p:txBody>
      </p:sp>
    </p:spTree>
    <p:extLst>
      <p:ext uri="{BB962C8B-B14F-4D97-AF65-F5344CB8AC3E}">
        <p14:creationId xmlns:p14="http://schemas.microsoft.com/office/powerpoint/2010/main" val="315790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E8BAA-FA80-96B6-87E8-1DAAAA442E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1C24CA-5EF8-9DEE-772A-2E27EF96AC75}"/>
              </a:ext>
            </a:extLst>
          </p:cNvPr>
          <p:cNvSpPr>
            <a:spLocks noGrp="1"/>
          </p:cNvSpPr>
          <p:nvPr>
            <p:ph type="title"/>
          </p:nvPr>
        </p:nvSpPr>
        <p:spPr/>
        <p:txBody>
          <a:bodyPr/>
          <a:lstStyle/>
          <a:p>
            <a:r>
              <a:rPr lang="en-US" sz="3200" b="1" spc="-1" dirty="0">
                <a:solidFill>
                  <a:srgbClr val="0066B2"/>
                </a:solidFill>
              </a:rPr>
              <a:t>Unity Job System</a:t>
            </a:r>
            <a:endParaRPr lang="en-VN" dirty="0"/>
          </a:p>
        </p:txBody>
      </p:sp>
      <p:sp>
        <p:nvSpPr>
          <p:cNvPr id="5" name="Content Placeholder 4">
            <a:extLst>
              <a:ext uri="{FF2B5EF4-FFF2-40B4-BE49-F238E27FC236}">
                <a16:creationId xmlns:a16="http://schemas.microsoft.com/office/drawing/2014/main" id="{CEF0CA73-615F-5044-9E05-30EDC1393CDB}"/>
              </a:ext>
            </a:extLst>
          </p:cNvPr>
          <p:cNvSpPr>
            <a:spLocks noGrp="1"/>
          </p:cNvSpPr>
          <p:nvPr>
            <p:ph/>
          </p:nvPr>
        </p:nvSpPr>
        <p:spPr>
          <a:xfrm>
            <a:off x="1103972" y="1957709"/>
            <a:ext cx="10713780" cy="4197211"/>
          </a:xfrm>
        </p:spPr>
        <p:txBody>
          <a:bodyPr anchor="t"/>
          <a:lstStyle/>
          <a:p>
            <a:pPr algn="l">
              <a:lnSpc>
                <a:spcPct val="150000"/>
              </a:lnSpc>
            </a:pPr>
            <a:r>
              <a:rPr lang="en-US" sz="2000" i="0" u="none" strike="noStrike" dirty="0">
                <a:solidFill>
                  <a:srgbClr val="455463"/>
                </a:solidFill>
                <a:effectLst/>
              </a:rPr>
              <a:t>The Unity Job System is a powerful tool that allows you to offload CPU-intensive tasks to </a:t>
            </a:r>
            <a:r>
              <a:rPr lang="en-US" sz="2000" i="0" u="none" strike="noStrike" dirty="0">
                <a:solidFill>
                  <a:srgbClr val="F36F21"/>
                </a:solidFill>
                <a:effectLst/>
              </a:rPr>
              <a:t>multiple threads</a:t>
            </a:r>
            <a:r>
              <a:rPr lang="en-US" sz="2000" i="0" u="none" strike="noStrike" dirty="0">
                <a:solidFill>
                  <a:srgbClr val="455463"/>
                </a:solidFill>
                <a:effectLst/>
              </a:rPr>
              <a:t>, significantly </a:t>
            </a:r>
            <a:r>
              <a:rPr lang="en-US" sz="2000" i="0" u="none" strike="noStrike" dirty="0">
                <a:solidFill>
                  <a:srgbClr val="F36F21"/>
                </a:solidFill>
                <a:effectLst/>
              </a:rPr>
              <a:t>improving performance</a:t>
            </a:r>
            <a:r>
              <a:rPr lang="en-US" sz="2000" i="0" u="none" strike="noStrike" dirty="0">
                <a:solidFill>
                  <a:srgbClr val="455463"/>
                </a:solidFill>
                <a:effectLst/>
              </a:rPr>
              <a:t>. By leveraging the capabilities of modern multi-core processors, you can maximize the potential of your Unity projects.</a:t>
            </a:r>
          </a:p>
        </p:txBody>
      </p:sp>
      <p:sp>
        <p:nvSpPr>
          <p:cNvPr id="2" name="PlaceHolder 1">
            <a:extLst>
              <a:ext uri="{FF2B5EF4-FFF2-40B4-BE49-F238E27FC236}">
                <a16:creationId xmlns:a16="http://schemas.microsoft.com/office/drawing/2014/main" id="{2DC615FC-7277-7C05-A07F-3255452D7118}"/>
              </a:ext>
            </a:extLst>
          </p:cNvPr>
          <p:cNvSpPr>
            <a:spLocks noGrp="1"/>
          </p:cNvSpPr>
          <p:nvPr>
            <p:ph type="sldNum" idx="1"/>
          </p:nvPr>
        </p:nvSpPr>
        <p:spPr>
          <a:xfrm>
            <a:off x="8610480" y="6483240"/>
            <a:ext cx="2723040" cy="344880"/>
          </a:xfrm>
        </p:spPr>
        <p:txBody>
          <a:bodyPr/>
          <a:lstStyle/>
          <a:p>
            <a:fld id="{BA9FEC38-D3C8-4794-8A5E-1D9A9F335037}" type="slidenum">
              <a:rPr/>
              <a:t>26</a:t>
            </a:fld>
            <a:endParaRPr dirty="0"/>
          </a:p>
        </p:txBody>
      </p:sp>
      <p:sp>
        <p:nvSpPr>
          <p:cNvPr id="3" name="Content Placeholder 4">
            <a:extLst>
              <a:ext uri="{FF2B5EF4-FFF2-40B4-BE49-F238E27FC236}">
                <a16:creationId xmlns:a16="http://schemas.microsoft.com/office/drawing/2014/main" id="{FF1324CA-2BA7-7052-02A1-AE5D6052F4F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the Job System?</a:t>
            </a:r>
          </a:p>
        </p:txBody>
      </p:sp>
    </p:spTree>
    <p:extLst>
      <p:ext uri="{BB962C8B-B14F-4D97-AF65-F5344CB8AC3E}">
        <p14:creationId xmlns:p14="http://schemas.microsoft.com/office/powerpoint/2010/main" val="133389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7F5E2-6DCE-F67C-966F-95DFFE7A30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D0BEA0-4F24-142D-5B9C-CAADE30365F4}"/>
              </a:ext>
            </a:extLst>
          </p:cNvPr>
          <p:cNvSpPr>
            <a:spLocks noGrp="1"/>
          </p:cNvSpPr>
          <p:nvPr>
            <p:ph type="title"/>
          </p:nvPr>
        </p:nvSpPr>
        <p:spPr/>
        <p:txBody>
          <a:bodyPr/>
          <a:lstStyle/>
          <a:p>
            <a:r>
              <a:rPr lang="en-US" sz="3200" b="1" spc="-1" dirty="0">
                <a:solidFill>
                  <a:srgbClr val="0066B2"/>
                </a:solidFill>
              </a:rPr>
              <a:t>Unity Job System</a:t>
            </a:r>
            <a:endParaRPr lang="en-VN" dirty="0"/>
          </a:p>
        </p:txBody>
      </p:sp>
      <p:sp>
        <p:nvSpPr>
          <p:cNvPr id="5" name="Content Placeholder 4">
            <a:extLst>
              <a:ext uri="{FF2B5EF4-FFF2-40B4-BE49-F238E27FC236}">
                <a16:creationId xmlns:a16="http://schemas.microsoft.com/office/drawing/2014/main" id="{877B20AB-92ED-5547-FB6F-910FFF0EBFBB}"/>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Multithreading</a:t>
            </a:r>
            <a:r>
              <a:rPr lang="en-US" sz="2000" i="0" u="none" strike="noStrike" dirty="0">
                <a:solidFill>
                  <a:srgbClr val="455463"/>
                </a:solidFill>
                <a:effectLst/>
              </a:rPr>
              <a:t>: The job system enables you to </a:t>
            </a:r>
            <a:r>
              <a:rPr lang="en-US" sz="2000" i="0" u="none" strike="noStrike" dirty="0">
                <a:solidFill>
                  <a:srgbClr val="F36F21"/>
                </a:solidFill>
                <a:effectLst/>
              </a:rPr>
              <a:t>execute tasks in parallel</a:t>
            </a:r>
            <a:r>
              <a:rPr lang="en-US" sz="2000" i="0" u="none" strike="noStrike" dirty="0">
                <a:solidFill>
                  <a:srgbClr val="455463"/>
                </a:solidFill>
                <a:effectLst/>
              </a:rPr>
              <a:t>, taking advantage of multiple CPU cores.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Work Stealing</a:t>
            </a:r>
            <a:r>
              <a:rPr lang="en-US" sz="2000" i="0" u="none" strike="noStrike" dirty="0">
                <a:solidFill>
                  <a:srgbClr val="455463"/>
                </a:solidFill>
                <a:effectLst/>
              </a:rPr>
              <a:t>: The job system employs a work-stealing algorithm to efficiently distribute tasks among worker threads.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Data Safety</a:t>
            </a:r>
            <a:r>
              <a:rPr lang="en-US" sz="2000" i="0" u="none" strike="noStrike" dirty="0">
                <a:solidFill>
                  <a:srgbClr val="455463"/>
                </a:solidFill>
                <a:effectLst/>
              </a:rPr>
              <a:t>: The system ensures data safety by copying data to prevent race conditions and data corruption.</a:t>
            </a:r>
          </a:p>
        </p:txBody>
      </p:sp>
      <p:sp>
        <p:nvSpPr>
          <p:cNvPr id="2" name="PlaceHolder 1">
            <a:extLst>
              <a:ext uri="{FF2B5EF4-FFF2-40B4-BE49-F238E27FC236}">
                <a16:creationId xmlns:a16="http://schemas.microsoft.com/office/drawing/2014/main" id="{942A04F9-CA4A-E9E1-D931-9A99C2D22529}"/>
              </a:ext>
            </a:extLst>
          </p:cNvPr>
          <p:cNvSpPr>
            <a:spLocks noGrp="1"/>
          </p:cNvSpPr>
          <p:nvPr>
            <p:ph type="sldNum" idx="1"/>
          </p:nvPr>
        </p:nvSpPr>
        <p:spPr>
          <a:xfrm>
            <a:off x="8610480" y="6483240"/>
            <a:ext cx="2723040" cy="344880"/>
          </a:xfrm>
        </p:spPr>
        <p:txBody>
          <a:bodyPr/>
          <a:lstStyle/>
          <a:p>
            <a:fld id="{BA9FEC38-D3C8-4794-8A5E-1D9A9F335037}" type="slidenum">
              <a:rPr/>
              <a:t>27</a:t>
            </a:fld>
            <a:endParaRPr dirty="0"/>
          </a:p>
        </p:txBody>
      </p:sp>
      <p:sp>
        <p:nvSpPr>
          <p:cNvPr id="3" name="Content Placeholder 4">
            <a:extLst>
              <a:ext uri="{FF2B5EF4-FFF2-40B4-BE49-F238E27FC236}">
                <a16:creationId xmlns:a16="http://schemas.microsoft.com/office/drawing/2014/main" id="{3C24CDA7-C457-F0D8-57ED-DE800905DA5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Concepts:</a:t>
            </a:r>
          </a:p>
        </p:txBody>
      </p:sp>
    </p:spTree>
    <p:extLst>
      <p:ext uri="{BB962C8B-B14F-4D97-AF65-F5344CB8AC3E}">
        <p14:creationId xmlns:p14="http://schemas.microsoft.com/office/powerpoint/2010/main" val="429455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25061-7D82-B82D-F9A7-741DE5DA96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1E29BF-858C-DB0D-744B-44C7FF3596A1}"/>
              </a:ext>
            </a:extLst>
          </p:cNvPr>
          <p:cNvSpPr>
            <a:spLocks noGrp="1"/>
          </p:cNvSpPr>
          <p:nvPr>
            <p:ph type="title"/>
          </p:nvPr>
        </p:nvSpPr>
        <p:spPr/>
        <p:txBody>
          <a:bodyPr/>
          <a:lstStyle/>
          <a:p>
            <a:r>
              <a:rPr lang="en-US" sz="3200" b="1" spc="-1" dirty="0">
                <a:solidFill>
                  <a:srgbClr val="0066B2"/>
                </a:solidFill>
              </a:rPr>
              <a:t>Unity Job System</a:t>
            </a:r>
            <a:endParaRPr lang="en-VN" dirty="0"/>
          </a:p>
        </p:txBody>
      </p:sp>
      <p:sp>
        <p:nvSpPr>
          <p:cNvPr id="5" name="Content Placeholder 4">
            <a:extLst>
              <a:ext uri="{FF2B5EF4-FFF2-40B4-BE49-F238E27FC236}">
                <a16:creationId xmlns:a16="http://schemas.microsoft.com/office/drawing/2014/main" id="{6E78C4D1-AB95-E266-9736-DF749A717E6A}"/>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Multithreading</a:t>
            </a:r>
            <a:r>
              <a:rPr lang="en-US" sz="2000" i="0" u="none" strike="noStrike" dirty="0">
                <a:solidFill>
                  <a:srgbClr val="455463"/>
                </a:solidFill>
                <a:effectLst/>
              </a:rPr>
              <a:t>: The job system enables you to </a:t>
            </a:r>
            <a:r>
              <a:rPr lang="en-US" sz="2000" i="0" u="none" strike="noStrike" dirty="0">
                <a:solidFill>
                  <a:srgbClr val="F36F21"/>
                </a:solidFill>
                <a:effectLst/>
              </a:rPr>
              <a:t>execute tasks in parallel</a:t>
            </a:r>
            <a:r>
              <a:rPr lang="en-US" sz="2000" i="0" u="none" strike="noStrike" dirty="0">
                <a:solidFill>
                  <a:srgbClr val="455463"/>
                </a:solidFill>
                <a:effectLst/>
              </a:rPr>
              <a:t>, taking advantage of multiple CPU cores.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Work Stealing</a:t>
            </a:r>
            <a:r>
              <a:rPr lang="en-US" sz="2000" i="0" u="none" strike="noStrike" dirty="0">
                <a:solidFill>
                  <a:srgbClr val="455463"/>
                </a:solidFill>
                <a:effectLst/>
              </a:rPr>
              <a:t>: The job system employs a work-stealing algorithm to efficiently distribute tasks among worker threads.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Data Safety</a:t>
            </a:r>
            <a:r>
              <a:rPr lang="en-US" sz="2000" i="0" u="none" strike="noStrike" dirty="0">
                <a:solidFill>
                  <a:srgbClr val="455463"/>
                </a:solidFill>
                <a:effectLst/>
              </a:rPr>
              <a:t>: The system ensures data safety by copying data to prevent race conditions and data corruption.</a:t>
            </a:r>
          </a:p>
        </p:txBody>
      </p:sp>
      <p:sp>
        <p:nvSpPr>
          <p:cNvPr id="2" name="PlaceHolder 1">
            <a:extLst>
              <a:ext uri="{FF2B5EF4-FFF2-40B4-BE49-F238E27FC236}">
                <a16:creationId xmlns:a16="http://schemas.microsoft.com/office/drawing/2014/main" id="{590CE2FE-4CD9-4229-8787-AF78C71439B1}"/>
              </a:ext>
            </a:extLst>
          </p:cNvPr>
          <p:cNvSpPr>
            <a:spLocks noGrp="1"/>
          </p:cNvSpPr>
          <p:nvPr>
            <p:ph type="sldNum" idx="1"/>
          </p:nvPr>
        </p:nvSpPr>
        <p:spPr>
          <a:xfrm>
            <a:off x="8610480" y="6483240"/>
            <a:ext cx="2723040" cy="344880"/>
          </a:xfrm>
        </p:spPr>
        <p:txBody>
          <a:bodyPr/>
          <a:lstStyle/>
          <a:p>
            <a:fld id="{BA9FEC38-D3C8-4794-8A5E-1D9A9F335037}" type="slidenum">
              <a:rPr/>
              <a:t>28</a:t>
            </a:fld>
            <a:endParaRPr dirty="0"/>
          </a:p>
        </p:txBody>
      </p:sp>
      <p:sp>
        <p:nvSpPr>
          <p:cNvPr id="3" name="Content Placeholder 4">
            <a:extLst>
              <a:ext uri="{FF2B5EF4-FFF2-40B4-BE49-F238E27FC236}">
                <a16:creationId xmlns:a16="http://schemas.microsoft.com/office/drawing/2014/main" id="{5E70FAA3-1404-016B-D13E-221694BEC26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Concepts:</a:t>
            </a:r>
          </a:p>
        </p:txBody>
      </p:sp>
    </p:spTree>
    <p:extLst>
      <p:ext uri="{BB962C8B-B14F-4D97-AF65-F5344CB8AC3E}">
        <p14:creationId xmlns:p14="http://schemas.microsoft.com/office/powerpoint/2010/main" val="331499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345A6-3A7B-D420-733B-7E9286EBD6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509F10-F45F-CDD2-2744-9903EA43F66C}"/>
              </a:ext>
            </a:extLst>
          </p:cNvPr>
          <p:cNvSpPr>
            <a:spLocks noGrp="1"/>
          </p:cNvSpPr>
          <p:nvPr>
            <p:ph type="title"/>
          </p:nvPr>
        </p:nvSpPr>
        <p:spPr/>
        <p:txBody>
          <a:bodyPr/>
          <a:lstStyle/>
          <a:p>
            <a:r>
              <a:rPr lang="en-US" sz="3200" b="1" spc="-1" dirty="0">
                <a:solidFill>
                  <a:srgbClr val="0066B2"/>
                </a:solidFill>
              </a:rPr>
              <a:t>Unity Job System</a:t>
            </a:r>
            <a:endParaRPr lang="en-VN" dirty="0"/>
          </a:p>
        </p:txBody>
      </p:sp>
      <p:sp>
        <p:nvSpPr>
          <p:cNvPr id="5" name="Content Placeholder 4">
            <a:extLst>
              <a:ext uri="{FF2B5EF4-FFF2-40B4-BE49-F238E27FC236}">
                <a16:creationId xmlns:a16="http://schemas.microsoft.com/office/drawing/2014/main" id="{A27F97DF-F338-96A6-BBA9-9908099DC7C4}"/>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Improved Performance</a:t>
            </a:r>
            <a:r>
              <a:rPr lang="en-US" sz="2000" i="0" u="none" strike="noStrike" dirty="0">
                <a:solidFill>
                  <a:srgbClr val="455463"/>
                </a:solidFill>
                <a:effectLst/>
              </a:rPr>
              <a:t>: Significant performance gains, especially for CPU-bound tasks like physics calculations, AI, and data processing.</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Smoother Gameplay</a:t>
            </a:r>
            <a:r>
              <a:rPr lang="en-US" sz="2000" i="0" u="none" strike="noStrike" dirty="0">
                <a:solidFill>
                  <a:srgbClr val="455463"/>
                </a:solidFill>
                <a:effectLst/>
              </a:rPr>
              <a:t>: Reduced frame rate drops and more consistent performance.</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Enhanced Responsiveness</a:t>
            </a:r>
            <a:r>
              <a:rPr lang="en-US" sz="2000" i="0" u="none" strike="noStrike" dirty="0">
                <a:solidFill>
                  <a:srgbClr val="455463"/>
                </a:solidFill>
                <a:effectLst/>
              </a:rPr>
              <a:t>: Faster loading times and more responsive user interactions.</a:t>
            </a:r>
          </a:p>
        </p:txBody>
      </p:sp>
      <p:sp>
        <p:nvSpPr>
          <p:cNvPr id="2" name="PlaceHolder 1">
            <a:extLst>
              <a:ext uri="{FF2B5EF4-FFF2-40B4-BE49-F238E27FC236}">
                <a16:creationId xmlns:a16="http://schemas.microsoft.com/office/drawing/2014/main" id="{D420AA2F-A9BA-91B9-9E10-D07E7BFC982B}"/>
              </a:ext>
            </a:extLst>
          </p:cNvPr>
          <p:cNvSpPr>
            <a:spLocks noGrp="1"/>
          </p:cNvSpPr>
          <p:nvPr>
            <p:ph type="sldNum" idx="1"/>
          </p:nvPr>
        </p:nvSpPr>
        <p:spPr>
          <a:xfrm>
            <a:off x="8610480" y="6483240"/>
            <a:ext cx="2723040" cy="344880"/>
          </a:xfrm>
        </p:spPr>
        <p:txBody>
          <a:bodyPr/>
          <a:lstStyle/>
          <a:p>
            <a:fld id="{BA9FEC38-D3C8-4794-8A5E-1D9A9F335037}" type="slidenum">
              <a:rPr/>
              <a:t>29</a:t>
            </a:fld>
            <a:endParaRPr dirty="0"/>
          </a:p>
        </p:txBody>
      </p:sp>
      <p:sp>
        <p:nvSpPr>
          <p:cNvPr id="3" name="Content Placeholder 4">
            <a:extLst>
              <a:ext uri="{FF2B5EF4-FFF2-40B4-BE49-F238E27FC236}">
                <a16:creationId xmlns:a16="http://schemas.microsoft.com/office/drawing/2014/main" id="{8FB7B5AB-7701-7A95-CDD9-4E03D82448A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Benefits of Using the Job System:</a:t>
            </a:r>
          </a:p>
        </p:txBody>
      </p:sp>
    </p:spTree>
    <p:extLst>
      <p:ext uri="{BB962C8B-B14F-4D97-AF65-F5344CB8AC3E}">
        <p14:creationId xmlns:p14="http://schemas.microsoft.com/office/powerpoint/2010/main" val="182138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62B4-5F7E-8CC5-868A-E9A71FF1E924}"/>
              </a:ext>
            </a:extLst>
          </p:cNvPr>
          <p:cNvSpPr>
            <a:spLocks noGrp="1"/>
          </p:cNvSpPr>
          <p:nvPr>
            <p:ph type="title"/>
          </p:nvPr>
        </p:nvSpPr>
        <p:spPr>
          <a:xfrm>
            <a:off x="609479" y="703080"/>
            <a:ext cx="10620747" cy="715320"/>
          </a:xfrm>
        </p:spPr>
        <p:txBody>
          <a:bodyPr/>
          <a:lstStyle/>
          <a:p>
            <a:r>
              <a:rPr lang="en-US" sz="3200" b="1" spc="-1" dirty="0">
                <a:solidFill>
                  <a:srgbClr val="0066B2"/>
                </a:solidFill>
              </a:rPr>
              <a:t>Event Functions in Unity</a:t>
            </a:r>
            <a:endParaRPr lang="en-VN" dirty="0"/>
          </a:p>
        </p:txBody>
      </p:sp>
      <p:sp>
        <p:nvSpPr>
          <p:cNvPr id="5" name="Subtitle 4">
            <a:extLst>
              <a:ext uri="{FF2B5EF4-FFF2-40B4-BE49-F238E27FC236}">
                <a16:creationId xmlns:a16="http://schemas.microsoft.com/office/drawing/2014/main" id="{4BA47923-AB44-87FF-6BD3-A6153D5C403F}"/>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sz="2000" i="0" u="none" strike="noStrike" dirty="0">
                <a:solidFill>
                  <a:srgbClr val="455463"/>
                </a:solidFill>
                <a:effectLst/>
              </a:rPr>
              <a:t>Event functions are built-in methods in Unity's </a:t>
            </a:r>
            <a:r>
              <a:rPr lang="en-US" sz="2000" i="1" u="none" strike="noStrike" dirty="0" err="1">
                <a:effectLst/>
              </a:rPr>
              <a:t>MonoBehaviour</a:t>
            </a:r>
            <a:r>
              <a:rPr lang="en-US" sz="2000" i="0" u="none" strike="noStrike" dirty="0">
                <a:solidFill>
                  <a:srgbClr val="455463"/>
                </a:solidFill>
                <a:effectLst/>
              </a:rPr>
              <a:t> class that are called at specific points during the game's lifecycle. These functions allow you to execute code at precise moments, such as when an object is created, updated, or destroyed.</a:t>
            </a:r>
          </a:p>
          <a:p>
            <a:pPr algn="l">
              <a:lnSpc>
                <a:spcPct val="150000"/>
              </a:lnSpc>
            </a:pPr>
            <a:endParaRPr lang="en-US" sz="2000" dirty="0">
              <a:solidFill>
                <a:srgbClr val="455463"/>
              </a:solidFill>
            </a:endParaRPr>
          </a:p>
          <a:p>
            <a:pPr algn="l">
              <a:lnSpc>
                <a:spcPct val="150000"/>
              </a:lnSpc>
            </a:pPr>
            <a:r>
              <a:rPr lang="en-US" sz="2000" dirty="0">
                <a:solidFill>
                  <a:srgbClr val="455463"/>
                </a:solidFill>
              </a:rPr>
              <a:t>In Unity, </a:t>
            </a:r>
            <a:r>
              <a:rPr lang="en-US" sz="2000" dirty="0">
                <a:solidFill>
                  <a:srgbClr val="F36F21"/>
                </a:solidFill>
              </a:rPr>
              <a:t>scripts don't run continuously</a:t>
            </a:r>
            <a:r>
              <a:rPr lang="en-US" sz="2000" dirty="0">
                <a:solidFill>
                  <a:srgbClr val="455463"/>
                </a:solidFill>
              </a:rPr>
              <a:t> like traditional programs. Instead, they respond to specific </a:t>
            </a:r>
            <a:r>
              <a:rPr lang="en-US" sz="2000" i="1" dirty="0">
                <a:solidFill>
                  <a:srgbClr val="F36F21"/>
                </a:solidFill>
              </a:rPr>
              <a:t>events triggered by the game engine</a:t>
            </a:r>
            <a:r>
              <a:rPr lang="en-US" sz="2000" dirty="0">
                <a:solidFill>
                  <a:srgbClr val="455463"/>
                </a:solidFill>
              </a:rPr>
              <a:t>. This event-driven approach allows for efficient and flexible game development.</a:t>
            </a:r>
          </a:p>
          <a:p>
            <a:pPr algn="l">
              <a:lnSpc>
                <a:spcPct val="150000"/>
              </a:lnSpc>
            </a:pPr>
            <a:endParaRPr lang="en-US" sz="2000" dirty="0">
              <a:solidFill>
                <a:srgbClr val="455463"/>
              </a:solidFill>
            </a:endParaRPr>
          </a:p>
          <a:p>
            <a:pPr algn="l">
              <a:lnSpc>
                <a:spcPct val="150000"/>
              </a:lnSpc>
            </a:pPr>
            <a:r>
              <a:rPr lang="en-US" sz="2000" dirty="0">
                <a:solidFill>
                  <a:srgbClr val="455463"/>
                </a:solidFill>
              </a:rPr>
              <a:t>This lesson will explore the core concept of event functions in Unity, focusing on their execution order and how they can be used to create dynamic and interactive game experiences.</a:t>
            </a:r>
          </a:p>
        </p:txBody>
      </p:sp>
      <p:sp>
        <p:nvSpPr>
          <p:cNvPr id="3" name="PlaceHolder 1">
            <a:extLst>
              <a:ext uri="{FF2B5EF4-FFF2-40B4-BE49-F238E27FC236}">
                <a16:creationId xmlns:a16="http://schemas.microsoft.com/office/drawing/2014/main" id="{6585F1C7-31CE-314A-0DC0-C0393B4EC6B3}"/>
              </a:ext>
            </a:extLst>
          </p:cNvPr>
          <p:cNvSpPr>
            <a:spLocks noGrp="1"/>
          </p:cNvSpPr>
          <p:nvPr>
            <p:ph type="sldNum" idx="1"/>
          </p:nvPr>
        </p:nvSpPr>
        <p:spPr>
          <a:xfrm>
            <a:off x="8610480" y="6483240"/>
            <a:ext cx="2723040" cy="344880"/>
          </a:xfrm>
        </p:spPr>
        <p:txBody>
          <a:bodyPr/>
          <a:lstStyle/>
          <a:p>
            <a:fld id="{BA9FEC38-D3C8-4794-8A5E-1D9A9F335037}" type="slidenum">
              <a:rPr/>
              <a:t>3</a:t>
            </a:fld>
            <a:endParaRPr dirty="0"/>
          </a:p>
        </p:txBody>
      </p:sp>
    </p:spTree>
    <p:extLst>
      <p:ext uri="{BB962C8B-B14F-4D97-AF65-F5344CB8AC3E}">
        <p14:creationId xmlns:p14="http://schemas.microsoft.com/office/powerpoint/2010/main" val="52094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AD650-9CCF-FE7E-7A2E-1B1FE32B5D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146C34-B2FB-6543-DF07-8F05F25EB19F}"/>
              </a:ext>
            </a:extLst>
          </p:cNvPr>
          <p:cNvSpPr>
            <a:spLocks noGrp="1"/>
          </p:cNvSpPr>
          <p:nvPr>
            <p:ph type="title"/>
          </p:nvPr>
        </p:nvSpPr>
        <p:spPr/>
        <p:txBody>
          <a:bodyPr/>
          <a:lstStyle/>
          <a:p>
            <a:r>
              <a:rPr lang="en-US" sz="3200" b="1" spc="-1" dirty="0">
                <a:solidFill>
                  <a:srgbClr val="0066B2"/>
                </a:solidFill>
              </a:rPr>
              <a:t>Unity Job System</a:t>
            </a:r>
            <a:endParaRPr lang="en-VN" dirty="0"/>
          </a:p>
        </p:txBody>
      </p:sp>
      <p:sp>
        <p:nvSpPr>
          <p:cNvPr id="5" name="Content Placeholder 4">
            <a:extLst>
              <a:ext uri="{FF2B5EF4-FFF2-40B4-BE49-F238E27FC236}">
                <a16:creationId xmlns:a16="http://schemas.microsoft.com/office/drawing/2014/main" id="{1F076C20-F444-8C7F-2640-C1A5C56FDBEB}"/>
              </a:ext>
            </a:extLst>
          </p:cNvPr>
          <p:cNvSpPr>
            <a:spLocks noGrp="1"/>
          </p:cNvSpPr>
          <p:nvPr>
            <p:ph/>
          </p:nvPr>
        </p:nvSpPr>
        <p:spPr>
          <a:xfrm>
            <a:off x="1103972" y="1957709"/>
            <a:ext cx="10713780" cy="4197211"/>
          </a:xfrm>
        </p:spPr>
        <p:txBody>
          <a:bodyPr anchor="t"/>
          <a:lstStyle/>
          <a:p>
            <a:pPr marL="457200" indent="-457200" algn="l">
              <a:lnSpc>
                <a:spcPct val="150000"/>
              </a:lnSpc>
              <a:buFont typeface="+mj-lt"/>
              <a:buAutoNum type="arabicPeriod"/>
            </a:pPr>
            <a:r>
              <a:rPr lang="en-US" sz="2000" b="1" i="0" u="none" strike="noStrike" dirty="0">
                <a:solidFill>
                  <a:srgbClr val="455463"/>
                </a:solidFill>
                <a:effectLst/>
              </a:rPr>
              <a:t>Identify CPU-Intensive Tasks</a:t>
            </a:r>
            <a:r>
              <a:rPr lang="en-US" sz="2000" i="0" u="none" strike="noStrike" dirty="0">
                <a:solidFill>
                  <a:srgbClr val="455463"/>
                </a:solidFill>
                <a:effectLst/>
              </a:rPr>
              <a:t>: Pinpoint tasks that can benefit from parallelization, such as physics calculations, AI pathfinding, or data processing.</a:t>
            </a:r>
          </a:p>
          <a:p>
            <a:pPr marL="457200" indent="-457200" algn="l">
              <a:lnSpc>
                <a:spcPct val="150000"/>
              </a:lnSpc>
              <a:buFont typeface="+mj-lt"/>
              <a:buAutoNum type="arabicPeriod"/>
            </a:pPr>
            <a:r>
              <a:rPr lang="en-US" sz="2000" b="1" i="0" u="none" strike="noStrike" dirty="0">
                <a:solidFill>
                  <a:srgbClr val="455463"/>
                </a:solidFill>
                <a:effectLst/>
              </a:rPr>
              <a:t>Break Down Tasks</a:t>
            </a:r>
            <a:r>
              <a:rPr lang="en-US" sz="2000" i="0" u="none" strike="noStrike" dirty="0">
                <a:solidFill>
                  <a:srgbClr val="455463"/>
                </a:solidFill>
                <a:effectLst/>
              </a:rPr>
              <a:t>: Divide large tasks into smaller, independent jobs.</a:t>
            </a:r>
          </a:p>
          <a:p>
            <a:pPr marL="457200" indent="-457200" algn="l">
              <a:lnSpc>
                <a:spcPct val="150000"/>
              </a:lnSpc>
              <a:buFont typeface="+mj-lt"/>
              <a:buAutoNum type="arabicPeriod"/>
            </a:pPr>
            <a:r>
              <a:rPr lang="en-US" sz="2000" b="1" i="0" u="none" strike="noStrike" dirty="0">
                <a:solidFill>
                  <a:srgbClr val="455463"/>
                </a:solidFill>
                <a:effectLst/>
              </a:rPr>
              <a:t>Create Job Structures</a:t>
            </a:r>
            <a:r>
              <a:rPr lang="en-US" sz="2000" i="0" u="none" strike="noStrike" dirty="0">
                <a:solidFill>
                  <a:srgbClr val="455463"/>
                </a:solidFill>
                <a:effectLst/>
              </a:rPr>
              <a:t>: Define data structures for the jobs, ensuring they only contain blittable types.</a:t>
            </a:r>
          </a:p>
          <a:p>
            <a:pPr marL="457200" indent="-457200" algn="l">
              <a:lnSpc>
                <a:spcPct val="150000"/>
              </a:lnSpc>
              <a:buFont typeface="+mj-lt"/>
              <a:buAutoNum type="arabicPeriod"/>
            </a:pPr>
            <a:r>
              <a:rPr lang="en-US" sz="2000" b="1" i="0" u="none" strike="noStrike" dirty="0">
                <a:solidFill>
                  <a:srgbClr val="455463"/>
                </a:solidFill>
                <a:effectLst/>
              </a:rPr>
              <a:t>Schedule Jobs</a:t>
            </a:r>
            <a:r>
              <a:rPr lang="en-US" sz="2000" i="0" u="none" strike="noStrike" dirty="0">
                <a:solidFill>
                  <a:srgbClr val="455463"/>
                </a:solidFill>
                <a:effectLst/>
              </a:rPr>
              <a:t>: Use the </a:t>
            </a:r>
            <a:r>
              <a:rPr lang="en-US" sz="2000" i="0" u="none" strike="noStrike" dirty="0" err="1">
                <a:solidFill>
                  <a:srgbClr val="455463"/>
                </a:solidFill>
                <a:effectLst/>
              </a:rPr>
              <a:t>JobHandle</a:t>
            </a:r>
            <a:r>
              <a:rPr lang="en-US" sz="2000" i="0" u="none" strike="noStrike" dirty="0">
                <a:solidFill>
                  <a:srgbClr val="455463"/>
                </a:solidFill>
                <a:effectLst/>
              </a:rPr>
              <a:t> class to schedule jobs and wait for their completion.</a:t>
            </a:r>
          </a:p>
          <a:p>
            <a:pPr marL="457200" indent="-457200" algn="l">
              <a:lnSpc>
                <a:spcPct val="150000"/>
              </a:lnSpc>
              <a:buFont typeface="+mj-lt"/>
              <a:buAutoNum type="arabicPeriod"/>
            </a:pPr>
            <a:r>
              <a:rPr lang="en-US" sz="2000" b="1" i="0" u="none" strike="noStrike" dirty="0">
                <a:solidFill>
                  <a:srgbClr val="455463"/>
                </a:solidFill>
                <a:effectLst/>
              </a:rPr>
              <a:t>Execute Jobs</a:t>
            </a:r>
            <a:r>
              <a:rPr lang="en-US" sz="2000" i="0" u="none" strike="noStrike" dirty="0">
                <a:solidFill>
                  <a:srgbClr val="455463"/>
                </a:solidFill>
                <a:effectLst/>
              </a:rPr>
              <a:t>: The job system will automatically execute the jobs on available worker threads.</a:t>
            </a:r>
          </a:p>
        </p:txBody>
      </p:sp>
      <p:sp>
        <p:nvSpPr>
          <p:cNvPr id="2" name="PlaceHolder 1">
            <a:extLst>
              <a:ext uri="{FF2B5EF4-FFF2-40B4-BE49-F238E27FC236}">
                <a16:creationId xmlns:a16="http://schemas.microsoft.com/office/drawing/2014/main" id="{B09CD13E-7626-5A55-C526-799BA2A1A605}"/>
              </a:ext>
            </a:extLst>
          </p:cNvPr>
          <p:cNvSpPr>
            <a:spLocks noGrp="1"/>
          </p:cNvSpPr>
          <p:nvPr>
            <p:ph type="sldNum" idx="1"/>
          </p:nvPr>
        </p:nvSpPr>
        <p:spPr>
          <a:xfrm>
            <a:off x="8610480" y="6483240"/>
            <a:ext cx="2723040" cy="344880"/>
          </a:xfrm>
        </p:spPr>
        <p:txBody>
          <a:bodyPr/>
          <a:lstStyle/>
          <a:p>
            <a:fld id="{BA9FEC38-D3C8-4794-8A5E-1D9A9F335037}" type="slidenum">
              <a:rPr/>
              <a:t>30</a:t>
            </a:fld>
            <a:endParaRPr dirty="0"/>
          </a:p>
        </p:txBody>
      </p:sp>
      <p:sp>
        <p:nvSpPr>
          <p:cNvPr id="3" name="Content Placeholder 4">
            <a:extLst>
              <a:ext uri="{FF2B5EF4-FFF2-40B4-BE49-F238E27FC236}">
                <a16:creationId xmlns:a16="http://schemas.microsoft.com/office/drawing/2014/main" id="{DCA5F894-E881-FF1C-F4E8-76C366EF63F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How to Use the Job System:</a:t>
            </a:r>
          </a:p>
        </p:txBody>
      </p:sp>
    </p:spTree>
    <p:extLst>
      <p:ext uri="{BB962C8B-B14F-4D97-AF65-F5344CB8AC3E}">
        <p14:creationId xmlns:p14="http://schemas.microsoft.com/office/powerpoint/2010/main" val="3729165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4FBC2-0AD9-EDA9-D9E5-AD7EAF15E1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AF64D2-E320-8C1E-C293-38A063C7766F}"/>
              </a:ext>
            </a:extLst>
          </p:cNvPr>
          <p:cNvSpPr>
            <a:spLocks noGrp="1"/>
          </p:cNvSpPr>
          <p:nvPr>
            <p:ph type="title"/>
          </p:nvPr>
        </p:nvSpPr>
        <p:spPr/>
        <p:txBody>
          <a:bodyPr/>
          <a:lstStyle/>
          <a:p>
            <a:r>
              <a:rPr lang="en-US" sz="3200" b="1" spc="-1" dirty="0">
                <a:solidFill>
                  <a:srgbClr val="0066B2"/>
                </a:solidFill>
              </a:rPr>
              <a:t>Unity Script Serialization</a:t>
            </a:r>
            <a:endParaRPr lang="en-VN" dirty="0"/>
          </a:p>
        </p:txBody>
      </p:sp>
      <p:sp>
        <p:nvSpPr>
          <p:cNvPr id="5" name="Content Placeholder 4">
            <a:extLst>
              <a:ext uri="{FF2B5EF4-FFF2-40B4-BE49-F238E27FC236}">
                <a16:creationId xmlns:a16="http://schemas.microsoft.com/office/drawing/2014/main" id="{1D847D0B-42CD-C5DD-09FF-564F0D61C52E}"/>
              </a:ext>
            </a:extLst>
          </p:cNvPr>
          <p:cNvSpPr>
            <a:spLocks noGrp="1"/>
          </p:cNvSpPr>
          <p:nvPr>
            <p:ph/>
          </p:nvPr>
        </p:nvSpPr>
        <p:spPr>
          <a:xfrm>
            <a:off x="1103972" y="1957709"/>
            <a:ext cx="10713780" cy="4197211"/>
          </a:xfrm>
        </p:spPr>
        <p:txBody>
          <a:bodyPr anchor="t"/>
          <a:lstStyle/>
          <a:p>
            <a:pPr algn="l">
              <a:lnSpc>
                <a:spcPct val="150000"/>
              </a:lnSpc>
            </a:pPr>
            <a:r>
              <a:rPr lang="en-US" sz="2000" i="0" u="none" strike="noStrike" dirty="0">
                <a:solidFill>
                  <a:srgbClr val="455463"/>
                </a:solidFill>
                <a:effectLst/>
              </a:rPr>
              <a:t>Serialization is the </a:t>
            </a:r>
            <a:r>
              <a:rPr lang="en-US" sz="2000" i="0" u="none" strike="noStrike" dirty="0">
                <a:solidFill>
                  <a:srgbClr val="F36F21"/>
                </a:solidFill>
                <a:effectLst/>
              </a:rPr>
              <a:t>process</a:t>
            </a:r>
            <a:r>
              <a:rPr lang="en-US" sz="2000" i="0" u="none" strike="noStrike" dirty="0">
                <a:solidFill>
                  <a:srgbClr val="455463"/>
                </a:solidFill>
                <a:effectLst/>
              </a:rPr>
              <a:t> of </a:t>
            </a:r>
            <a:r>
              <a:rPr lang="en-US" sz="2000" i="0" u="none" strike="noStrike" dirty="0">
                <a:solidFill>
                  <a:srgbClr val="F36F21"/>
                </a:solidFill>
                <a:effectLst/>
              </a:rPr>
              <a:t>converting data structures </a:t>
            </a:r>
            <a:r>
              <a:rPr lang="en-US" sz="2000" i="0" u="none" strike="noStrike" dirty="0">
                <a:solidFill>
                  <a:srgbClr val="455463"/>
                </a:solidFill>
                <a:effectLst/>
              </a:rPr>
              <a:t>or object states into a format that can be stored or transmitted. In Unity, it's </a:t>
            </a:r>
            <a:r>
              <a:rPr lang="en-US" sz="2000" i="0" u="none" strike="noStrike" dirty="0">
                <a:solidFill>
                  <a:srgbClr val="F36F21"/>
                </a:solidFill>
                <a:effectLst/>
              </a:rPr>
              <a:t>used to save and load</a:t>
            </a:r>
            <a:r>
              <a:rPr lang="en-US" sz="2000" i="0" u="none" strike="noStrike" dirty="0">
                <a:solidFill>
                  <a:srgbClr val="455463"/>
                </a:solidFill>
                <a:effectLst/>
              </a:rPr>
              <a:t> scenes, assets, and game objects. </a:t>
            </a:r>
          </a:p>
        </p:txBody>
      </p:sp>
      <p:sp>
        <p:nvSpPr>
          <p:cNvPr id="2" name="PlaceHolder 1">
            <a:extLst>
              <a:ext uri="{FF2B5EF4-FFF2-40B4-BE49-F238E27FC236}">
                <a16:creationId xmlns:a16="http://schemas.microsoft.com/office/drawing/2014/main" id="{028E6E4C-DE0F-CE0D-0C62-2492F9B48422}"/>
              </a:ext>
            </a:extLst>
          </p:cNvPr>
          <p:cNvSpPr>
            <a:spLocks noGrp="1"/>
          </p:cNvSpPr>
          <p:nvPr>
            <p:ph type="sldNum" idx="1"/>
          </p:nvPr>
        </p:nvSpPr>
        <p:spPr>
          <a:xfrm>
            <a:off x="8610480" y="6483240"/>
            <a:ext cx="2723040" cy="344880"/>
          </a:xfrm>
        </p:spPr>
        <p:txBody>
          <a:bodyPr/>
          <a:lstStyle/>
          <a:p>
            <a:fld id="{BA9FEC38-D3C8-4794-8A5E-1D9A9F335037}" type="slidenum">
              <a:rPr/>
              <a:t>31</a:t>
            </a:fld>
            <a:endParaRPr dirty="0"/>
          </a:p>
        </p:txBody>
      </p:sp>
      <p:sp>
        <p:nvSpPr>
          <p:cNvPr id="3" name="Content Placeholder 4">
            <a:extLst>
              <a:ext uri="{FF2B5EF4-FFF2-40B4-BE49-F238E27FC236}">
                <a16:creationId xmlns:a16="http://schemas.microsoft.com/office/drawing/2014/main" id="{EB2D6303-7467-BAEF-A541-CB51616A65A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Understanding Serialization</a:t>
            </a:r>
          </a:p>
        </p:txBody>
      </p:sp>
    </p:spTree>
    <p:extLst>
      <p:ext uri="{BB962C8B-B14F-4D97-AF65-F5344CB8AC3E}">
        <p14:creationId xmlns:p14="http://schemas.microsoft.com/office/powerpoint/2010/main" val="1273304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6C6B9-5B3F-CBC6-5AF5-D5529A207C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73F3A4-0B42-35ED-55E3-EDBFA91F71F6}"/>
              </a:ext>
            </a:extLst>
          </p:cNvPr>
          <p:cNvSpPr>
            <a:spLocks noGrp="1"/>
          </p:cNvSpPr>
          <p:nvPr>
            <p:ph type="title"/>
          </p:nvPr>
        </p:nvSpPr>
        <p:spPr/>
        <p:txBody>
          <a:bodyPr/>
          <a:lstStyle/>
          <a:p>
            <a:r>
              <a:rPr lang="en-US" sz="3200" b="1" spc="-1" dirty="0">
                <a:solidFill>
                  <a:srgbClr val="0066B2"/>
                </a:solidFill>
              </a:rPr>
              <a:t>Unity Script Serialization</a:t>
            </a:r>
            <a:endParaRPr lang="en-VN" dirty="0"/>
          </a:p>
        </p:txBody>
      </p:sp>
      <p:sp>
        <p:nvSpPr>
          <p:cNvPr id="5" name="Content Placeholder 4">
            <a:extLst>
              <a:ext uri="{FF2B5EF4-FFF2-40B4-BE49-F238E27FC236}">
                <a16:creationId xmlns:a16="http://schemas.microsoft.com/office/drawing/2014/main" id="{0AF03483-2597-BFB6-324B-81380C7003B7}"/>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F36F21"/>
                </a:solidFill>
                <a:effectLst/>
              </a:rPr>
              <a:t>Field Serialization</a:t>
            </a:r>
            <a:r>
              <a:rPr lang="en-US" sz="2000" i="0" u="none" strike="noStrike" dirty="0">
                <a:solidFill>
                  <a:srgbClr val="455463"/>
                </a:solidFill>
                <a:effectLst/>
              </a:rPr>
              <a:t>: Unity primarily serializes fields, not properties.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Supported Types</a:t>
            </a:r>
            <a:r>
              <a:rPr lang="en-US" sz="2000" i="0" u="none" strike="noStrike" dirty="0">
                <a:solidFill>
                  <a:srgbClr val="455463"/>
                </a:solidFill>
                <a:effectLst/>
              </a:rPr>
              <a:t>: Unity can serialize primitive types, </a:t>
            </a:r>
            <a:r>
              <a:rPr lang="en-US" sz="2000" i="0" u="none" strike="noStrike" dirty="0" err="1">
                <a:solidFill>
                  <a:srgbClr val="455463"/>
                </a:solidFill>
                <a:effectLst/>
              </a:rPr>
              <a:t>enums</a:t>
            </a:r>
            <a:r>
              <a:rPr lang="en-US" sz="2000" i="0" u="none" strike="noStrike" dirty="0">
                <a:solidFill>
                  <a:srgbClr val="455463"/>
                </a:solidFill>
                <a:effectLst/>
              </a:rPr>
              <a:t>, arrays, lists, and certain Unity-specific types like Vector3 and Color.</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Custom Classes</a:t>
            </a:r>
            <a:r>
              <a:rPr lang="en-US" sz="2000" i="0" u="none" strike="noStrike" dirty="0">
                <a:solidFill>
                  <a:srgbClr val="455463"/>
                </a:solidFill>
                <a:effectLst/>
              </a:rPr>
              <a:t>: To serialize custom classes, mark them with the </a:t>
            </a:r>
            <a:r>
              <a:rPr lang="en-US" sz="2000" i="0" u="none" strike="noStrike" dirty="0">
                <a:effectLst/>
              </a:rPr>
              <a:t>Serializable</a:t>
            </a:r>
            <a:r>
              <a:rPr lang="en-US" sz="2000" i="0" u="none" strike="noStrike" dirty="0">
                <a:solidFill>
                  <a:srgbClr val="455463"/>
                </a:solidFill>
                <a:effectLst/>
              </a:rPr>
              <a:t> attribute.</a:t>
            </a:r>
          </a:p>
        </p:txBody>
      </p:sp>
      <p:sp>
        <p:nvSpPr>
          <p:cNvPr id="2" name="PlaceHolder 1">
            <a:extLst>
              <a:ext uri="{FF2B5EF4-FFF2-40B4-BE49-F238E27FC236}">
                <a16:creationId xmlns:a16="http://schemas.microsoft.com/office/drawing/2014/main" id="{DFFF81B7-7AD8-C3CF-173B-AFC7D1117963}"/>
              </a:ext>
            </a:extLst>
          </p:cNvPr>
          <p:cNvSpPr>
            <a:spLocks noGrp="1"/>
          </p:cNvSpPr>
          <p:nvPr>
            <p:ph type="sldNum" idx="1"/>
          </p:nvPr>
        </p:nvSpPr>
        <p:spPr>
          <a:xfrm>
            <a:off x="8610480" y="6483240"/>
            <a:ext cx="2723040" cy="344880"/>
          </a:xfrm>
        </p:spPr>
        <p:txBody>
          <a:bodyPr/>
          <a:lstStyle/>
          <a:p>
            <a:fld id="{BA9FEC38-D3C8-4794-8A5E-1D9A9F335037}" type="slidenum">
              <a:rPr/>
              <a:t>32</a:t>
            </a:fld>
            <a:endParaRPr dirty="0"/>
          </a:p>
        </p:txBody>
      </p:sp>
      <p:sp>
        <p:nvSpPr>
          <p:cNvPr id="3" name="Content Placeholder 4">
            <a:extLst>
              <a:ext uri="{FF2B5EF4-FFF2-40B4-BE49-F238E27FC236}">
                <a16:creationId xmlns:a16="http://schemas.microsoft.com/office/drawing/2014/main" id="{F508A7C7-8956-4BBD-FF08-04D2326A2F5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Points:</a:t>
            </a:r>
          </a:p>
        </p:txBody>
      </p:sp>
    </p:spTree>
    <p:extLst>
      <p:ext uri="{BB962C8B-B14F-4D97-AF65-F5344CB8AC3E}">
        <p14:creationId xmlns:p14="http://schemas.microsoft.com/office/powerpoint/2010/main" val="4224676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8218-BC87-A529-B4DA-63315D3E81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B020C3-FAC9-10AB-1282-48BC6F1778CC}"/>
              </a:ext>
            </a:extLst>
          </p:cNvPr>
          <p:cNvSpPr>
            <a:spLocks noGrp="1"/>
          </p:cNvSpPr>
          <p:nvPr>
            <p:ph type="title"/>
          </p:nvPr>
        </p:nvSpPr>
        <p:spPr/>
        <p:txBody>
          <a:bodyPr/>
          <a:lstStyle/>
          <a:p>
            <a:r>
              <a:rPr lang="en-US" sz="3200" b="1" spc="-1" dirty="0">
                <a:solidFill>
                  <a:srgbClr val="0066B2"/>
                </a:solidFill>
              </a:rPr>
              <a:t>Unity Script Serialization</a:t>
            </a:r>
            <a:endParaRPr lang="en-VN" dirty="0"/>
          </a:p>
        </p:txBody>
      </p:sp>
      <p:sp>
        <p:nvSpPr>
          <p:cNvPr id="5" name="Content Placeholder 4">
            <a:extLst>
              <a:ext uri="{FF2B5EF4-FFF2-40B4-BE49-F238E27FC236}">
                <a16:creationId xmlns:a16="http://schemas.microsoft.com/office/drawing/2014/main" id="{09D529A9-BE92-5571-EE13-8A98E79A2DB6}"/>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rPr>
              <a:t>Public or </a:t>
            </a:r>
            <a:r>
              <a:rPr lang="en-US" sz="2000" i="0" u="none" strike="noStrike" dirty="0" err="1">
                <a:solidFill>
                  <a:srgbClr val="455463"/>
                </a:solidFill>
                <a:effectLst/>
              </a:rPr>
              <a:t>SerializedField</a:t>
            </a:r>
            <a:r>
              <a:rPr lang="en-US" sz="2000" i="0" u="none" strike="noStrike" dirty="0">
                <a:solidFill>
                  <a:srgbClr val="455463"/>
                </a:solidFill>
                <a:effectLst/>
              </a:rPr>
              <a:t>: Fields must be public or marked with the </a:t>
            </a:r>
            <a:r>
              <a:rPr lang="en-US" sz="2000" i="0" u="none" strike="noStrike" dirty="0" err="1">
                <a:solidFill>
                  <a:srgbClr val="455463"/>
                </a:solidFill>
                <a:effectLst/>
              </a:rPr>
              <a:t>SerializeField</a:t>
            </a:r>
            <a:r>
              <a:rPr lang="en-US" sz="2000" i="0" u="none" strike="noStrike" dirty="0">
                <a:solidFill>
                  <a:srgbClr val="455463"/>
                </a:solidFill>
                <a:effectLst/>
              </a:rPr>
              <a:t> attribute.</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Non-Static and Non-Const: Fields cannot be static or const.</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Supported Types</a:t>
            </a:r>
            <a:r>
              <a:rPr lang="en-US" sz="2000" i="0" u="none" strike="noStrike" dirty="0">
                <a:solidFill>
                  <a:srgbClr val="455463"/>
                </a:solidFill>
                <a:effectLst/>
              </a:rPr>
              <a:t>: Only certain data types are supported, including primitive types, </a:t>
            </a:r>
            <a:r>
              <a:rPr lang="en-US" sz="2000" i="0" u="none" strike="noStrike" dirty="0" err="1">
                <a:solidFill>
                  <a:srgbClr val="455463"/>
                </a:solidFill>
                <a:effectLst/>
              </a:rPr>
              <a:t>enums</a:t>
            </a:r>
            <a:r>
              <a:rPr lang="en-US" sz="2000" i="0" u="none" strike="noStrike" dirty="0">
                <a:solidFill>
                  <a:srgbClr val="455463"/>
                </a:solidFill>
                <a:effectLst/>
              </a:rPr>
              <a:t>, arrays, lists, and Unity-specific types.</a:t>
            </a:r>
          </a:p>
        </p:txBody>
      </p:sp>
      <p:sp>
        <p:nvSpPr>
          <p:cNvPr id="2" name="PlaceHolder 1">
            <a:extLst>
              <a:ext uri="{FF2B5EF4-FFF2-40B4-BE49-F238E27FC236}">
                <a16:creationId xmlns:a16="http://schemas.microsoft.com/office/drawing/2014/main" id="{5A9174D5-3ADF-12B4-3021-CC5B10185434}"/>
              </a:ext>
            </a:extLst>
          </p:cNvPr>
          <p:cNvSpPr>
            <a:spLocks noGrp="1"/>
          </p:cNvSpPr>
          <p:nvPr>
            <p:ph type="sldNum" idx="1"/>
          </p:nvPr>
        </p:nvSpPr>
        <p:spPr>
          <a:xfrm>
            <a:off x="8610480" y="6483240"/>
            <a:ext cx="2723040" cy="344880"/>
          </a:xfrm>
        </p:spPr>
        <p:txBody>
          <a:bodyPr/>
          <a:lstStyle/>
          <a:p>
            <a:fld id="{BA9FEC38-D3C8-4794-8A5E-1D9A9F335037}" type="slidenum">
              <a:rPr/>
              <a:t>33</a:t>
            </a:fld>
            <a:endParaRPr dirty="0"/>
          </a:p>
        </p:txBody>
      </p:sp>
      <p:sp>
        <p:nvSpPr>
          <p:cNvPr id="3" name="Content Placeholder 4">
            <a:extLst>
              <a:ext uri="{FF2B5EF4-FFF2-40B4-BE49-F238E27FC236}">
                <a16:creationId xmlns:a16="http://schemas.microsoft.com/office/drawing/2014/main" id="{12E187A4-C92A-C829-A5C1-B21FBA52AF9A}"/>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Serialization Rules:</a:t>
            </a:r>
          </a:p>
        </p:txBody>
      </p:sp>
    </p:spTree>
    <p:extLst>
      <p:ext uri="{BB962C8B-B14F-4D97-AF65-F5344CB8AC3E}">
        <p14:creationId xmlns:p14="http://schemas.microsoft.com/office/powerpoint/2010/main" val="3689857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9D16-3C4B-CF0D-A46A-9D43373265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A68E7F-4011-F666-B130-7ED98BFFE89C}"/>
              </a:ext>
            </a:extLst>
          </p:cNvPr>
          <p:cNvSpPr>
            <a:spLocks noGrp="1"/>
          </p:cNvSpPr>
          <p:nvPr>
            <p:ph type="title"/>
          </p:nvPr>
        </p:nvSpPr>
        <p:spPr/>
        <p:txBody>
          <a:bodyPr/>
          <a:lstStyle/>
          <a:p>
            <a:r>
              <a:rPr lang="en-US" sz="3200" b="1" spc="-1" dirty="0">
                <a:solidFill>
                  <a:srgbClr val="0066B2"/>
                </a:solidFill>
              </a:rPr>
              <a:t>Unity Script Serialization</a:t>
            </a:r>
            <a:endParaRPr lang="en-VN" dirty="0"/>
          </a:p>
        </p:txBody>
      </p:sp>
      <p:sp>
        <p:nvSpPr>
          <p:cNvPr id="5" name="Content Placeholder 4">
            <a:extLst>
              <a:ext uri="{FF2B5EF4-FFF2-40B4-BE49-F238E27FC236}">
                <a16:creationId xmlns:a16="http://schemas.microsoft.com/office/drawing/2014/main" id="{842E0A1D-97FF-8131-5A8D-A216D8584028}"/>
              </a:ext>
            </a:extLst>
          </p:cNvPr>
          <p:cNvSpPr>
            <a:spLocks noGrp="1"/>
          </p:cNvSpPr>
          <p:nvPr>
            <p:ph/>
          </p:nvPr>
        </p:nvSpPr>
        <p:spPr>
          <a:xfrm>
            <a:off x="1103972" y="1957709"/>
            <a:ext cx="10713780" cy="419721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rPr>
              <a:t>Saving and Loading</a:t>
            </a:r>
            <a:r>
              <a:rPr lang="en-US" sz="2000" i="0" u="none" strike="noStrike" dirty="0">
                <a:solidFill>
                  <a:srgbClr val="455463"/>
                </a:solidFill>
                <a:effectLst/>
              </a:rPr>
              <a:t>: Unity uses serialization to save and load scenes, assets, and game objects.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Inspector Window</a:t>
            </a:r>
            <a:r>
              <a:rPr lang="en-US" sz="2000" i="0" u="none" strike="noStrike" dirty="0">
                <a:solidFill>
                  <a:srgbClr val="455463"/>
                </a:solidFill>
                <a:effectLst/>
              </a:rPr>
              <a:t>: The Inspector window displays and edits serialized data.</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Hot Reloading</a:t>
            </a:r>
            <a:r>
              <a:rPr lang="en-US" sz="2000" i="0" u="none" strike="noStrike" dirty="0">
                <a:solidFill>
                  <a:srgbClr val="455463"/>
                </a:solidFill>
                <a:effectLst/>
              </a:rPr>
              <a:t>: Unity serializes and deserializes script data during hot reloading.</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Prefabs</a:t>
            </a:r>
            <a:r>
              <a:rPr lang="en-US" sz="2000" i="0" u="none" strike="noStrike" dirty="0">
                <a:solidFill>
                  <a:srgbClr val="455463"/>
                </a:solidFill>
                <a:effectLst/>
              </a:rPr>
              <a:t>: Prefabs are serialized representations of </a:t>
            </a:r>
            <a:r>
              <a:rPr lang="en-US" sz="2000" i="0" u="none" strike="noStrike" dirty="0" err="1">
                <a:solidFill>
                  <a:srgbClr val="455463"/>
                </a:solidFill>
                <a:effectLst/>
              </a:rPr>
              <a:t>GameObjects</a:t>
            </a:r>
            <a:r>
              <a:rPr lang="en-US" sz="2000" i="0" u="none" strike="noStrike" dirty="0">
                <a:solidFill>
                  <a:srgbClr val="455463"/>
                </a:solidFill>
                <a:effectLst/>
              </a:rPr>
              <a:t>.</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Instantiation</a:t>
            </a:r>
            <a:r>
              <a:rPr lang="en-US" sz="2000" i="0" u="none" strike="noStrike" dirty="0">
                <a:solidFill>
                  <a:srgbClr val="455463"/>
                </a:solidFill>
                <a:effectLst/>
              </a:rPr>
              <a:t>: When instantiating a prefab, Unity deserializes its data to create a new </a:t>
            </a:r>
            <a:r>
              <a:rPr lang="en-US" sz="2000" i="0" u="none" strike="noStrike" dirty="0" err="1">
                <a:solidFill>
                  <a:srgbClr val="455463"/>
                </a:solidFill>
                <a:effectLst/>
              </a:rPr>
              <a:t>GameObject</a:t>
            </a:r>
            <a:r>
              <a:rPr lang="en-US" sz="2000" i="0" u="none" strike="noStrike" dirty="0">
                <a:solidFill>
                  <a:srgbClr val="455463"/>
                </a:solidFill>
                <a:effectLst/>
              </a:rPr>
              <a:t>.</a:t>
            </a:r>
          </a:p>
        </p:txBody>
      </p:sp>
      <p:sp>
        <p:nvSpPr>
          <p:cNvPr id="2" name="PlaceHolder 1">
            <a:extLst>
              <a:ext uri="{FF2B5EF4-FFF2-40B4-BE49-F238E27FC236}">
                <a16:creationId xmlns:a16="http://schemas.microsoft.com/office/drawing/2014/main" id="{B5FBFA26-D4DB-9CB4-2858-8ACD14FFE037}"/>
              </a:ext>
            </a:extLst>
          </p:cNvPr>
          <p:cNvSpPr>
            <a:spLocks noGrp="1"/>
          </p:cNvSpPr>
          <p:nvPr>
            <p:ph type="sldNum" idx="1"/>
          </p:nvPr>
        </p:nvSpPr>
        <p:spPr>
          <a:xfrm>
            <a:off x="8610480" y="6483240"/>
            <a:ext cx="2723040" cy="344880"/>
          </a:xfrm>
        </p:spPr>
        <p:txBody>
          <a:bodyPr/>
          <a:lstStyle/>
          <a:p>
            <a:fld id="{BA9FEC38-D3C8-4794-8A5E-1D9A9F335037}" type="slidenum">
              <a:rPr/>
              <a:t>34</a:t>
            </a:fld>
            <a:endParaRPr dirty="0"/>
          </a:p>
        </p:txBody>
      </p:sp>
      <p:sp>
        <p:nvSpPr>
          <p:cNvPr id="3" name="Content Placeholder 4">
            <a:extLst>
              <a:ext uri="{FF2B5EF4-FFF2-40B4-BE49-F238E27FC236}">
                <a16:creationId xmlns:a16="http://schemas.microsoft.com/office/drawing/2014/main" id="{402AF801-8A15-3FB5-D300-4FDF2DFF580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How Unity Uses Serialization:</a:t>
            </a:r>
          </a:p>
        </p:txBody>
      </p:sp>
    </p:spTree>
    <p:extLst>
      <p:ext uri="{BB962C8B-B14F-4D97-AF65-F5344CB8AC3E}">
        <p14:creationId xmlns:p14="http://schemas.microsoft.com/office/powerpoint/2010/main" val="1195077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03D79-BBCB-0A80-69FA-FF1A67EA70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A27D92-4A08-E6FD-4ECA-2C84B9D8BFDB}"/>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BCF729C1-5E70-93D7-EABE-9D18E1C673A6}"/>
              </a:ext>
            </a:extLst>
          </p:cNvPr>
          <p:cNvSpPr>
            <a:spLocks noGrp="1"/>
          </p:cNvSpPr>
          <p:nvPr>
            <p:ph/>
          </p:nvPr>
        </p:nvSpPr>
        <p:spPr>
          <a:xfrm>
            <a:off x="609480" y="1418400"/>
            <a:ext cx="10972440" cy="4736520"/>
          </a:xfrm>
        </p:spPr>
        <p:txBody>
          <a:bodyPr anchor="t"/>
          <a:lstStyle/>
          <a:p>
            <a:pPr algn="l">
              <a:lnSpc>
                <a:spcPct val="150000"/>
              </a:lnSpc>
            </a:pPr>
            <a:r>
              <a:rPr lang="en-US" sz="1800" b="1" i="0" u="none" strike="noStrike" dirty="0">
                <a:effectLst/>
                <a:latin typeface="+mn-lt"/>
              </a:rPr>
              <a:t>Event Functions</a:t>
            </a:r>
          </a:p>
          <a:p>
            <a:pPr marL="357188" algn="l">
              <a:lnSpc>
                <a:spcPct val="150000"/>
              </a:lnSpc>
            </a:pPr>
            <a:r>
              <a:rPr lang="en-US" sz="1800" b="1" i="0" u="none" strike="noStrike" dirty="0">
                <a:solidFill>
                  <a:srgbClr val="455463"/>
                </a:solidFill>
                <a:effectLst/>
                <a:latin typeface="+mn-lt"/>
              </a:rPr>
              <a:t>Core Concept</a:t>
            </a:r>
            <a:r>
              <a:rPr lang="en-US" sz="1800" i="0" u="none" strike="noStrike" dirty="0">
                <a:solidFill>
                  <a:srgbClr val="455463"/>
                </a:solidFill>
                <a:effectLst/>
                <a:latin typeface="+mn-lt"/>
              </a:rPr>
              <a:t>: Event functions are methods triggered by Unity at specific points in the game's lifecycle.</a:t>
            </a:r>
          </a:p>
          <a:p>
            <a:pPr marL="357188" algn="l">
              <a:lnSpc>
                <a:spcPct val="150000"/>
              </a:lnSpc>
            </a:pPr>
            <a:r>
              <a:rPr lang="en-US" sz="1800" b="1" i="0" u="none" strike="noStrike" dirty="0">
                <a:solidFill>
                  <a:srgbClr val="455463"/>
                </a:solidFill>
                <a:effectLst/>
                <a:latin typeface="+mn-lt"/>
              </a:rPr>
              <a:t>Execution Order</a:t>
            </a:r>
            <a:r>
              <a:rPr lang="en-US" sz="1800" i="0" u="none" strike="noStrike" dirty="0">
                <a:solidFill>
                  <a:srgbClr val="455463"/>
                </a:solidFill>
                <a:effectLst/>
                <a:latin typeface="+mn-lt"/>
              </a:rPr>
              <a:t>: Understanding the order of execution is crucial for correct game behavior.</a:t>
            </a:r>
          </a:p>
          <a:p>
            <a:pPr marL="357188" algn="l">
              <a:lnSpc>
                <a:spcPct val="150000"/>
              </a:lnSpc>
            </a:pPr>
            <a:r>
              <a:rPr lang="en-US" sz="1800" i="0" u="none" strike="noStrike" dirty="0">
                <a:solidFill>
                  <a:srgbClr val="455463"/>
                </a:solidFill>
                <a:effectLst/>
                <a:latin typeface="+mn-lt"/>
              </a:rPr>
              <a:t>Key Events:</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Awake, </a:t>
            </a:r>
            <a:r>
              <a:rPr lang="en-US" sz="1800" i="0" u="none" strike="noStrike" dirty="0" err="1">
                <a:solidFill>
                  <a:srgbClr val="455463"/>
                </a:solidFill>
                <a:effectLst/>
                <a:latin typeface="+mn-lt"/>
              </a:rPr>
              <a:t>OnEnable</a:t>
            </a:r>
            <a:r>
              <a:rPr lang="en-US" sz="1800" i="0" u="none" strike="noStrike" dirty="0">
                <a:solidFill>
                  <a:srgbClr val="455463"/>
                </a:solidFill>
                <a:effectLst/>
                <a:latin typeface="+mn-lt"/>
              </a:rPr>
              <a:t>, Start: Object initialization.</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Update, </a:t>
            </a:r>
            <a:r>
              <a:rPr lang="en-US" sz="1800" i="0" u="none" strike="noStrike" dirty="0" err="1">
                <a:solidFill>
                  <a:srgbClr val="455463"/>
                </a:solidFill>
                <a:effectLst/>
                <a:latin typeface="+mn-lt"/>
              </a:rPr>
              <a:t>FixedUpdate</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LateUpdate</a:t>
            </a:r>
            <a:r>
              <a:rPr lang="en-US" sz="1800" i="0" u="none" strike="noStrike" dirty="0">
                <a:solidFill>
                  <a:srgbClr val="455463"/>
                </a:solidFill>
                <a:effectLst/>
                <a:latin typeface="+mn-lt"/>
              </a:rPr>
              <a:t>: Frame updates.</a:t>
            </a:r>
          </a:p>
          <a:p>
            <a:pPr marL="642938" indent="-285750" algn="l">
              <a:lnSpc>
                <a:spcPct val="150000"/>
              </a:lnSpc>
              <a:buFont typeface="Arial" panose="020B0604020202020204" pitchFamily="34" charset="0"/>
              <a:buChar char="•"/>
            </a:pPr>
            <a:r>
              <a:rPr lang="en-US" sz="1800" i="0" u="none" strike="noStrike" dirty="0" err="1">
                <a:solidFill>
                  <a:srgbClr val="455463"/>
                </a:solidFill>
                <a:effectLst/>
                <a:latin typeface="+mn-lt"/>
              </a:rPr>
              <a:t>OnAnimatorMove</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OnAnimatorIK</a:t>
            </a:r>
            <a:r>
              <a:rPr lang="en-US" sz="1800" i="0" u="none" strike="noStrike" dirty="0">
                <a:solidFill>
                  <a:srgbClr val="455463"/>
                </a:solidFill>
                <a:effectLst/>
                <a:latin typeface="+mn-lt"/>
              </a:rPr>
              <a:t>: Animation-specific events.</a:t>
            </a:r>
          </a:p>
          <a:p>
            <a:pPr marL="642938" indent="-285750" algn="l">
              <a:lnSpc>
                <a:spcPct val="150000"/>
              </a:lnSpc>
              <a:buFont typeface="Arial" panose="020B0604020202020204" pitchFamily="34" charset="0"/>
              <a:buChar char="•"/>
            </a:pPr>
            <a:r>
              <a:rPr lang="en-US" sz="1800" i="0" u="none" strike="noStrike" dirty="0" err="1">
                <a:solidFill>
                  <a:srgbClr val="455463"/>
                </a:solidFill>
                <a:effectLst/>
                <a:latin typeface="+mn-lt"/>
              </a:rPr>
              <a:t>OnPreCull</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OnWillRenderObject</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OnPreRender</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OnPostRender</a:t>
            </a:r>
            <a:r>
              <a:rPr lang="en-US" sz="1800" i="0" u="none" strike="noStrike" dirty="0">
                <a:solidFill>
                  <a:srgbClr val="455463"/>
                </a:solidFill>
                <a:effectLst/>
                <a:latin typeface="+mn-lt"/>
              </a:rPr>
              <a:t>, </a:t>
            </a:r>
            <a:r>
              <a:rPr lang="en-US" sz="1800" i="0" u="none" strike="noStrike" dirty="0" err="1">
                <a:solidFill>
                  <a:srgbClr val="455463"/>
                </a:solidFill>
                <a:effectLst/>
                <a:latin typeface="+mn-lt"/>
              </a:rPr>
              <a:t>OnGUI</a:t>
            </a:r>
            <a:r>
              <a:rPr lang="en-US" sz="1800" i="0" u="none" strike="noStrike" dirty="0">
                <a:solidFill>
                  <a:srgbClr val="455463"/>
                </a:solidFill>
                <a:effectLst/>
                <a:latin typeface="+mn-lt"/>
              </a:rPr>
              <a:t>: Rendering events.</a:t>
            </a:r>
          </a:p>
          <a:p>
            <a:pPr marL="642938" indent="-285750" algn="l">
              <a:lnSpc>
                <a:spcPct val="150000"/>
              </a:lnSpc>
              <a:buFont typeface="Arial" panose="020B0604020202020204" pitchFamily="34" charset="0"/>
              <a:buChar char="•"/>
            </a:pPr>
            <a:r>
              <a:rPr lang="en-US" sz="1800" i="0" u="none" strike="noStrike" dirty="0" err="1">
                <a:solidFill>
                  <a:srgbClr val="455463"/>
                </a:solidFill>
                <a:effectLst/>
                <a:latin typeface="+mn-lt"/>
              </a:rPr>
              <a:t>OnDestroy</a:t>
            </a:r>
            <a:r>
              <a:rPr lang="en-US" sz="1800" i="0" u="none" strike="noStrike" dirty="0">
                <a:solidFill>
                  <a:srgbClr val="455463"/>
                </a:solidFill>
                <a:effectLst/>
                <a:latin typeface="+mn-lt"/>
              </a:rPr>
              <a:t>: Object destruction.</a:t>
            </a:r>
          </a:p>
        </p:txBody>
      </p:sp>
      <p:sp>
        <p:nvSpPr>
          <p:cNvPr id="2" name="PlaceHolder 1">
            <a:extLst>
              <a:ext uri="{FF2B5EF4-FFF2-40B4-BE49-F238E27FC236}">
                <a16:creationId xmlns:a16="http://schemas.microsoft.com/office/drawing/2014/main" id="{256CE3EA-8EE6-ACBA-CF1B-3A007D98FD56}"/>
              </a:ext>
            </a:extLst>
          </p:cNvPr>
          <p:cNvSpPr>
            <a:spLocks noGrp="1"/>
          </p:cNvSpPr>
          <p:nvPr>
            <p:ph type="sldNum" idx="1"/>
          </p:nvPr>
        </p:nvSpPr>
        <p:spPr>
          <a:xfrm>
            <a:off x="8610480" y="6483240"/>
            <a:ext cx="2723040" cy="344880"/>
          </a:xfrm>
        </p:spPr>
        <p:txBody>
          <a:bodyPr/>
          <a:lstStyle/>
          <a:p>
            <a:fld id="{BA9FEC38-D3C8-4794-8A5E-1D9A9F335037}" type="slidenum">
              <a:rPr/>
              <a:t>35</a:t>
            </a:fld>
            <a:endParaRPr dirty="0"/>
          </a:p>
        </p:txBody>
      </p:sp>
    </p:spTree>
    <p:extLst>
      <p:ext uri="{BB962C8B-B14F-4D97-AF65-F5344CB8AC3E}">
        <p14:creationId xmlns:p14="http://schemas.microsoft.com/office/powerpoint/2010/main" val="4060318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4A77E-B153-66C4-BFE0-52E85DD44CD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8D4BD2-C8A1-4878-089E-6C0A29BBA679}"/>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20E37E1B-7BC6-B1F0-1223-D36EB6DC8517}"/>
              </a:ext>
            </a:extLst>
          </p:cNvPr>
          <p:cNvSpPr>
            <a:spLocks noGrp="1"/>
          </p:cNvSpPr>
          <p:nvPr>
            <p:ph/>
          </p:nvPr>
        </p:nvSpPr>
        <p:spPr>
          <a:xfrm>
            <a:off x="609480" y="1418400"/>
            <a:ext cx="10972440" cy="4736520"/>
          </a:xfrm>
        </p:spPr>
        <p:txBody>
          <a:bodyPr anchor="t"/>
          <a:lstStyle/>
          <a:p>
            <a:pPr algn="l">
              <a:lnSpc>
                <a:spcPct val="150000"/>
              </a:lnSpc>
            </a:pPr>
            <a:r>
              <a:rPr lang="en-US" sz="1800" b="1" i="0" u="none" strike="noStrike" dirty="0">
                <a:effectLst/>
                <a:latin typeface="+mn-lt"/>
              </a:rPr>
              <a:t>Coroutines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Asynchronous Operations</a:t>
            </a:r>
            <a:r>
              <a:rPr lang="en-US" sz="1800" i="0" u="none" strike="noStrike" dirty="0">
                <a:solidFill>
                  <a:srgbClr val="455463"/>
                </a:solidFill>
                <a:effectLst/>
                <a:latin typeface="+mn-lt"/>
              </a:rPr>
              <a:t>: Coroutines allow you to pause and resume execution, enabling asynchronous tasks.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Time-Based Effects</a:t>
            </a:r>
            <a:r>
              <a:rPr lang="en-US" sz="1800" i="0" u="none" strike="noStrike" dirty="0">
                <a:solidFill>
                  <a:srgbClr val="455463"/>
                </a:solidFill>
                <a:effectLst/>
                <a:latin typeface="+mn-lt"/>
              </a:rPr>
              <a:t>: They're ideal for creating timed effects and animations.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Yield Instructions</a:t>
            </a:r>
            <a:r>
              <a:rPr lang="en-US" sz="1800" i="0" u="none" strike="noStrike" dirty="0">
                <a:solidFill>
                  <a:srgbClr val="455463"/>
                </a:solidFill>
                <a:effectLst/>
                <a:latin typeface="+mn-lt"/>
              </a:rPr>
              <a:t>: yield return null, yield return new </a:t>
            </a:r>
            <a:r>
              <a:rPr lang="en-US" sz="1800" i="0" u="none" strike="noStrike" dirty="0" err="1">
                <a:solidFill>
                  <a:srgbClr val="455463"/>
                </a:solidFill>
                <a:effectLst/>
                <a:latin typeface="+mn-lt"/>
              </a:rPr>
              <a:t>WaitForSeconds</a:t>
            </a:r>
            <a:r>
              <a:rPr lang="en-US" sz="1800" i="0" u="none" strike="noStrike" dirty="0">
                <a:solidFill>
                  <a:srgbClr val="455463"/>
                </a:solidFill>
                <a:effectLst/>
                <a:latin typeface="+mn-lt"/>
              </a:rPr>
              <a:t>, and yield return new </a:t>
            </a:r>
            <a:r>
              <a:rPr lang="en-US" sz="1800" i="0" u="none" strike="noStrike" dirty="0" err="1">
                <a:solidFill>
                  <a:srgbClr val="455463"/>
                </a:solidFill>
                <a:effectLst/>
                <a:latin typeface="+mn-lt"/>
              </a:rPr>
              <a:t>WaitForEndOfFrame</a:t>
            </a:r>
            <a:r>
              <a:rPr lang="en-US" sz="1800" i="0" u="none" strike="noStrike" dirty="0">
                <a:solidFill>
                  <a:srgbClr val="455463"/>
                </a:solidFill>
                <a:effectLst/>
                <a:latin typeface="+mn-lt"/>
              </a:rPr>
              <a:t> are commonly used to control coroutine execution.</a:t>
            </a:r>
          </a:p>
        </p:txBody>
      </p:sp>
      <p:sp>
        <p:nvSpPr>
          <p:cNvPr id="2" name="PlaceHolder 1">
            <a:extLst>
              <a:ext uri="{FF2B5EF4-FFF2-40B4-BE49-F238E27FC236}">
                <a16:creationId xmlns:a16="http://schemas.microsoft.com/office/drawing/2014/main" id="{E2462ECF-B892-9B92-A61C-84D02CEE33B0}"/>
              </a:ext>
            </a:extLst>
          </p:cNvPr>
          <p:cNvSpPr>
            <a:spLocks noGrp="1"/>
          </p:cNvSpPr>
          <p:nvPr>
            <p:ph type="sldNum" idx="1"/>
          </p:nvPr>
        </p:nvSpPr>
        <p:spPr>
          <a:xfrm>
            <a:off x="8610480" y="6483240"/>
            <a:ext cx="2723040" cy="344880"/>
          </a:xfrm>
        </p:spPr>
        <p:txBody>
          <a:bodyPr/>
          <a:lstStyle/>
          <a:p>
            <a:fld id="{BA9FEC38-D3C8-4794-8A5E-1D9A9F335037}" type="slidenum">
              <a:rPr/>
              <a:t>36</a:t>
            </a:fld>
            <a:endParaRPr dirty="0"/>
          </a:p>
        </p:txBody>
      </p:sp>
    </p:spTree>
    <p:extLst>
      <p:ext uri="{BB962C8B-B14F-4D97-AF65-F5344CB8AC3E}">
        <p14:creationId xmlns:p14="http://schemas.microsoft.com/office/powerpoint/2010/main" val="3150763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04C16-E31F-D140-39FC-9D63397EE2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A41235-93F9-1F72-35E2-0F9AB7C62DA9}"/>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1CB3B3AB-5BC9-5DBB-5977-7556A4ABC148}"/>
              </a:ext>
            </a:extLst>
          </p:cNvPr>
          <p:cNvSpPr>
            <a:spLocks noGrp="1"/>
          </p:cNvSpPr>
          <p:nvPr>
            <p:ph/>
          </p:nvPr>
        </p:nvSpPr>
        <p:spPr>
          <a:xfrm>
            <a:off x="609480" y="1418400"/>
            <a:ext cx="10972440" cy="4736520"/>
          </a:xfrm>
        </p:spPr>
        <p:txBody>
          <a:bodyPr anchor="t"/>
          <a:lstStyle/>
          <a:p>
            <a:pPr algn="l">
              <a:lnSpc>
                <a:spcPct val="150000"/>
              </a:lnSpc>
            </a:pPr>
            <a:r>
              <a:rPr lang="en-US" sz="1800" b="1" i="0" u="none" strike="noStrike" dirty="0">
                <a:effectLst/>
                <a:latin typeface="+mn-lt"/>
              </a:rPr>
              <a:t>Unity Job System</a:t>
            </a:r>
          </a:p>
          <a:p>
            <a:pPr marL="357188" algn="l">
              <a:lnSpc>
                <a:spcPct val="150000"/>
              </a:lnSpc>
            </a:pPr>
            <a:r>
              <a:rPr lang="en-US" sz="1800" b="1" i="0" u="none" strike="noStrike" dirty="0">
                <a:solidFill>
                  <a:srgbClr val="455463"/>
                </a:solidFill>
                <a:effectLst/>
                <a:latin typeface="+mn-lt"/>
              </a:rPr>
              <a:t>Parallel Processing</a:t>
            </a:r>
            <a:r>
              <a:rPr lang="en-US" sz="1800" i="0" u="none" strike="noStrike" dirty="0">
                <a:solidFill>
                  <a:srgbClr val="455463"/>
                </a:solidFill>
                <a:effectLst/>
                <a:latin typeface="+mn-lt"/>
              </a:rPr>
              <a:t>: The Job System enables you to offload CPU-intensive tasks to multiple threads, improving performance.</a:t>
            </a:r>
          </a:p>
          <a:p>
            <a:pPr marL="357188" algn="l">
              <a:lnSpc>
                <a:spcPct val="150000"/>
              </a:lnSpc>
            </a:pPr>
            <a:r>
              <a:rPr lang="en-US" sz="1800" b="1" i="0" u="none" strike="noStrike" dirty="0">
                <a:solidFill>
                  <a:srgbClr val="455463"/>
                </a:solidFill>
                <a:effectLst/>
                <a:latin typeface="+mn-lt"/>
              </a:rPr>
              <a:t>Key Concepts</a:t>
            </a:r>
            <a:r>
              <a:rPr lang="en-US" sz="1800" i="0" u="none" strike="noStrike" dirty="0">
                <a:solidFill>
                  <a:srgbClr val="455463"/>
                </a:solidFill>
                <a:effectLst/>
                <a:latin typeface="+mn-lt"/>
              </a:rPr>
              <a:t>:</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Job Structure: Defines the work to be done.</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Job Scheduling: Schedules jobs for execution on worker threads.</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Data Safety: Ensures data integrity by copying data to avoid race conditions.</a:t>
            </a:r>
          </a:p>
          <a:p>
            <a:pPr marL="642938" indent="-285750" algn="l">
              <a:lnSpc>
                <a:spcPct val="150000"/>
              </a:lnSpc>
              <a:buFont typeface="Arial" panose="020B0604020202020204" pitchFamily="34" charset="0"/>
              <a:buChar char="•"/>
            </a:pPr>
            <a:r>
              <a:rPr lang="en-US" sz="1800" i="0" u="none" strike="noStrike" dirty="0">
                <a:solidFill>
                  <a:srgbClr val="455463"/>
                </a:solidFill>
                <a:effectLst/>
                <a:latin typeface="+mn-lt"/>
              </a:rPr>
              <a:t>Benefits: Improved performance, smoother gameplay, and faster loading times.</a:t>
            </a:r>
          </a:p>
        </p:txBody>
      </p:sp>
      <p:sp>
        <p:nvSpPr>
          <p:cNvPr id="2" name="PlaceHolder 1">
            <a:extLst>
              <a:ext uri="{FF2B5EF4-FFF2-40B4-BE49-F238E27FC236}">
                <a16:creationId xmlns:a16="http://schemas.microsoft.com/office/drawing/2014/main" id="{E18DED23-F739-EAAC-5171-37E8AC323838}"/>
              </a:ext>
            </a:extLst>
          </p:cNvPr>
          <p:cNvSpPr>
            <a:spLocks noGrp="1"/>
          </p:cNvSpPr>
          <p:nvPr>
            <p:ph type="sldNum" idx="1"/>
          </p:nvPr>
        </p:nvSpPr>
        <p:spPr>
          <a:xfrm>
            <a:off x="8610480" y="6483240"/>
            <a:ext cx="2723040" cy="344880"/>
          </a:xfrm>
        </p:spPr>
        <p:txBody>
          <a:bodyPr/>
          <a:lstStyle/>
          <a:p>
            <a:fld id="{BA9FEC38-D3C8-4794-8A5E-1D9A9F335037}" type="slidenum">
              <a:rPr/>
              <a:t>37</a:t>
            </a:fld>
            <a:endParaRPr dirty="0"/>
          </a:p>
        </p:txBody>
      </p:sp>
    </p:spTree>
    <p:extLst>
      <p:ext uri="{BB962C8B-B14F-4D97-AF65-F5344CB8AC3E}">
        <p14:creationId xmlns:p14="http://schemas.microsoft.com/office/powerpoint/2010/main" val="347952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53D0A-6222-2B0E-D302-CF557E14FC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CA6F001-A0FB-A963-E012-20313B8ED9E4}"/>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8648CD1A-8F6C-DB78-BE01-2012B9A1B0AD}"/>
              </a:ext>
            </a:extLst>
          </p:cNvPr>
          <p:cNvSpPr>
            <a:spLocks noGrp="1"/>
          </p:cNvSpPr>
          <p:nvPr>
            <p:ph/>
          </p:nvPr>
        </p:nvSpPr>
        <p:spPr>
          <a:xfrm>
            <a:off x="609480" y="1418400"/>
            <a:ext cx="10972440" cy="4736520"/>
          </a:xfrm>
        </p:spPr>
        <p:txBody>
          <a:bodyPr anchor="t"/>
          <a:lstStyle/>
          <a:p>
            <a:pPr algn="l">
              <a:lnSpc>
                <a:spcPct val="150000"/>
              </a:lnSpc>
            </a:pPr>
            <a:r>
              <a:rPr lang="en-US" sz="1800" b="1" i="0" u="none" strike="noStrike" dirty="0">
                <a:effectLst/>
                <a:latin typeface="+mn-lt"/>
              </a:rPr>
              <a:t>Unity Script Serialization</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Data Persistence</a:t>
            </a:r>
            <a:r>
              <a:rPr lang="en-US" sz="1800" i="0" u="none" strike="noStrike" dirty="0">
                <a:solidFill>
                  <a:srgbClr val="455463"/>
                </a:solidFill>
                <a:effectLst/>
                <a:latin typeface="+mn-lt"/>
              </a:rPr>
              <a:t>: Serialization converts data structures into a format that can be stored and loaded.</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Field Serialization</a:t>
            </a:r>
            <a:r>
              <a:rPr lang="en-US" sz="1800" i="0" u="none" strike="noStrike" dirty="0">
                <a:solidFill>
                  <a:srgbClr val="455463"/>
                </a:solidFill>
                <a:effectLst/>
                <a:latin typeface="+mn-lt"/>
              </a:rPr>
              <a:t>: Unity primarily serializes fields, not properties.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Custom Serialization</a:t>
            </a:r>
            <a:r>
              <a:rPr lang="en-US" sz="1800" i="0" u="none" strike="noStrike" dirty="0">
                <a:solidFill>
                  <a:srgbClr val="455463"/>
                </a:solidFill>
                <a:effectLst/>
                <a:latin typeface="+mn-lt"/>
              </a:rPr>
              <a:t>: Use </a:t>
            </a:r>
            <a:r>
              <a:rPr lang="en-US" sz="1800" i="0" u="none" strike="noStrike" dirty="0" err="1">
                <a:solidFill>
                  <a:srgbClr val="455463"/>
                </a:solidFill>
                <a:effectLst/>
                <a:latin typeface="+mn-lt"/>
              </a:rPr>
              <a:t>ISerializationCallbackReceiver</a:t>
            </a:r>
            <a:r>
              <a:rPr lang="en-US" sz="1800" i="0" u="none" strike="noStrike" dirty="0">
                <a:solidFill>
                  <a:srgbClr val="455463"/>
                </a:solidFill>
                <a:effectLst/>
                <a:latin typeface="+mn-lt"/>
              </a:rPr>
              <a:t> to customize serialization and deserialization.</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Best Practices</a:t>
            </a:r>
            <a:r>
              <a:rPr lang="en-US" sz="1800" i="0" u="none" strike="noStrike" dirty="0">
                <a:solidFill>
                  <a:srgbClr val="455463"/>
                </a:solidFill>
                <a:effectLst/>
                <a:latin typeface="+mn-lt"/>
              </a:rPr>
              <a:t>: Minimize serialized data, avoid redundant data, and use serialization callbacks effectively.</a:t>
            </a:r>
          </a:p>
        </p:txBody>
      </p:sp>
      <p:sp>
        <p:nvSpPr>
          <p:cNvPr id="2" name="PlaceHolder 1">
            <a:extLst>
              <a:ext uri="{FF2B5EF4-FFF2-40B4-BE49-F238E27FC236}">
                <a16:creationId xmlns:a16="http://schemas.microsoft.com/office/drawing/2014/main" id="{1F5D1954-0F6D-A986-E4CB-539C6EEE0B1D}"/>
              </a:ext>
            </a:extLst>
          </p:cNvPr>
          <p:cNvSpPr>
            <a:spLocks noGrp="1"/>
          </p:cNvSpPr>
          <p:nvPr>
            <p:ph type="sldNum" idx="1"/>
          </p:nvPr>
        </p:nvSpPr>
        <p:spPr>
          <a:xfrm>
            <a:off x="8610480" y="6483240"/>
            <a:ext cx="2723040" cy="344880"/>
          </a:xfrm>
        </p:spPr>
        <p:txBody>
          <a:bodyPr/>
          <a:lstStyle/>
          <a:p>
            <a:fld id="{BA9FEC38-D3C8-4794-8A5E-1D9A9F335037}" type="slidenum">
              <a:rPr/>
              <a:t>38</a:t>
            </a:fld>
            <a:endParaRPr dirty="0"/>
          </a:p>
        </p:txBody>
      </p:sp>
    </p:spTree>
    <p:extLst>
      <p:ext uri="{BB962C8B-B14F-4D97-AF65-F5344CB8AC3E}">
        <p14:creationId xmlns:p14="http://schemas.microsoft.com/office/powerpoint/2010/main" val="251064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FD138-F56A-6FEB-6531-F4C37EED68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8C438F-80D0-A34D-BFB9-157A753FE1F4}"/>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9FB06CFA-364F-15E3-36F4-6D1E4EF33569}"/>
              </a:ext>
            </a:extLst>
          </p:cNvPr>
          <p:cNvSpPr>
            <a:spLocks noGrp="1"/>
          </p:cNvSpPr>
          <p:nvPr>
            <p:ph/>
          </p:nvPr>
        </p:nvSpPr>
        <p:spPr>
          <a:xfrm>
            <a:off x="1103972" y="1957709"/>
            <a:ext cx="10477948" cy="3852781"/>
          </a:xfrm>
        </p:spPr>
        <p:txBody>
          <a:bodyPr anchor="t"/>
          <a:lstStyle/>
          <a:p>
            <a:pPr algn="l">
              <a:lnSpc>
                <a:spcPct val="150000"/>
              </a:lnSpc>
            </a:pPr>
            <a:r>
              <a:rPr lang="en-US" sz="2000" b="1" i="0" u="none" strike="noStrike" dirty="0">
                <a:solidFill>
                  <a:srgbClr val="455463"/>
                </a:solidFill>
                <a:effectLst/>
                <a:latin typeface="+mn-lt"/>
              </a:rPr>
              <a:t>Key Principles</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Unpredictable Order</a:t>
            </a:r>
            <a:r>
              <a:rPr lang="en-US" sz="2000" i="0" u="none" strike="noStrike" dirty="0">
                <a:solidFill>
                  <a:srgbClr val="455463"/>
                </a:solidFill>
                <a:effectLst/>
                <a:latin typeface="+mn-lt"/>
              </a:rPr>
              <a:t>: The order of execution for event functions on different </a:t>
            </a:r>
            <a:r>
              <a:rPr lang="en-US" sz="2000" i="0" u="none" strike="noStrike" dirty="0" err="1">
                <a:solidFill>
                  <a:srgbClr val="455463"/>
                </a:solidFill>
                <a:effectLst/>
                <a:latin typeface="+mn-lt"/>
              </a:rPr>
              <a:t>GameObjects</a:t>
            </a:r>
            <a:r>
              <a:rPr lang="en-US" sz="2000" i="0" u="none" strike="noStrike" dirty="0">
                <a:solidFill>
                  <a:srgbClr val="455463"/>
                </a:solidFill>
                <a:effectLst/>
                <a:latin typeface="+mn-lt"/>
              </a:rPr>
              <a:t> is not guaranteed, except in specific cases.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Script Execution Order</a:t>
            </a:r>
            <a:r>
              <a:rPr lang="en-US" sz="2000" i="0" u="none" strike="noStrike" dirty="0">
                <a:solidFill>
                  <a:srgbClr val="455463"/>
                </a:solidFill>
                <a:effectLst/>
                <a:latin typeface="+mn-lt"/>
              </a:rPr>
              <a:t>: You can control the order of execution for different </a:t>
            </a:r>
            <a:r>
              <a:rPr lang="en-US" sz="2000" i="0" u="none" strike="noStrike" dirty="0" err="1">
                <a:solidFill>
                  <a:srgbClr val="455463"/>
                </a:solidFill>
                <a:effectLst/>
                <a:latin typeface="+mn-lt"/>
              </a:rPr>
              <a:t>MonoBehaviour</a:t>
            </a:r>
            <a:r>
              <a:rPr lang="en-US" sz="2000" i="0" u="none" strike="noStrike" dirty="0">
                <a:solidFill>
                  <a:srgbClr val="455463"/>
                </a:solidFill>
                <a:effectLst/>
                <a:latin typeface="+mn-lt"/>
              </a:rPr>
              <a:t> subclasses using the Script Execution Order settings in the Project Settings window.</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Scene-Specific Order</a:t>
            </a:r>
            <a:r>
              <a:rPr lang="en-US" sz="2000" i="0" u="none" strike="noStrike" dirty="0">
                <a:solidFill>
                  <a:srgbClr val="455463"/>
                </a:solidFill>
                <a:effectLst/>
                <a:latin typeface="+mn-lt"/>
              </a:rPr>
              <a:t>: When loading multiple scenes additively, the script execution order is applied to each scene individually.</a:t>
            </a:r>
          </a:p>
        </p:txBody>
      </p:sp>
      <p:sp>
        <p:nvSpPr>
          <p:cNvPr id="2" name="PlaceHolder 1">
            <a:extLst>
              <a:ext uri="{FF2B5EF4-FFF2-40B4-BE49-F238E27FC236}">
                <a16:creationId xmlns:a16="http://schemas.microsoft.com/office/drawing/2014/main" id="{5882A31E-E218-ED11-D434-44ADBA4890D2}"/>
              </a:ext>
            </a:extLst>
          </p:cNvPr>
          <p:cNvSpPr>
            <a:spLocks noGrp="1"/>
          </p:cNvSpPr>
          <p:nvPr>
            <p:ph type="sldNum" idx="1"/>
          </p:nvPr>
        </p:nvSpPr>
        <p:spPr>
          <a:xfrm>
            <a:off x="8610480" y="6483240"/>
            <a:ext cx="2723040" cy="344880"/>
          </a:xfrm>
        </p:spPr>
        <p:txBody>
          <a:bodyPr/>
          <a:lstStyle/>
          <a:p>
            <a:fld id="{BA9FEC38-D3C8-4794-8A5E-1D9A9F335037}" type="slidenum">
              <a:rPr/>
              <a:t>4</a:t>
            </a:fld>
            <a:endParaRPr dirty="0"/>
          </a:p>
        </p:txBody>
      </p:sp>
      <p:sp>
        <p:nvSpPr>
          <p:cNvPr id="3" name="Content Placeholder 4">
            <a:extLst>
              <a:ext uri="{FF2B5EF4-FFF2-40B4-BE49-F238E27FC236}">
                <a16:creationId xmlns:a16="http://schemas.microsoft.com/office/drawing/2014/main" id="{8183D14E-3AE5-1474-8D57-65F0DC8C9AC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General Principles of Event Function Execution in Unity</a:t>
            </a:r>
          </a:p>
        </p:txBody>
      </p:sp>
    </p:spTree>
    <p:extLst>
      <p:ext uri="{BB962C8B-B14F-4D97-AF65-F5344CB8AC3E}">
        <p14:creationId xmlns:p14="http://schemas.microsoft.com/office/powerpoint/2010/main" val="247463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EB310-909D-45EC-FAA9-6B64243EF6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E7CE3E-14E5-49B6-702D-5CC6C7677D0F}"/>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8C524BB1-8B66-60A2-04ED-2C7B3C1AD3B9}"/>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The order in which these event functions are executed is crucial for understanding and debugging your game's behavior. Here's a breakdown of the typical execution order:</a:t>
            </a:r>
          </a:p>
          <a:p>
            <a:pPr algn="l">
              <a:lnSpc>
                <a:spcPct val="150000"/>
              </a:lnSpc>
            </a:pPr>
            <a:r>
              <a:rPr lang="en-US" sz="2000" i="0" u="none" strike="noStrike" dirty="0">
                <a:solidFill>
                  <a:srgbClr val="455463"/>
                </a:solidFill>
                <a:effectLst/>
                <a:latin typeface="+mn-lt"/>
              </a:rPr>
              <a:t>1. Object Creation</a:t>
            </a:r>
          </a:p>
          <a:p>
            <a:pPr algn="l">
              <a:lnSpc>
                <a:spcPct val="150000"/>
              </a:lnSpc>
            </a:pPr>
            <a:r>
              <a:rPr lang="en-US" sz="2000" i="0" u="none" strike="noStrike" dirty="0">
                <a:solidFill>
                  <a:srgbClr val="455463"/>
                </a:solidFill>
                <a:effectLst/>
                <a:latin typeface="+mn-lt"/>
              </a:rPr>
              <a:t>2. Frame Update</a:t>
            </a:r>
          </a:p>
          <a:p>
            <a:pPr algn="l">
              <a:lnSpc>
                <a:spcPct val="150000"/>
              </a:lnSpc>
            </a:pPr>
            <a:r>
              <a:rPr lang="en-US" sz="2000" i="0" u="none" strike="noStrike" dirty="0">
                <a:solidFill>
                  <a:srgbClr val="455463"/>
                </a:solidFill>
                <a:effectLst/>
                <a:latin typeface="+mn-lt"/>
              </a:rPr>
              <a:t>3. Animation Update</a:t>
            </a:r>
          </a:p>
          <a:p>
            <a:pPr algn="l">
              <a:lnSpc>
                <a:spcPct val="150000"/>
              </a:lnSpc>
            </a:pPr>
            <a:r>
              <a:rPr lang="en-US" sz="2000" i="0" u="none" strike="noStrike" dirty="0">
                <a:solidFill>
                  <a:srgbClr val="455463"/>
                </a:solidFill>
                <a:effectLst/>
                <a:latin typeface="+mn-lt"/>
              </a:rPr>
              <a:t>4. Rendering</a:t>
            </a:r>
          </a:p>
          <a:p>
            <a:pPr algn="l">
              <a:lnSpc>
                <a:spcPct val="150000"/>
              </a:lnSpc>
            </a:pPr>
            <a:r>
              <a:rPr lang="en-US" sz="2000" i="0" u="none" strike="noStrike" dirty="0">
                <a:solidFill>
                  <a:srgbClr val="455463"/>
                </a:solidFill>
                <a:effectLst/>
                <a:latin typeface="+mn-lt"/>
              </a:rPr>
              <a:t>5. Object Destruction</a:t>
            </a:r>
          </a:p>
        </p:txBody>
      </p:sp>
      <p:sp>
        <p:nvSpPr>
          <p:cNvPr id="2" name="PlaceHolder 1">
            <a:extLst>
              <a:ext uri="{FF2B5EF4-FFF2-40B4-BE49-F238E27FC236}">
                <a16:creationId xmlns:a16="http://schemas.microsoft.com/office/drawing/2014/main" id="{E5B6D414-2FBC-B220-A977-AF8E17479E6F}"/>
              </a:ext>
            </a:extLst>
          </p:cNvPr>
          <p:cNvSpPr>
            <a:spLocks noGrp="1"/>
          </p:cNvSpPr>
          <p:nvPr>
            <p:ph type="sldNum" idx="1"/>
          </p:nvPr>
        </p:nvSpPr>
        <p:spPr>
          <a:xfrm>
            <a:off x="8610480" y="6483240"/>
            <a:ext cx="2723040" cy="344880"/>
          </a:xfrm>
        </p:spPr>
        <p:txBody>
          <a:bodyPr/>
          <a:lstStyle/>
          <a:p>
            <a:fld id="{BA9FEC38-D3C8-4794-8A5E-1D9A9F335037}" type="slidenum">
              <a:rPr/>
              <a:t>5</a:t>
            </a:fld>
            <a:endParaRPr dirty="0"/>
          </a:p>
        </p:txBody>
      </p:sp>
      <p:sp>
        <p:nvSpPr>
          <p:cNvPr id="3" name="Content Placeholder 4">
            <a:extLst>
              <a:ext uri="{FF2B5EF4-FFF2-40B4-BE49-F238E27FC236}">
                <a16:creationId xmlns:a16="http://schemas.microsoft.com/office/drawing/2014/main" id="{B6AD029B-F5E3-3FB8-98E4-BBC44DE1BD8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Execution Order</a:t>
            </a:r>
          </a:p>
        </p:txBody>
      </p:sp>
    </p:spTree>
    <p:extLst>
      <p:ext uri="{BB962C8B-B14F-4D97-AF65-F5344CB8AC3E}">
        <p14:creationId xmlns:p14="http://schemas.microsoft.com/office/powerpoint/2010/main" val="354849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4147A-0B52-9BE2-B7C8-B6AE197073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8AB0AE-EA85-7AAD-1EA9-B2AE7378C536}"/>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2" name="PlaceHolder 1">
            <a:extLst>
              <a:ext uri="{FF2B5EF4-FFF2-40B4-BE49-F238E27FC236}">
                <a16:creationId xmlns:a16="http://schemas.microsoft.com/office/drawing/2014/main" id="{BF111F15-D1C5-E16C-C3E2-88BA438E3E60}"/>
              </a:ext>
            </a:extLst>
          </p:cNvPr>
          <p:cNvSpPr>
            <a:spLocks noGrp="1"/>
          </p:cNvSpPr>
          <p:nvPr>
            <p:ph type="sldNum" idx="1"/>
          </p:nvPr>
        </p:nvSpPr>
        <p:spPr>
          <a:xfrm>
            <a:off x="8610480" y="6483240"/>
            <a:ext cx="2723040" cy="344880"/>
          </a:xfrm>
        </p:spPr>
        <p:txBody>
          <a:bodyPr/>
          <a:lstStyle/>
          <a:p>
            <a:fld id="{BA9FEC38-D3C8-4794-8A5E-1D9A9F335037}" type="slidenum">
              <a:rPr/>
              <a:t>6</a:t>
            </a:fld>
            <a:endParaRPr dirty="0"/>
          </a:p>
        </p:txBody>
      </p:sp>
      <p:sp>
        <p:nvSpPr>
          <p:cNvPr id="3" name="Content Placeholder 4">
            <a:extLst>
              <a:ext uri="{FF2B5EF4-FFF2-40B4-BE49-F238E27FC236}">
                <a16:creationId xmlns:a16="http://schemas.microsoft.com/office/drawing/2014/main" id="{013AE677-DD58-7081-F58C-68A5E542FAA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An Overview </a:t>
            </a:r>
            <a:r>
              <a:rPr lang="en-US" sz="2400" b="1" dirty="0">
                <a:solidFill>
                  <a:srgbClr val="F36F21"/>
                </a:solidFill>
              </a:rPr>
              <a:t>of </a:t>
            </a:r>
            <a:r>
              <a:rPr lang="en-US" sz="2400" b="1" i="0" u="none" strike="noStrike" dirty="0">
                <a:solidFill>
                  <a:srgbClr val="F36F21"/>
                </a:solidFill>
                <a:effectLst/>
                <a:latin typeface="+mj-lt"/>
              </a:rPr>
              <a:t>Execution Order</a:t>
            </a:r>
          </a:p>
        </p:txBody>
      </p:sp>
      <p:pic>
        <p:nvPicPr>
          <p:cNvPr id="7" name="Graphic 6">
            <a:extLst>
              <a:ext uri="{FF2B5EF4-FFF2-40B4-BE49-F238E27FC236}">
                <a16:creationId xmlns:a16="http://schemas.microsoft.com/office/drawing/2014/main" id="{A22A4C7D-A3A9-F39E-33B5-C19EDE0F2B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9321" y="29880"/>
            <a:ext cx="3293519" cy="6858000"/>
          </a:xfrm>
          <a:prstGeom prst="rect">
            <a:avLst/>
          </a:prstGeom>
        </p:spPr>
      </p:pic>
      <p:sp>
        <p:nvSpPr>
          <p:cNvPr id="9" name="TextBox 8">
            <a:extLst>
              <a:ext uri="{FF2B5EF4-FFF2-40B4-BE49-F238E27FC236}">
                <a16:creationId xmlns:a16="http://schemas.microsoft.com/office/drawing/2014/main" id="{E0A091C3-D022-804E-DAF7-7D1A083810EF}"/>
              </a:ext>
            </a:extLst>
          </p:cNvPr>
          <p:cNvSpPr txBox="1"/>
          <p:nvPr/>
        </p:nvSpPr>
        <p:spPr>
          <a:xfrm>
            <a:off x="779313" y="5693255"/>
            <a:ext cx="6720008" cy="461665"/>
          </a:xfrm>
          <a:prstGeom prst="rect">
            <a:avLst/>
          </a:prstGeom>
          <a:noFill/>
        </p:spPr>
        <p:txBody>
          <a:bodyPr wrap="square">
            <a:spAutoFit/>
          </a:bodyPr>
          <a:lstStyle/>
          <a:p>
            <a:r>
              <a:rPr lang="en-VN" sz="1200" dirty="0"/>
              <a:t>Image link:</a:t>
            </a:r>
          </a:p>
          <a:p>
            <a:r>
              <a:rPr lang="en-VN" sz="1200" dirty="0">
                <a:hlinkClick r:id="rId5"/>
              </a:rPr>
              <a:t>https://docs.unity3d.com/2023.1/Documentation/uploads/Main/monobehaviour_flowchart.svg</a:t>
            </a:r>
            <a:endParaRPr lang="en-VN" sz="1200" dirty="0"/>
          </a:p>
        </p:txBody>
      </p:sp>
    </p:spTree>
    <p:extLst>
      <p:ext uri="{BB962C8B-B14F-4D97-AF65-F5344CB8AC3E}">
        <p14:creationId xmlns:p14="http://schemas.microsoft.com/office/powerpoint/2010/main" val="317861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8D0B7-42C9-0A4B-C77D-E55A4B1358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99BE19-CE6F-4728-89AC-1F7F1B7B588B}"/>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5677760A-77EB-A5C9-BBC0-1490AFF9E053}"/>
              </a:ext>
            </a:extLst>
          </p:cNvPr>
          <p:cNvSpPr>
            <a:spLocks noGrp="1"/>
          </p:cNvSpPr>
          <p:nvPr>
            <p:ph/>
          </p:nvPr>
        </p:nvSpPr>
        <p:spPr>
          <a:xfrm>
            <a:off x="1103972" y="167872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Awake</a:t>
            </a:r>
            <a:r>
              <a:rPr lang="en-US" sz="2000" i="0" u="none" strike="noStrike" dirty="0">
                <a:solidFill>
                  <a:srgbClr val="455463"/>
                </a:solidFill>
                <a:effectLst/>
                <a:latin typeface="+mn-lt"/>
              </a:rPr>
              <a:t>: Called once when the object is created, even if it's initially inactive.</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OnEnable</a:t>
            </a:r>
            <a:r>
              <a:rPr lang="en-US" sz="2000" i="0" u="none" strike="noStrike" dirty="0">
                <a:solidFill>
                  <a:srgbClr val="455463"/>
                </a:solidFill>
                <a:effectLst/>
                <a:latin typeface="+mn-lt"/>
              </a:rPr>
              <a:t>: Called when the object becomes active.</a:t>
            </a:r>
          </a:p>
          <a:p>
            <a:pPr marL="342900" indent="-342900" algn="l">
              <a:lnSpc>
                <a:spcPct val="150000"/>
              </a:lnSpc>
              <a:buFont typeface="Arial" panose="020B0604020202020204" pitchFamily="34" charset="0"/>
              <a:buChar char="•"/>
            </a:pPr>
            <a:endParaRPr lang="en-US" sz="2000" i="0" u="none" strike="noStrike" dirty="0">
              <a:solidFill>
                <a:srgbClr val="455463"/>
              </a:solidFill>
              <a:effectLst/>
              <a:latin typeface="+mn-lt"/>
            </a:endParaRPr>
          </a:p>
        </p:txBody>
      </p:sp>
      <p:sp>
        <p:nvSpPr>
          <p:cNvPr id="2" name="PlaceHolder 1">
            <a:extLst>
              <a:ext uri="{FF2B5EF4-FFF2-40B4-BE49-F238E27FC236}">
                <a16:creationId xmlns:a16="http://schemas.microsoft.com/office/drawing/2014/main" id="{9715053E-86FD-28F6-3351-AD08F5CE80E4}"/>
              </a:ext>
            </a:extLst>
          </p:cNvPr>
          <p:cNvSpPr>
            <a:spLocks noGrp="1"/>
          </p:cNvSpPr>
          <p:nvPr>
            <p:ph type="sldNum" idx="1"/>
          </p:nvPr>
        </p:nvSpPr>
        <p:spPr>
          <a:xfrm>
            <a:off x="8610480" y="6483240"/>
            <a:ext cx="2723040" cy="344880"/>
          </a:xfrm>
        </p:spPr>
        <p:txBody>
          <a:bodyPr/>
          <a:lstStyle/>
          <a:p>
            <a:fld id="{BA9FEC38-D3C8-4794-8A5E-1D9A9F335037}" type="slidenum">
              <a:rPr/>
              <a:t>7</a:t>
            </a:fld>
            <a:endParaRPr dirty="0"/>
          </a:p>
        </p:txBody>
      </p:sp>
      <p:sp>
        <p:nvSpPr>
          <p:cNvPr id="3" name="Content Placeholder 4">
            <a:extLst>
              <a:ext uri="{FF2B5EF4-FFF2-40B4-BE49-F238E27FC236}">
                <a16:creationId xmlns:a16="http://schemas.microsoft.com/office/drawing/2014/main" id="{926FB12D-9F30-4A8F-1240-55CC367AD70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1. Object Creation</a:t>
            </a:r>
          </a:p>
        </p:txBody>
      </p:sp>
      <p:pic>
        <p:nvPicPr>
          <p:cNvPr id="7" name="Picture 6">
            <a:extLst>
              <a:ext uri="{FF2B5EF4-FFF2-40B4-BE49-F238E27FC236}">
                <a16:creationId xmlns:a16="http://schemas.microsoft.com/office/drawing/2014/main" id="{7270827E-D447-47D7-3E3F-65BD8219F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972" y="2879105"/>
            <a:ext cx="9620376" cy="2804064"/>
          </a:xfrm>
          <a:prstGeom prst="rect">
            <a:avLst/>
          </a:prstGeom>
        </p:spPr>
      </p:pic>
    </p:spTree>
    <p:extLst>
      <p:ext uri="{BB962C8B-B14F-4D97-AF65-F5344CB8AC3E}">
        <p14:creationId xmlns:p14="http://schemas.microsoft.com/office/powerpoint/2010/main" val="102263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0BD6F-4304-8985-5E32-42836A09A1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EC13FD-09FC-0038-B78F-1325D831AA5D}"/>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78D7CCA4-9D28-5EA5-CBFB-B13B48A128B6}"/>
              </a:ext>
            </a:extLst>
          </p:cNvPr>
          <p:cNvSpPr>
            <a:spLocks noGrp="1"/>
          </p:cNvSpPr>
          <p:nvPr>
            <p:ph/>
          </p:nvPr>
        </p:nvSpPr>
        <p:spPr>
          <a:xfrm>
            <a:off x="1115547" y="1677141"/>
            <a:ext cx="10771654" cy="3852781"/>
          </a:xfrm>
        </p:spPr>
        <p:txBody>
          <a:bodyPr anchor="t"/>
          <a:lstStyle/>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FixedUpdate</a:t>
            </a:r>
            <a:r>
              <a:rPr lang="en-US" sz="2000" i="0" u="none" strike="noStrike" dirty="0">
                <a:solidFill>
                  <a:srgbClr val="455463"/>
                </a:solidFill>
                <a:effectLst/>
                <a:latin typeface="+mn-lt"/>
              </a:rPr>
              <a:t>: Called at fixed intervals, independent of frame rate. Ideal for physics calculations.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Update</a:t>
            </a:r>
            <a:r>
              <a:rPr lang="en-US" sz="2000" i="0" u="none" strike="noStrike" dirty="0">
                <a:solidFill>
                  <a:srgbClr val="455463"/>
                </a:solidFill>
                <a:effectLst/>
                <a:latin typeface="+mn-lt"/>
              </a:rPr>
              <a:t>: Called once per frame, for general game logic.</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LateUpdate</a:t>
            </a:r>
            <a:r>
              <a:rPr lang="en-US" sz="2000" i="0" u="none" strike="noStrike" dirty="0">
                <a:solidFill>
                  <a:srgbClr val="455463"/>
                </a:solidFill>
                <a:effectLst/>
                <a:latin typeface="+mn-lt"/>
              </a:rPr>
              <a:t>: Called after Update, often used for camera updates or post-processing effects.</a:t>
            </a:r>
          </a:p>
        </p:txBody>
      </p:sp>
      <p:sp>
        <p:nvSpPr>
          <p:cNvPr id="2" name="PlaceHolder 1">
            <a:extLst>
              <a:ext uri="{FF2B5EF4-FFF2-40B4-BE49-F238E27FC236}">
                <a16:creationId xmlns:a16="http://schemas.microsoft.com/office/drawing/2014/main" id="{B1C213F6-9317-B517-C7FE-617D78F5E463}"/>
              </a:ext>
            </a:extLst>
          </p:cNvPr>
          <p:cNvSpPr>
            <a:spLocks noGrp="1"/>
          </p:cNvSpPr>
          <p:nvPr>
            <p:ph type="sldNum" idx="1"/>
          </p:nvPr>
        </p:nvSpPr>
        <p:spPr>
          <a:xfrm>
            <a:off x="8610480" y="6483240"/>
            <a:ext cx="2723040" cy="344880"/>
          </a:xfrm>
        </p:spPr>
        <p:txBody>
          <a:bodyPr/>
          <a:lstStyle/>
          <a:p>
            <a:fld id="{BA9FEC38-D3C8-4794-8A5E-1D9A9F335037}" type="slidenum">
              <a:rPr/>
              <a:t>8</a:t>
            </a:fld>
            <a:endParaRPr dirty="0"/>
          </a:p>
        </p:txBody>
      </p:sp>
      <p:sp>
        <p:nvSpPr>
          <p:cNvPr id="3" name="Content Placeholder 4">
            <a:extLst>
              <a:ext uri="{FF2B5EF4-FFF2-40B4-BE49-F238E27FC236}">
                <a16:creationId xmlns:a16="http://schemas.microsoft.com/office/drawing/2014/main" id="{34EE39AC-51D3-7167-670D-DAC8BDF4FBE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2. Frame Update</a:t>
            </a:r>
          </a:p>
        </p:txBody>
      </p:sp>
    </p:spTree>
    <p:extLst>
      <p:ext uri="{BB962C8B-B14F-4D97-AF65-F5344CB8AC3E}">
        <p14:creationId xmlns:p14="http://schemas.microsoft.com/office/powerpoint/2010/main" val="358936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4A2F6-27FF-88A7-6838-1130F3C0E2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1024C-75F9-0510-7E1A-832E11436F94}"/>
              </a:ext>
            </a:extLst>
          </p:cNvPr>
          <p:cNvSpPr>
            <a:spLocks noGrp="1"/>
          </p:cNvSpPr>
          <p:nvPr>
            <p:ph type="title"/>
          </p:nvPr>
        </p:nvSpPr>
        <p:spPr/>
        <p:txBody>
          <a:bodyPr/>
          <a:lstStyle/>
          <a:p>
            <a:r>
              <a:rPr lang="en-US" sz="3200" b="1" spc="-1" dirty="0">
                <a:solidFill>
                  <a:srgbClr val="0066B2"/>
                </a:solidFill>
              </a:rPr>
              <a:t>Event Functions in Unity</a:t>
            </a:r>
            <a:endParaRPr lang="en-VN" dirty="0"/>
          </a:p>
        </p:txBody>
      </p:sp>
      <p:sp>
        <p:nvSpPr>
          <p:cNvPr id="5" name="Content Placeholder 4">
            <a:extLst>
              <a:ext uri="{FF2B5EF4-FFF2-40B4-BE49-F238E27FC236}">
                <a16:creationId xmlns:a16="http://schemas.microsoft.com/office/drawing/2014/main" id="{C679C473-A878-32BC-8765-65C0194CFB6E}"/>
              </a:ext>
            </a:extLst>
          </p:cNvPr>
          <p:cNvSpPr>
            <a:spLocks noGrp="1"/>
          </p:cNvSpPr>
          <p:nvPr>
            <p:ph/>
          </p:nvPr>
        </p:nvSpPr>
        <p:spPr>
          <a:xfrm>
            <a:off x="1115547" y="1677141"/>
            <a:ext cx="10771654" cy="3852781"/>
          </a:xfrm>
        </p:spPr>
        <p:txBody>
          <a:bodyPr anchor="t"/>
          <a:lstStyle/>
          <a:p>
            <a:pPr algn="l">
              <a:lnSpc>
                <a:spcPct val="150000"/>
              </a:lnSpc>
            </a:pPr>
            <a:r>
              <a:rPr lang="en-US" sz="2000" b="1" i="0" u="none" strike="noStrike" dirty="0">
                <a:solidFill>
                  <a:srgbClr val="455463"/>
                </a:solidFill>
                <a:effectLst/>
                <a:latin typeface="+mn-lt"/>
              </a:rPr>
              <a:t> </a:t>
            </a:r>
            <a:endParaRPr lang="en-US" sz="2000" i="0" u="none" strike="noStrike" dirty="0">
              <a:solidFill>
                <a:srgbClr val="455463"/>
              </a:solidFill>
              <a:effectLst/>
              <a:latin typeface="+mn-lt"/>
            </a:endParaRPr>
          </a:p>
        </p:txBody>
      </p:sp>
      <p:sp>
        <p:nvSpPr>
          <p:cNvPr id="2" name="PlaceHolder 1">
            <a:extLst>
              <a:ext uri="{FF2B5EF4-FFF2-40B4-BE49-F238E27FC236}">
                <a16:creationId xmlns:a16="http://schemas.microsoft.com/office/drawing/2014/main" id="{EB49827C-7815-ACF0-8679-681F5EE34E8C}"/>
              </a:ext>
            </a:extLst>
          </p:cNvPr>
          <p:cNvSpPr>
            <a:spLocks noGrp="1"/>
          </p:cNvSpPr>
          <p:nvPr>
            <p:ph type="sldNum" idx="1"/>
          </p:nvPr>
        </p:nvSpPr>
        <p:spPr>
          <a:xfrm>
            <a:off x="8610480" y="6483240"/>
            <a:ext cx="2723040" cy="344880"/>
          </a:xfrm>
        </p:spPr>
        <p:txBody>
          <a:bodyPr/>
          <a:lstStyle/>
          <a:p>
            <a:fld id="{BA9FEC38-D3C8-4794-8A5E-1D9A9F335037}" type="slidenum">
              <a:rPr/>
              <a:t>9</a:t>
            </a:fld>
            <a:endParaRPr dirty="0"/>
          </a:p>
        </p:txBody>
      </p:sp>
      <p:sp>
        <p:nvSpPr>
          <p:cNvPr id="3" name="Content Placeholder 4">
            <a:extLst>
              <a:ext uri="{FF2B5EF4-FFF2-40B4-BE49-F238E27FC236}">
                <a16:creationId xmlns:a16="http://schemas.microsoft.com/office/drawing/2014/main" id="{42569422-7498-7A0F-7BCE-54887B2894F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Update() vs </a:t>
            </a:r>
            <a:r>
              <a:rPr lang="en-US" sz="2400" b="1" i="0" u="none" strike="noStrike" dirty="0" err="1">
                <a:solidFill>
                  <a:srgbClr val="F36F21"/>
                </a:solidFill>
                <a:effectLst/>
                <a:latin typeface="+mj-lt"/>
              </a:rPr>
              <a:t>FixedUpdate</a:t>
            </a:r>
            <a:r>
              <a:rPr lang="en-US" sz="2400" b="1" i="0" u="none" strike="noStrike" dirty="0">
                <a:solidFill>
                  <a:srgbClr val="F36F21"/>
                </a:solidFill>
                <a:effectLst/>
                <a:latin typeface="+mj-lt"/>
              </a:rPr>
              <a:t>()</a:t>
            </a:r>
          </a:p>
        </p:txBody>
      </p:sp>
      <p:pic>
        <p:nvPicPr>
          <p:cNvPr id="7" name="Picture 6">
            <a:extLst>
              <a:ext uri="{FF2B5EF4-FFF2-40B4-BE49-F238E27FC236}">
                <a16:creationId xmlns:a16="http://schemas.microsoft.com/office/drawing/2014/main" id="{3DCF0EE6-7651-9847-7DC9-AD5D5E040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700" y="1695450"/>
            <a:ext cx="7772400" cy="3325807"/>
          </a:xfrm>
          <a:prstGeom prst="rect">
            <a:avLst/>
          </a:prstGeom>
        </p:spPr>
      </p:pic>
    </p:spTree>
    <p:extLst>
      <p:ext uri="{BB962C8B-B14F-4D97-AF65-F5344CB8AC3E}">
        <p14:creationId xmlns:p14="http://schemas.microsoft.com/office/powerpoint/2010/main" val="15073412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11729</TotalTime>
  <Words>2371</Words>
  <Application>Microsoft Macintosh PowerPoint</Application>
  <PresentationFormat>Widescreen</PresentationFormat>
  <Paragraphs>285</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PingFang SC</vt:lpstr>
      <vt:lpstr>Arial</vt:lpstr>
      <vt:lpstr>Calibri</vt:lpstr>
      <vt:lpstr>Symbol</vt:lpstr>
      <vt:lpstr>Times New Roman</vt:lpstr>
      <vt:lpstr>Wingdings</vt:lpstr>
      <vt:lpstr>Office Theme</vt:lpstr>
      <vt:lpstr>PowerPoint Presentation</vt:lpstr>
      <vt:lpstr>Learning Objectives</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Event Functions in Unity</vt:lpstr>
      <vt:lpstr>Coroutines in Unity</vt:lpstr>
      <vt:lpstr>Coroutines in Unity</vt:lpstr>
      <vt:lpstr>Coroutines in Unity</vt:lpstr>
      <vt:lpstr>Coroutines in Unity</vt:lpstr>
      <vt:lpstr>Coroutines in Unity</vt:lpstr>
      <vt:lpstr>Coroutines in Unity</vt:lpstr>
      <vt:lpstr>Coroutines in Unity</vt:lpstr>
      <vt:lpstr>Coroutines in Unity</vt:lpstr>
      <vt:lpstr>Unity Job System</vt:lpstr>
      <vt:lpstr>Unity Job System</vt:lpstr>
      <vt:lpstr>Unity Job System</vt:lpstr>
      <vt:lpstr>Unity Job System</vt:lpstr>
      <vt:lpstr>Unity Job System</vt:lpstr>
      <vt:lpstr>Unity Script Serialization</vt:lpstr>
      <vt:lpstr>Unity Script Serialization</vt:lpstr>
      <vt:lpstr>Unity Script Serialization</vt:lpstr>
      <vt:lpstr>Unity Script Serialization</vt:lpstr>
      <vt:lpstr>Recap</vt:lpstr>
      <vt:lpstr>Recap</vt:lpstr>
      <vt:lpstr>Recap</vt:lpstr>
      <vt:lpstr>Recap</vt:lpstr>
    </vt:vector>
  </TitlesOfParts>
  <Manager/>
  <Company>SE - FPTU - HCM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FGU301-1.Introduction to Unity</dc:title>
  <dc:subject/>
  <dc:creator>Phạm Thanh Trí</dc:creator>
  <cp:keywords/>
  <dc:description/>
  <cp:lastModifiedBy>Microsoft Office User</cp:lastModifiedBy>
  <cp:revision>1363</cp:revision>
  <cp:lastPrinted>2024-02-18T04:17:36Z</cp:lastPrinted>
  <dcterms:created xsi:type="dcterms:W3CDTF">2023-12-04T12:44:34Z</dcterms:created>
  <dcterms:modified xsi:type="dcterms:W3CDTF">2024-12-02T03:24:47Z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i4>27</vt:i4>
  </property>
</Properties>
</file>