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63" r:id="rId4"/>
    <p:sldId id="529" r:id="rId5"/>
    <p:sldId id="527" r:id="rId6"/>
    <p:sldId id="530" r:id="rId7"/>
    <p:sldId id="531" r:id="rId8"/>
    <p:sldId id="532" r:id="rId9"/>
    <p:sldId id="479" r:id="rId10"/>
    <p:sldId id="365" r:id="rId11"/>
    <p:sldId id="533" r:id="rId12"/>
    <p:sldId id="534" r:id="rId13"/>
    <p:sldId id="535" r:id="rId14"/>
    <p:sldId id="536" r:id="rId15"/>
    <p:sldId id="539" r:id="rId16"/>
    <p:sldId id="537" r:id="rId17"/>
    <p:sldId id="538" r:id="rId18"/>
    <p:sldId id="540" r:id="rId19"/>
    <p:sldId id="541" r:id="rId20"/>
    <p:sldId id="542" r:id="rId21"/>
    <p:sldId id="543" r:id="rId22"/>
    <p:sldId id="544" r:id="rId23"/>
    <p:sldId id="545" r:id="rId24"/>
    <p:sldId id="546" r:id="rId25"/>
    <p:sldId id="547" r:id="rId26"/>
    <p:sldId id="415" r:id="rId27"/>
    <p:sldId id="554" r:id="rId2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2"/>
    <a:srgbClr val="455463"/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/>
    <p:restoredTop sz="75578" autoAdjust="0"/>
  </p:normalViewPr>
  <p:slideViewPr>
    <p:cSldViewPr snapToGrid="0">
      <p:cViewPr varScale="1">
        <p:scale>
          <a:sx n="90" d="100"/>
          <a:sy n="90" d="100"/>
        </p:scale>
        <p:origin x="1744" y="200"/>
      </p:cViewPr>
      <p:guideLst/>
    </p:cSldViewPr>
  </p:slideViewPr>
  <p:outlineViewPr>
    <p:cViewPr>
      <p:scale>
        <a:sx n="33" d="100"/>
        <a:sy n="33" d="100"/>
      </p:scale>
      <p:origin x="0" y="-20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444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67837F-32F0-E665-A15D-FB808B0865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C0515-E10A-7B7C-5B2C-628C448FA0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916AA-AF53-5F46-A4E5-02F5BDB8B981}" type="datetimeFigureOut">
              <a:rPr lang="en-VN" smtClean="0"/>
              <a:t>06/12/2024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865F9-75B9-9AE2-CD3B-AF6E0DB51C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E6813-946A-976F-257F-9E704D58CF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E4160-ECAF-544D-921F-6E00FD010DF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78338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4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0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6D4395C-8BDF-4533-AF16-1D14954F261B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76034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1BA6A-8220-8701-9774-3D4F9ADF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95E78-87AE-70F6-4709-920EE9C62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CD794B-7DCA-7FBB-88B3-A47A79D7D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D911E-E75E-389A-A918-11EF2E04785D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3315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00BBE-080D-031E-6958-8AE6BAA48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77A171-0937-ECF8-DD5D-F50C96BA4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2B8EA-2789-4AD7-6888-99A7AF231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C35AC-5A5D-CE3D-3F43-0641E0080DA1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794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BE2D6-FB6A-A044-735F-DD74B0B2A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0F10EE-D68F-D5F0-D99F-F4F967BC1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964AE-75CC-A78A-939A-A83B1AC9D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448FE-A05F-4DC1-C0F9-BC49F060C81E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3452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B73C-802B-A12D-7DB0-4085E1D73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8DD7A8-588A-7B5B-2906-501F03F2F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191360-8880-2B3F-0E3E-A88044746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845B-E889-878E-F39F-B0CBCD81F9C0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4099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F637A-E203-F1FC-155E-96BF64F08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27F2E-D915-26A7-1697-9C10920CD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479D3-13BC-B3A0-0D60-9C491A5E87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C1FB7-B7F5-681B-F39E-31D5EC81AA07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78913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B8B9F-F667-CAC7-8990-840ACB4B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8E7EA-AE2B-69FB-E5A3-E23513CC4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7878A-471A-3333-6C60-36926E38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C3EF9C-00AC-91A4-349D-517DF516C6D6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017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CB8EB-517D-4F51-4A64-88B9702DC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269446-0D10-F8B9-E5F4-DD9E270037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96AF67-C110-53D9-A8B6-CDE9D2ED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16307-CCDC-48F8-72E0-7B581839CDD7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01037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F3041-1201-B48C-D9C3-7C179E2CE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390831-CEA2-0EA5-0881-17E131729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A5659-C13C-B6E8-B40D-3023CC220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F335-C483-C406-F5DC-9F579FDB5A1E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2816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5B925-3792-41BC-0442-9B61213FA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375DA-4C1A-E142-27EA-8191A150F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A818BE-6E95-E9ED-349C-DDEDF5D52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890DC-F0D6-F491-836A-F0D7FE377403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2018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E9DB-EB8F-D395-182B-0FB9F771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FCA486-73E7-A7E5-9AEF-4B9AA62AC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5FFA5-1FF6-A97C-2EE8-B2DCDBBE2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B49E8-F3CA-603D-8451-42F4BA4D50E1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624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20663" y="812800"/>
            <a:ext cx="7107237" cy="3997325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36480" cy="4799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E25FC-FD74-FD0A-61BD-39E46BA92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6FB3D1-2106-A16B-3854-3D4ABB794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9788C-AFA9-65B9-961B-0F95D218A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D5842-ED3A-4AB8-4C3A-7AED135EBD40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5730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843A6-A669-8D17-D3CA-41D4BE40E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DA676-D3C5-F03E-F6EE-BA4091F44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C4116-A80F-B500-434D-6FC8518B9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599D-74D9-81CF-53FE-83BA8352B4ED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02811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E231-83A4-91CC-1E64-31A7CA8DE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713173-A14B-8F5B-2A70-73589FFDB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FADF66-2CAE-5EBB-A302-03EADFE467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D091-94A5-7653-FD82-2A99694850A2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68930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8CBED-6145-6AB4-A7FA-4A34526C3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A6FB0-010C-C7B4-F1BE-1433E3DBE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591FE-2A98-F061-F58A-F89CB7AEA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C2E75-8709-B44F-239E-DFD0366C77E1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152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1E91-204A-0A82-0671-181ADEB75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F8BA9A-B214-FCA3-F25C-1F8A849D8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4F8E1C-4D11-E2F3-734D-6DAAF44D7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72697-C76A-78E0-947A-1F992631A2D5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6737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89DD0-0716-0E5E-C0DB-C18BF99F3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75EE1B-4793-6267-6DCB-5E615A79A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914A3-298A-3739-4593-4D7D84CF4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35957-C2BE-7041-5581-367426BF95E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34192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2A1B5-5D01-7023-7834-32013D7A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4EA6F4-E853-B51C-E474-27C6F5DA8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80245-7001-0899-384B-BD10C72CB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8C892-567F-C094-795D-5AC3AD8E68D3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70747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16968-FD5F-1C7D-0FC2-EF47D26A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62D659-CA99-B394-D934-0686648F1C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BC137-E0FB-DAC6-05A4-622E45DA4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4D70-024A-7A4E-A3E0-40A428756EFD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0836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9970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9A894-4636-4B8A-78BB-1B128EFC7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EDC17-C15B-6B70-D91C-ABE156DF9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CA050B-1BE5-B9E1-DBD2-8087DD167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5AC86-6613-B8FB-F440-2998C12F6FDA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1615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6F8-085C-E072-421E-634F0E2B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4245C-1EE1-F222-8E35-9C429CB16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6DFAE-E45E-1C91-640A-E8C3591A0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B46D8-8623-489C-C8CB-902B05306AA8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521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1C75C-B9F0-23D7-CF60-F86CD9D75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797C4-61F4-FB60-509C-6F038D271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3FB8A6-3C8E-19C9-6301-9DE5D2ACB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CBCCB-44BB-F2A0-92C0-4343798A9749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46209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A9E2-A6D3-1B4B-D21C-CD50C0302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CCF1D7-5C1E-50F7-F5E3-709DF877C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B97B99-C962-FAE5-9B8E-1439F9A8B8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3B747-22C1-E061-9C82-A0ADD5A28B2E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8429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511C8-4D89-7336-D393-7222478C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B01E31-E3E7-7367-5A1D-D8CD4B8F1C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2E769-3A10-DA38-CA23-9CFE44244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C6A87-A861-8996-F1BF-26D0BD6845F7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00117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FB840-39F5-73CA-9BD6-0011E0F24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7994E-BCF5-1391-30CF-AB8F7E767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249CDE-9147-2E32-28E1-EC19A9CE2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13673-F222-82C8-3E78-23EF766E4771}"/>
              </a:ext>
            </a:extLst>
          </p:cNvPr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pPr indent="0" algn="r">
              <a:buNone/>
            </a:pPr>
            <a:fld id="{06D4395C-8BDF-4533-AF16-1D14954F261B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67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3584063-18FA-4AC7-B758-E7400074CFB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1D18A1F-A265-4686-9011-9729C705685D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9ED015F-20EE-408C-AF09-F0E13572C86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696E4A7-C256-404D-BD64-DB253A10019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 hasCustomPrompt="1"/>
          </p:nvPr>
        </p:nvSpPr>
        <p:spPr>
          <a:xfrm>
            <a:off x="609479" y="703080"/>
            <a:ext cx="10972440" cy="71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66B2"/>
                </a:solidFill>
              </a:defRPr>
            </a:lvl1pPr>
          </a:lstStyle>
          <a:p>
            <a:pPr indent="0" algn="ctr"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Sample title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lnSpc>
                <a:spcPct val="150000"/>
              </a:lnSpc>
              <a:defRPr sz="2000">
                <a:solidFill>
                  <a:srgbClr val="455463"/>
                </a:solidFill>
              </a:defRPr>
            </a:lvl1pPr>
          </a:lstStyle>
          <a:p>
            <a:pPr indent="0" algn="ctr"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Sample text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FB65992-DA9D-494B-98D5-4CF7BD3BA0D8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 hasCustomPrompt="1"/>
          </p:nvPr>
        </p:nvSpPr>
        <p:spPr>
          <a:xfrm>
            <a:off x="609480" y="703080"/>
            <a:ext cx="10972440" cy="715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>
              <a:defRPr sz="3200">
                <a:solidFill>
                  <a:srgbClr val="0066B2"/>
                </a:solidFill>
              </a:defRPr>
            </a:lvl1pPr>
          </a:lstStyle>
          <a:p>
            <a:pPr indent="0" algn="ctr">
              <a:buNone/>
            </a:pP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title</a:t>
            </a:r>
          </a:p>
        </p:txBody>
      </p:sp>
      <p:sp>
        <p:nvSpPr>
          <p:cNvPr id="12" name="PlaceHolder 2"/>
          <p:cNvSpPr>
            <a:spLocks noGrp="1"/>
          </p:cNvSpPr>
          <p:nvPr>
            <p:ph hasCustomPrompt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>
            <a:lvl1pPr>
              <a:defRPr sz="2000">
                <a:solidFill>
                  <a:srgbClr val="455463"/>
                </a:solidFill>
              </a:defRPr>
            </a:lvl1pPr>
          </a:lstStyle>
          <a:p>
            <a:pPr indent="0">
              <a:spcBef>
                <a:spcPts val="1417"/>
              </a:spcBef>
              <a:buNone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content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11E9756-0BF4-495F-B21A-68638C80ADAA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CD51F12-021F-4A01-B6E7-CD493787F9B2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B51EF4D-3EA4-4327-A76E-6C3D14699F7F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BA0B85-3C16-4E98-9545-1D1A6EBEE40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DF159AE-2C05-4571-B4FF-ECC33DE0385C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3BDB4D1-6E56-4A85-A92A-412E7331F9B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8041E93-5870-437A-9A88-5D3BD4368986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/>
          <p:cNvSpPr/>
          <p:nvPr/>
        </p:nvSpPr>
        <p:spPr>
          <a:xfrm>
            <a:off x="0" y="6461280"/>
            <a:ext cx="12171960" cy="3837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sp>
        <p:nvSpPr>
          <p:cNvPr id="10" name="TextBox 9"/>
          <p:cNvSpPr/>
          <p:nvPr/>
        </p:nvSpPr>
        <p:spPr>
          <a:xfrm>
            <a:off x="0" y="681120"/>
            <a:ext cx="208440" cy="695880"/>
          </a:xfrm>
          <a:prstGeom prst="rect">
            <a:avLst/>
          </a:prstGeom>
          <a:solidFill>
            <a:srgbClr val="4E8F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  <p:pic>
        <p:nvPicPr>
          <p:cNvPr id="2" name="Picture 9" descr="GitHub - morzhanov/nodejs-express-boilerplate: Node.js Boilerplate is an  project that allows you to start new node.js project from scratch."/>
          <p:cNvPicPr/>
          <p:nvPr/>
        </p:nvPicPr>
        <p:blipFill>
          <a:blip r:embed="rId14"/>
          <a:stretch/>
        </p:blipFill>
        <p:spPr>
          <a:xfrm>
            <a:off x="10759680" y="3600"/>
            <a:ext cx="1375560" cy="7563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/>
          <p:cNvPicPr/>
          <p:nvPr/>
        </p:nvPicPr>
        <p:blipFill>
          <a:blip r:embed="rId15"/>
          <a:stretch/>
        </p:blipFill>
        <p:spPr>
          <a:xfrm>
            <a:off x="25560" y="30240"/>
            <a:ext cx="1566360" cy="625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1666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EC82D83-BEFF-49D6-B17D-6B2F4C185CBC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oroutine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oroutine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unity3d.com/2022.3/Documentation/Manual/Coroutine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oroutine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unity3d.com/2022.3/Documentation/Manual/Coroutine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23"/>
          <p:cNvSpPr/>
          <p:nvPr/>
        </p:nvSpPr>
        <p:spPr>
          <a:xfrm>
            <a:off x="1732320" y="1551600"/>
            <a:ext cx="8726400" cy="2372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spc="-1" dirty="0">
                <a:solidFill>
                  <a:srgbClr val="0066B2"/>
                </a:solidFill>
                <a:ea typeface="PingFang SC"/>
              </a:rPr>
              <a:t>Advanced C#</a:t>
            </a:r>
            <a:endParaRPr lang="en-US" sz="4400" b="0" strike="noStrike" spc="-1" dirty="0">
              <a:solidFill>
                <a:srgbClr val="0066B2"/>
              </a:solidFill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3"/>
          <a:stretch/>
        </p:blipFill>
        <p:spPr>
          <a:xfrm>
            <a:off x="4158360" y="446400"/>
            <a:ext cx="3873240" cy="2121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E65E3-4944-5DBB-6B59-E26F780D1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B5C1F2-A6AF-D0B5-43B6-7BD6B5B01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E93F2B-A44C-2E99-669E-02529214D0A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Events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 are a </a:t>
            </a:r>
            <a:r>
              <a:rPr lang="en-US" sz="2000" i="1" u="none" strike="noStrike" dirty="0">
                <a:solidFill>
                  <a:srgbClr val="F36F21"/>
                </a:solidFill>
                <a:effectLst/>
                <a:latin typeface="+mn-lt"/>
              </a:rPr>
              <a:t>notification mechanism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 in C# </a:t>
            </a:r>
            <a:r>
              <a:rPr lang="en-US" sz="2000" i="1" u="none" strike="noStrike" dirty="0">
                <a:solidFill>
                  <a:srgbClr val="F36F21"/>
                </a:solidFill>
                <a:effectLst/>
                <a:latin typeface="+mn-lt"/>
              </a:rPr>
              <a:t>that allows objects to communicate with each other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. Imagine a fire alarm system in a building. The alarm (event) triggers when smoke is detected (action occurred). Different parties (subscribers) like the fire department, building management, and occupants react accordingly.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45546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The class who raises events is called </a:t>
            </a:r>
            <a:r>
              <a:rPr lang="en-US" sz="2000" b="1" i="0" u="none" strike="noStrike" dirty="0">
                <a:effectLst/>
                <a:latin typeface="+mn-lt"/>
              </a:rPr>
              <a:t>Publisher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, and the class who receives the notification is called </a:t>
            </a:r>
            <a:r>
              <a:rPr lang="en-US" sz="2000" b="1" i="0" u="none" strike="noStrike" dirty="0">
                <a:effectLst/>
                <a:latin typeface="+mn-lt"/>
              </a:rPr>
              <a:t>Subscriber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. 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FB167C57-9BB7-EA74-E4D0-9D532F89B69D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10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63AF3A6-C934-8C2A-30E2-2C52318D6E7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What are Events?</a:t>
            </a:r>
          </a:p>
        </p:txBody>
      </p:sp>
    </p:spTree>
    <p:extLst>
      <p:ext uri="{BB962C8B-B14F-4D97-AF65-F5344CB8AC3E}">
        <p14:creationId xmlns:p14="http://schemas.microsoft.com/office/powerpoint/2010/main" val="14312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E7303-0C04-B353-AB19-3E573431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CCCECE-E802-8543-3190-8E298C2A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DB22C-EBE4-2188-B511-FEDCE61349C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550452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The class who raises events is called </a:t>
            </a:r>
            <a:r>
              <a:rPr lang="en-US" sz="2000" b="1" i="0" u="none" strike="noStrike" dirty="0">
                <a:effectLst/>
                <a:latin typeface="+mn-lt"/>
              </a:rPr>
              <a:t>Publisher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, and the class who receives the notification is called </a:t>
            </a:r>
            <a:r>
              <a:rPr lang="en-US" sz="2000" b="1" i="0" u="none" strike="noStrike" dirty="0">
                <a:effectLst/>
                <a:latin typeface="+mn-lt"/>
              </a:rPr>
              <a:t>Subscriber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. 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CCDC1AC8-96EC-9F57-E754-93DD48C0E088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11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6224F41-23FC-82A3-C60B-2DBDF752DBD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What are Events?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C6ABC-2BF7-3BEA-2C1C-CED8022B0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678" y="1418400"/>
            <a:ext cx="4973420" cy="486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E2FE3-8B19-56C3-8D87-C92E9E7C4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1757E3-CEE7-D044-F4E3-A322BC81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6150D7-2D18-AD1F-1440-A78B6E5904C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Events are encapsulated delegates. A delegate defines the signature for the event handler method used by the subscriber class. This ensures compatibility between the publisher and subscriber.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455463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solidFill>
                  <a:srgbClr val="F36F21"/>
                </a:solidFill>
                <a:effectLst/>
                <a:latin typeface="+mn-lt"/>
              </a:rPr>
              <a:t>Creating an Event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Declare a delegate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This defines the method signature for the event handler.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Declare an event variable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Use the event keyword with the delegate type.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FE58D082-89FC-6044-7503-FA4A71730E1C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12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DCC3E07-77ED-24BF-2AA6-4C8FDC3067D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10218234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Events and Delegates</a:t>
            </a:r>
          </a:p>
        </p:txBody>
      </p:sp>
    </p:spTree>
    <p:extLst>
      <p:ext uri="{BB962C8B-B14F-4D97-AF65-F5344CB8AC3E}">
        <p14:creationId xmlns:p14="http://schemas.microsoft.com/office/powerpoint/2010/main" val="111031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2D2D9-5882-930D-4673-2F6D42663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F909D-E716-0D58-28D4-A4F36B10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0C4DF8-EFAA-3DF2-6F10-EDE2BE29AA3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 </a:t>
            </a: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AC94E7D3-779A-D0AB-A97E-43CF6C8A3835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13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707121F-25B0-2BB8-3505-768300D2975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Example: Declaring an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7EC2FF-6C5F-CE42-AD58-B71C1F8DD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29" y="2153169"/>
            <a:ext cx="7238954" cy="255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2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0FB63-99DC-2D34-8A7F-1ADC3F4FC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E27697-6CAC-8005-E5E2-153FC5217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A61C5B-89DC-366F-E4EA-BA8C3642066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 </a:t>
            </a: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C01D691C-54C4-0A83-106E-80BE65F117EA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14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D4200D0-15DE-DC2B-CDFF-746FBC9A54F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Example: Raising an Event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660E4B-3E0E-0EE7-9796-066EABD27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964" y="1745697"/>
            <a:ext cx="8045369" cy="50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6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CFBEB-23E4-CBD4-2A35-A1DA544F7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76F75-EA84-A72D-CA2B-E113C28B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8F24A-C0EE-D4FA-71C3-6C8C432E32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 </a:t>
            </a: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D3003715-5DCA-F2C9-5E2E-EFF5D2EDBE80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15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1722CF3-4B80-F6F8-66AD-B571144AC9E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Example: Consume an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3D95F-BFD7-42E9-FCFB-190E38A7B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5" y="1957708"/>
            <a:ext cx="8632003" cy="41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19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68937-D397-05C9-EF9E-DA935DBCD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68E209-C163-AB80-16C1-BAD1BABC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AAC569-6EA9-DAEF-8AA1-4A6105FF72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Protected Virtual Method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A protected virtual method named </a:t>
            </a:r>
            <a:r>
              <a:rPr lang="en-US" sz="2000" i="0" u="none" strike="noStrike" dirty="0">
                <a:effectLst/>
                <a:latin typeface="+mn-lt"/>
              </a:rPr>
              <a:t>On&lt;</a:t>
            </a:r>
            <a:r>
              <a:rPr lang="en-US" sz="2000" i="0" u="none" strike="noStrike" dirty="0" err="1">
                <a:effectLst/>
                <a:latin typeface="+mn-lt"/>
              </a:rPr>
              <a:t>EventName</a:t>
            </a:r>
            <a:r>
              <a:rPr lang="en-US" sz="2000" i="0" u="none" strike="noStrike" dirty="0">
                <a:effectLst/>
                <a:latin typeface="+mn-lt"/>
              </a:rPr>
              <a:t>&gt; 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is typically used to raise an event. This allows derived classes to override the event-raising behavior while ensuring that the base class's event is also triggered.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Invoking the Delegate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The </a:t>
            </a:r>
            <a:r>
              <a:rPr lang="en-US" sz="2000" i="0" u="none" strike="noStrike" dirty="0">
                <a:effectLst/>
                <a:latin typeface="+mn-lt"/>
              </a:rPr>
              <a:t>On&lt;</a:t>
            </a:r>
            <a:r>
              <a:rPr lang="en-US" sz="2000" i="0" u="none" strike="noStrike" dirty="0" err="1">
                <a:effectLst/>
                <a:latin typeface="+mn-lt"/>
              </a:rPr>
              <a:t>EventName</a:t>
            </a:r>
            <a:r>
              <a:rPr lang="en-US" sz="2000" i="0" u="none" strike="noStrike" dirty="0">
                <a:effectLst/>
                <a:latin typeface="+mn-lt"/>
              </a:rPr>
              <a:t>&gt;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 method uses the null-conditional operator (</a:t>
            </a:r>
            <a:r>
              <a:rPr lang="en-US" sz="2000" i="0" u="none" strike="noStrike" dirty="0">
                <a:effectLst/>
                <a:latin typeface="+mn-lt"/>
              </a:rPr>
              <a:t>?.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) to safely invoke the event. This ensures that the event is only raised if there are any subscribers.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ACB8549-35D8-A87C-2572-CC8A272A9DAB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16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AFA1C53-BB99-F0A2-699E-88FF2D2760A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10218234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Raising an Event:</a:t>
            </a:r>
          </a:p>
        </p:txBody>
      </p:sp>
    </p:spTree>
    <p:extLst>
      <p:ext uri="{BB962C8B-B14F-4D97-AF65-F5344CB8AC3E}">
        <p14:creationId xmlns:p14="http://schemas.microsoft.com/office/powerpoint/2010/main" val="82170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75E0E-F6C4-00BD-9755-B82E10DE6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3E4F0E-8E1B-AC65-C525-1F5AA45B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FD6B76-AF91-278D-D60B-1F82B4705B5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Registering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The subscriber class registers for the event using the += operator. This adds the subscriber's event handler method to the event's invocation list.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Handling the Event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: The event handler method must have the same signature as the delegate associated with the event. When the event is raised, the event handler is invoked.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C72F28C0-E35E-FBDB-379C-7E35598F4355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17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8A06A60-E05E-1E2D-2E87-97EE6F97B49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10218234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Subscribing to an Event:</a:t>
            </a:r>
          </a:p>
        </p:txBody>
      </p:sp>
    </p:spTree>
    <p:extLst>
      <p:ext uri="{BB962C8B-B14F-4D97-AF65-F5344CB8AC3E}">
        <p14:creationId xmlns:p14="http://schemas.microsoft.com/office/powerpoint/2010/main" val="40660963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358B8-63A7-C51D-D776-EC442BA33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12F072-BAF6-C4B1-4DC2-7956CDE45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DAF24F-74EF-D233-13DE-9170E3E09DC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455463"/>
                </a:solidFill>
                <a:effectLst/>
                <a:latin typeface="+mn-lt"/>
              </a:rPr>
              <a:t>.NET Framework provides two built-in delegate types for common event scenarios: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 err="1">
                <a:solidFill>
                  <a:srgbClr val="455463"/>
                </a:solidFill>
                <a:effectLst/>
                <a:latin typeface="+mn-lt"/>
              </a:rPr>
              <a:t>EventHandler</a:t>
            </a:r>
            <a:r>
              <a:rPr lang="en-US" sz="2000" b="0" i="0" u="none" strike="noStrike" dirty="0">
                <a:solidFill>
                  <a:srgbClr val="455463"/>
                </a:solidFill>
                <a:effectLst/>
                <a:latin typeface="+mn-lt"/>
              </a:rPr>
              <a:t>: Used for events that don't require additional data. It has two parameters: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55463"/>
                </a:solidFill>
                <a:effectLst/>
                <a:latin typeface="+mn-lt"/>
              </a:rPr>
              <a:t>sender: The object that raised the event.</a:t>
            </a:r>
          </a:p>
          <a:p>
            <a:pPr marL="9144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55463"/>
                </a:solidFill>
                <a:effectLst/>
                <a:latin typeface="+mn-lt"/>
              </a:rPr>
              <a:t>e: An </a:t>
            </a:r>
            <a:r>
              <a:rPr lang="en-US" sz="2000" b="0" i="0" u="none" strike="noStrike" dirty="0" err="1">
                <a:solidFill>
                  <a:srgbClr val="455463"/>
                </a:solidFill>
                <a:effectLst/>
                <a:latin typeface="+mn-lt"/>
              </a:rPr>
              <a:t>EventArgs</a:t>
            </a:r>
            <a:r>
              <a:rPr lang="en-US" sz="2000" b="0" i="0" u="none" strike="noStrike" dirty="0">
                <a:solidFill>
                  <a:srgbClr val="455463"/>
                </a:solidFill>
                <a:effectLst/>
                <a:latin typeface="+mn-lt"/>
              </a:rPr>
              <a:t> object, which is often empty.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i="0" u="none" strike="noStrike" dirty="0" err="1">
                <a:solidFill>
                  <a:srgbClr val="455463"/>
                </a:solidFill>
                <a:effectLst/>
                <a:latin typeface="+mn-lt"/>
              </a:rPr>
              <a:t>EventHandler</a:t>
            </a: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&lt;</a:t>
            </a:r>
            <a:r>
              <a:rPr lang="en-US" sz="2000" b="1" i="0" u="none" strike="noStrike" dirty="0" err="1">
                <a:solidFill>
                  <a:srgbClr val="455463"/>
                </a:solidFill>
                <a:effectLst/>
                <a:latin typeface="+mn-lt"/>
              </a:rPr>
              <a:t>TEventArgs</a:t>
            </a:r>
            <a:r>
              <a:rPr lang="en-US" sz="2000" b="1" i="0" u="none" strike="noStrike" dirty="0">
                <a:solidFill>
                  <a:srgbClr val="455463"/>
                </a:solidFill>
                <a:effectLst/>
                <a:latin typeface="+mn-lt"/>
              </a:rPr>
              <a:t>&gt;</a:t>
            </a:r>
            <a:r>
              <a:rPr lang="en-US" sz="2000" b="0" i="0" u="none" strike="noStrike" dirty="0">
                <a:solidFill>
                  <a:srgbClr val="455463"/>
                </a:solidFill>
                <a:effectLst/>
                <a:latin typeface="+mn-lt"/>
              </a:rPr>
              <a:t>: Used for events that need to pass additional data. It has two parameters: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55463"/>
                </a:solidFill>
                <a:effectLst/>
                <a:latin typeface="+mn-lt"/>
              </a:rPr>
              <a:t>sender: The object that raised the event.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455463"/>
                </a:solidFill>
                <a:effectLst/>
                <a:latin typeface="+mn-lt"/>
              </a:rPr>
              <a:t>e: An object of type </a:t>
            </a:r>
            <a:r>
              <a:rPr lang="en-US" sz="2000" b="0" i="0" u="none" strike="noStrike" dirty="0" err="1">
                <a:solidFill>
                  <a:srgbClr val="455463"/>
                </a:solidFill>
                <a:effectLst/>
                <a:latin typeface="+mn-lt"/>
              </a:rPr>
              <a:t>TEventArgs</a:t>
            </a:r>
            <a:r>
              <a:rPr lang="en-US" sz="2000" b="0" i="0" u="none" strike="noStrike" dirty="0">
                <a:solidFill>
                  <a:srgbClr val="455463"/>
                </a:solidFill>
                <a:effectLst/>
                <a:latin typeface="+mn-lt"/>
              </a:rPr>
              <a:t>, which contains the event-specific data.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F354DFAB-BF8E-FB3E-49FC-E9F3EDD786F0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18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1307F42-54A3-A340-B603-95916A08C21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10218234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Built-in </a:t>
            </a:r>
            <a:r>
              <a:rPr lang="en-US" sz="2400" b="1" i="0" u="none" strike="noStrike" dirty="0" err="1">
                <a:solidFill>
                  <a:srgbClr val="F36F21"/>
                </a:solidFill>
                <a:effectLst/>
                <a:latin typeface="+mj-lt"/>
              </a:rPr>
              <a:t>EventHandler</a:t>
            </a:r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 Delegate</a:t>
            </a:r>
          </a:p>
        </p:txBody>
      </p:sp>
    </p:spTree>
    <p:extLst>
      <p:ext uri="{BB962C8B-B14F-4D97-AF65-F5344CB8AC3E}">
        <p14:creationId xmlns:p14="http://schemas.microsoft.com/office/powerpoint/2010/main" val="610290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B9829-B193-3712-7A71-76F75ADC4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45194D-1E1A-A969-E799-9BC87E8D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E539F4-E306-60BF-1BD7-C141C2F1552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 </a:t>
            </a: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DDE0B89B-ACB7-31DC-98D4-3E92B4F55109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19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AAEDAC2-B654-549B-19A7-19740148D04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Example: </a:t>
            </a:r>
            <a:r>
              <a:rPr lang="en-US" sz="2400" b="1" i="0" u="none" strike="noStrike" dirty="0" err="1">
                <a:solidFill>
                  <a:srgbClr val="F36F21"/>
                </a:solidFill>
                <a:effectLst/>
                <a:latin typeface="+mj-lt"/>
              </a:rPr>
              <a:t>EventHandler</a:t>
            </a:r>
            <a:endParaRPr lang="en-US" sz="2400" b="1" i="0" u="none" strike="noStrike" dirty="0">
              <a:solidFill>
                <a:srgbClr val="F36F21"/>
              </a:solidFill>
              <a:effectLst/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4021EA-0E1B-4D7E-30DD-611125E721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06" y="1957708"/>
            <a:ext cx="8916240" cy="419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57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681120"/>
            <a:ext cx="11804760" cy="69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marL="233280"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66B2"/>
                </a:solidFill>
                <a:latin typeface="Arial"/>
              </a:rPr>
              <a:t>Learning Objectives</a:t>
            </a:r>
            <a:endParaRPr lang="en-US" sz="4000" b="0" strike="noStrike" spc="-1" dirty="0">
              <a:solidFill>
                <a:srgbClr val="0066B2"/>
              </a:solidFill>
              <a:latin typeface="Arial"/>
            </a:endParaRPr>
          </a:p>
        </p:txBody>
      </p:sp>
      <p:sp>
        <p:nvSpPr>
          <p:cNvPr id="54" name="Content Placeholder 2"/>
          <p:cNvSpPr/>
          <p:nvPr/>
        </p:nvSpPr>
        <p:spPr>
          <a:xfrm>
            <a:off x="819000" y="1522632"/>
            <a:ext cx="10514520" cy="37143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Understand Delegates and events in C#</a:t>
            </a:r>
          </a:p>
          <a:p>
            <a:pPr marL="342900" indent="-3429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455463"/>
                </a:solidFill>
                <a:latin typeface="Calibri"/>
              </a:rPr>
              <a:t>Understand Unity’s Coroutines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86D5315-3D1D-4EC7-9273-1E23E07B318A}" type="slidenum">
              <a:rPr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0D26D-EE8F-FF04-1E3E-A82920A19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78A34B-3101-1223-3E22-BB82C018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Events in C#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24D698-2CD5-BA8D-C44E-1A6EEDEBCCD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b="1" i="0" u="none" strike="noStrike" dirty="0">
                <a:effectLst/>
                <a:latin typeface="+mn-lt"/>
              </a:rPr>
              <a:t> </a:t>
            </a: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5FCE3C69-8E66-4919-36EA-7696CFAC0F9C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20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7D7856C-DA7F-A826-BCC8-743F4EA2DAF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8757425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Example: </a:t>
            </a:r>
            <a:r>
              <a:rPr lang="en-US" sz="2400" b="1" i="0" u="none" strike="noStrike" dirty="0" err="1">
                <a:solidFill>
                  <a:srgbClr val="F36F21"/>
                </a:solidFill>
                <a:effectLst/>
                <a:latin typeface="+mj-lt"/>
              </a:rPr>
              <a:t>EventHandler</a:t>
            </a:r>
            <a:endParaRPr lang="en-US" sz="2400" b="1" i="0" u="none" strike="noStrike" dirty="0">
              <a:solidFill>
                <a:srgbClr val="F36F21"/>
              </a:solidFill>
              <a:effectLst/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DF1AE-7C55-014C-B57C-374337736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102" y="1766520"/>
            <a:ext cx="7354360" cy="50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2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9580F-3F5C-D9D8-3C37-E3269E996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01C6D9-B95A-52F4-824A-DF7BB712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Coroutines in Unity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A91275-F91B-0D8D-C602-557BEED885C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A </a:t>
            </a:r>
            <a:r>
              <a:rPr lang="en-US" sz="2200" b="1" i="0" u="none" strike="noStrike" dirty="0">
                <a:effectLst/>
                <a:latin typeface="+mn-lt"/>
              </a:rPr>
              <a:t>coroutine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 is a function that </a:t>
            </a:r>
            <a:r>
              <a:rPr lang="en-US" sz="2200" i="1" u="none" strike="noStrike" dirty="0">
                <a:solidFill>
                  <a:srgbClr val="F36F21"/>
                </a:solidFill>
                <a:effectLst/>
                <a:latin typeface="+mn-lt"/>
              </a:rPr>
              <a:t>can pause its execution and resume later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, allowing you to spread tasks across multiple frames. This is especially useful for </a:t>
            </a:r>
            <a:r>
              <a:rPr lang="en-US" sz="2200" i="1" u="none" strike="noStrike" dirty="0">
                <a:solidFill>
                  <a:srgbClr val="F36F21"/>
                </a:solidFill>
                <a:effectLst/>
                <a:latin typeface="+mn-lt"/>
              </a:rPr>
              <a:t>time-based effects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, </a:t>
            </a:r>
            <a:r>
              <a:rPr lang="en-US" sz="2200" i="1" u="none" strike="noStrike" dirty="0">
                <a:solidFill>
                  <a:srgbClr val="F36F21"/>
                </a:solidFill>
                <a:effectLst/>
                <a:latin typeface="+mn-lt"/>
              </a:rPr>
              <a:t>asynchronous operations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, and creating </a:t>
            </a:r>
            <a:r>
              <a:rPr lang="en-US" sz="2200" i="1" u="none" strike="noStrike" dirty="0">
                <a:solidFill>
                  <a:srgbClr val="F36F21"/>
                </a:solidFill>
                <a:effectLst/>
                <a:latin typeface="+mn-lt"/>
              </a:rPr>
              <a:t>procedural animations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03EAC61-DAE2-F514-A8DA-586D20F88ADD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21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D505846-78EC-B5AE-1FAB-62A7F532232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10218234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What is a Coroutine?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A9BA3D-5A98-0117-9CF6-86CD08BDB81E}"/>
              </a:ext>
            </a:extLst>
          </p:cNvPr>
          <p:cNvSpPr txBox="1"/>
          <p:nvPr/>
        </p:nvSpPr>
        <p:spPr>
          <a:xfrm>
            <a:off x="6711388" y="6154920"/>
            <a:ext cx="5480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VN" sz="1100" dirty="0">
                <a:hlinkClick r:id="rId3"/>
              </a:rPr>
              <a:t>https://docs.unity3d.com/2022.3/Documentation/Manual/Coroutines.html</a:t>
            </a:r>
            <a:endParaRPr lang="en-VN" sz="1100" dirty="0"/>
          </a:p>
        </p:txBody>
      </p:sp>
    </p:spTree>
    <p:extLst>
      <p:ext uri="{BB962C8B-B14F-4D97-AF65-F5344CB8AC3E}">
        <p14:creationId xmlns:p14="http://schemas.microsoft.com/office/powerpoint/2010/main" val="2941654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846B0-699B-130F-8B50-95B9B580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74FD89-445C-C42E-DD10-C6B2801E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Coroutines in Unity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E993E-0394-AD5D-6A8C-56CB4EEA9C2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455463"/>
                </a:solidFill>
                <a:effectLst/>
                <a:latin typeface="+mn-lt"/>
              </a:rPr>
              <a:t>Time-Based Effects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: Gradually fade objects in and out, animate objects over time, etc.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455463"/>
                </a:solidFill>
                <a:effectLst/>
                <a:latin typeface="+mn-lt"/>
              </a:rPr>
              <a:t>Asynchronous Operations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: Handle long-running tasks without blocking the main thread (e.g., loading assets, network requests).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455463"/>
                </a:solidFill>
                <a:effectLst/>
                <a:latin typeface="+mn-lt"/>
              </a:rPr>
              <a:t>Procedural Animations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: Create complex animations that can be easily paused, resumed, or modified.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2E54628F-C722-DB95-016A-A8A7D48104DD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22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20C0AAA-C08F-457D-24B3-CBF15A16963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10218234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Why Use Coroutines?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35E602-74B9-C618-9334-09E250E737A2}"/>
              </a:ext>
            </a:extLst>
          </p:cNvPr>
          <p:cNvSpPr txBox="1"/>
          <p:nvPr/>
        </p:nvSpPr>
        <p:spPr>
          <a:xfrm>
            <a:off x="6711388" y="6154920"/>
            <a:ext cx="5480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VN" sz="1100" dirty="0">
                <a:hlinkClick r:id="rId3"/>
              </a:rPr>
              <a:t>https://docs.unity3d.com/2022.3/Documentation/Manual/Coroutines.html</a:t>
            </a:r>
            <a:endParaRPr lang="en-VN" sz="1100" dirty="0"/>
          </a:p>
        </p:txBody>
      </p:sp>
    </p:spTree>
    <p:extLst>
      <p:ext uri="{BB962C8B-B14F-4D97-AF65-F5344CB8AC3E}">
        <p14:creationId xmlns:p14="http://schemas.microsoft.com/office/powerpoint/2010/main" val="648073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30E6E-B435-8DE6-B8BB-808EA8F38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49688C-0684-AFC7-CA30-FC013126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Coroutines in Unity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C97AA-B978-3F96-E083-96D1607AA51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To declare a coroutine, use the </a:t>
            </a:r>
            <a:r>
              <a:rPr lang="en-US" sz="2200" i="0" u="none" strike="noStrike" dirty="0" err="1">
                <a:effectLst/>
                <a:latin typeface="+mn-lt"/>
              </a:rPr>
              <a:t>IEnumerator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 return type and the yield return statement: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9A38786-29FE-433D-CE81-91F9331D6408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23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73AD4E3-B936-5502-F74F-818A9B82103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10218234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Declaring a Coroutine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2EE7F-46F8-00F9-69A1-A7B90C4B2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211" y="3082563"/>
            <a:ext cx="6629400" cy="2832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119DDF-936E-327F-DB8B-9C8B5ADD8297}"/>
              </a:ext>
            </a:extLst>
          </p:cNvPr>
          <p:cNvSpPr txBox="1"/>
          <p:nvPr/>
        </p:nvSpPr>
        <p:spPr>
          <a:xfrm>
            <a:off x="6711388" y="6154920"/>
            <a:ext cx="5480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VN" sz="1100" dirty="0">
                <a:hlinkClick r:id="rId4"/>
              </a:rPr>
              <a:t>https://docs.unity3d.com/2022.3/Documentation/Manual/Coroutines.html</a:t>
            </a:r>
            <a:endParaRPr lang="en-VN" sz="1100" dirty="0"/>
          </a:p>
        </p:txBody>
      </p:sp>
    </p:spTree>
    <p:extLst>
      <p:ext uri="{BB962C8B-B14F-4D97-AF65-F5344CB8AC3E}">
        <p14:creationId xmlns:p14="http://schemas.microsoft.com/office/powerpoint/2010/main" val="1392648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2F6F-DBB1-CA3D-0A0C-0454EE82A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38AEC2-D5BA-9853-DEF8-42D85B6A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Coroutines in Unity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151022-21A8-B298-B997-B8845CC3C2E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10477948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To start a coroutine, use the </a:t>
            </a:r>
            <a:r>
              <a:rPr lang="en-US" sz="2200" i="0" u="none" strike="noStrike" dirty="0" err="1">
                <a:effectLst/>
                <a:latin typeface="+mn-lt"/>
              </a:rPr>
              <a:t>StartCoroutine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  <a:latin typeface="+mn-lt"/>
              </a:rPr>
              <a:t> method: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27B0E4EF-A577-7F3B-965F-FDA65ABFD1FD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24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70B2C9F-0DD0-264C-79DF-B13F5BD486C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10218234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Starting a Coroutine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51F86-7AE2-D15C-DC17-C3DF2358524A}"/>
              </a:ext>
            </a:extLst>
          </p:cNvPr>
          <p:cNvSpPr txBox="1"/>
          <p:nvPr/>
        </p:nvSpPr>
        <p:spPr>
          <a:xfrm>
            <a:off x="6711388" y="6154920"/>
            <a:ext cx="5480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VN" sz="1100" dirty="0">
                <a:hlinkClick r:id="rId3"/>
              </a:rPr>
              <a:t>https://docs.unity3d.com/2022.3/Documentation/Manual/Coroutines.html</a:t>
            </a:r>
            <a:endParaRPr lang="en-VN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840F77-5CEB-00D1-9BB7-3BDF14D2C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948" y="2651203"/>
            <a:ext cx="3957841" cy="205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6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C25D6-8110-693C-23EC-55551FF6B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218260-056A-992F-D085-39DEB56DE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Coroutines in Unity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4B8C7-E59E-CADF-C05A-5ABDDF64D37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03972" y="1957709"/>
            <a:ext cx="6072332" cy="3852781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To stop a coroutine, use </a:t>
            </a:r>
            <a:r>
              <a:rPr lang="en-US" sz="2000" i="0" u="none" strike="noStrike" dirty="0" err="1">
                <a:effectLst/>
                <a:latin typeface="+mn-lt"/>
              </a:rPr>
              <a:t>StopCoroutine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 and </a:t>
            </a:r>
            <a:r>
              <a:rPr lang="en-US" sz="2000" i="0" u="none" strike="noStrike" dirty="0" err="1">
                <a:effectLst/>
                <a:latin typeface="+mn-lt"/>
              </a:rPr>
              <a:t>StopAllCoroutines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. A coroutine also stops if you’ve set </a:t>
            </a:r>
            <a:r>
              <a:rPr lang="en-US" sz="2000" i="0" u="none" strike="noStrike" dirty="0" err="1">
                <a:effectLst/>
                <a:latin typeface="+mn-lt"/>
              </a:rPr>
              <a:t>SetActive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 to </a:t>
            </a:r>
            <a:r>
              <a:rPr lang="en-US" sz="2000" i="1" u="none" strike="noStrike" dirty="0">
                <a:solidFill>
                  <a:srgbClr val="F36F21"/>
                </a:solidFill>
                <a:effectLst/>
                <a:latin typeface="+mn-lt"/>
              </a:rPr>
              <a:t>false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 to disable the </a:t>
            </a:r>
            <a:r>
              <a:rPr lang="en-US" sz="2000" i="0" u="none" strike="noStrike" dirty="0" err="1">
                <a:effectLst/>
                <a:latin typeface="+mn-lt"/>
              </a:rPr>
              <a:t>GameObject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 the coroutine is attached to. 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ABF99C7E-0FEE-3386-DDE9-6E2B28D3BE03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25</a:t>
            </a:fld>
            <a:endParaRPr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385D7D2-2643-BDF2-0E54-41B5EC6D105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794" y="1396573"/>
            <a:ext cx="10218234" cy="561137"/>
          </a:xfrm>
        </p:spPr>
        <p:txBody>
          <a:bodyPr anchor="t"/>
          <a:lstStyle/>
          <a:p>
            <a:pPr algn="l"/>
            <a:r>
              <a:rPr lang="en-US" sz="2400" b="1" i="0" u="none" strike="noStrike" dirty="0">
                <a:solidFill>
                  <a:srgbClr val="F36F21"/>
                </a:solidFill>
                <a:effectLst/>
                <a:latin typeface="+mj-lt"/>
              </a:rPr>
              <a:t>Stopping coroutines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72D53-A1D2-26F0-6B13-B8AE64BEA621}"/>
              </a:ext>
            </a:extLst>
          </p:cNvPr>
          <p:cNvSpPr txBox="1"/>
          <p:nvPr/>
        </p:nvSpPr>
        <p:spPr>
          <a:xfrm>
            <a:off x="6711388" y="6154920"/>
            <a:ext cx="54806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100" dirty="0"/>
              <a:t>References: </a:t>
            </a:r>
            <a:r>
              <a:rPr lang="en-VN" sz="1100" dirty="0">
                <a:hlinkClick r:id="rId3"/>
              </a:rPr>
              <a:t>https://docs.unity3d.com/2022.3/Documentation/Manual/Coroutines.html</a:t>
            </a:r>
            <a:endParaRPr lang="en-VN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16008-49E5-F80A-5CB7-38C7603467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66" y="703080"/>
            <a:ext cx="4811327" cy="51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86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3269-E8C2-CE4F-1ABA-6575EA7F4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56E30C-9C49-E433-924F-8E81E208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Recap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6AEF-B062-F3C8-BCAE-92C87663421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480" y="1418400"/>
            <a:ext cx="10972440" cy="4282633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Delegates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 delegate is a type that represents a reference to a method.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It allows you to pass methods as arguments to other methods.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Key steps: declare, assign, and invoke.</a:t>
            </a:r>
          </a:p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Events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 notification mechanism that allows objects to communicate.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 publisher raises an event, and subscribers can register to receive notifications.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Events are built upon delegates.</a:t>
            </a: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A3E8D6BD-2B21-2886-540C-A2A34F3A5A37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3714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019C2-A64A-E63C-231F-09D85A5A2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E86169-7AC1-263C-B2F8-B64D0E07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Recap</a:t>
            </a:r>
            <a:endParaRPr lang="en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1FEC2-BA3B-2D36-AFA2-9D8CD616AFA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480" y="1418400"/>
            <a:ext cx="10972440" cy="4736520"/>
          </a:xfrm>
        </p:spPr>
        <p:txBody>
          <a:bodyPr anchor="t"/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Coroutines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A function that can pause its execution and resume later.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Useful for time-based effects, asynchronous operations, and procedural animations.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Use </a:t>
            </a:r>
            <a:r>
              <a:rPr lang="en-US" sz="2000" i="1" u="none" strike="noStrike" dirty="0">
                <a:effectLst/>
                <a:latin typeface="+mn-lt"/>
              </a:rPr>
              <a:t>yield return null 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to pause for a frame, yield return new </a:t>
            </a:r>
            <a:r>
              <a:rPr lang="en-US" sz="2000" i="1" u="none" strike="noStrike" dirty="0" err="1">
                <a:effectLst/>
                <a:latin typeface="+mn-lt"/>
              </a:rPr>
              <a:t>WaitForSeconds</a:t>
            </a:r>
            <a:r>
              <a:rPr lang="en-US" sz="2000" i="1" u="none" strike="noStrike" dirty="0">
                <a:effectLst/>
                <a:latin typeface="+mn-lt"/>
              </a:rPr>
              <a:t>(time) 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  <a:latin typeface="+mn-lt"/>
              </a:rPr>
              <a:t>to pause for a specific time</a:t>
            </a:r>
            <a:r>
              <a:rPr lang="en-US" sz="2000" dirty="0">
                <a:solidFill>
                  <a:srgbClr val="455463"/>
                </a:solidFill>
                <a:latin typeface="+mn-lt"/>
              </a:rPr>
              <a:t>.</a:t>
            </a:r>
            <a:endParaRPr lang="en-US" sz="2000" i="0" u="none" strike="noStrike" dirty="0">
              <a:solidFill>
                <a:srgbClr val="455463"/>
              </a:solidFill>
              <a:effectLst/>
              <a:latin typeface="+mn-lt"/>
            </a:endParaRPr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11E365B6-5A31-1AD8-E13F-4688C15B488F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11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62B4-5F7E-8CC5-868A-E9A71FF1E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Delegates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A47923-AB44-87FF-6BD3-A6153D5C40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54421" y="1957710"/>
            <a:ext cx="10067786" cy="18272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A </a:t>
            </a:r>
            <a:r>
              <a:rPr lang="en-US" sz="2200" b="1" i="0" u="none" strike="noStrike" dirty="0">
                <a:effectLst/>
              </a:rPr>
              <a:t>delegate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 is a type that represents </a:t>
            </a:r>
            <a:r>
              <a:rPr lang="en-US" sz="2200" i="0" u="none" strike="noStrike" dirty="0">
                <a:solidFill>
                  <a:srgbClr val="F36F21"/>
                </a:solidFill>
                <a:effectLst/>
              </a:rPr>
              <a:t>a reference to a method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. Think of it as a function pointer in C++. It allows you to </a:t>
            </a:r>
            <a:r>
              <a:rPr lang="en-US" sz="2200" i="0" u="none" strike="noStrike" dirty="0">
                <a:solidFill>
                  <a:srgbClr val="F36F21"/>
                </a:solidFill>
                <a:effectLst/>
              </a:rPr>
              <a:t>pass methods as arguments </a:t>
            </a: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to other methods, making your code more flexible and reusable.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D8FDAAAD-706A-1F30-AD46-C34593704AE8}"/>
              </a:ext>
            </a:extLst>
          </p:cNvPr>
          <p:cNvSpPr txBox="1">
            <a:spLocks/>
          </p:cNvSpPr>
          <p:nvPr/>
        </p:nvSpPr>
        <p:spPr>
          <a:xfrm>
            <a:off x="869794" y="1396573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What is a Delegate?</a:t>
            </a:r>
          </a:p>
        </p:txBody>
      </p:sp>
      <p:sp>
        <p:nvSpPr>
          <p:cNvPr id="11" name="PlaceHolder 2">
            <a:extLst>
              <a:ext uri="{FF2B5EF4-FFF2-40B4-BE49-F238E27FC236}">
                <a16:creationId xmlns:a16="http://schemas.microsoft.com/office/drawing/2014/main" id="{80267EEF-28EF-5C50-7E7F-E7A1C121F697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86D5315-3D1D-4EC7-9273-1E23E07B318A}" type="slidenum">
              <a:rPr/>
              <a:t>3</a:t>
            </a:fld>
            <a:endParaRPr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1C821E8-58E4-DBF6-CEC1-05632CAD288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85958" y="4116718"/>
            <a:ext cx="10344267" cy="2038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There are three steps involved while working with delegates: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Declare a delegate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Create an instance and reference a method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Invoke a delegate</a:t>
            </a:r>
          </a:p>
        </p:txBody>
      </p:sp>
    </p:spTree>
    <p:extLst>
      <p:ext uri="{BB962C8B-B14F-4D97-AF65-F5344CB8AC3E}">
        <p14:creationId xmlns:p14="http://schemas.microsoft.com/office/powerpoint/2010/main" val="52094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67D5-AD17-5C4E-FDAC-F3F48F5FC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2221-DABA-8557-76F5-0DA4DEFB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Delegates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8D48FF-96EF-EE32-8DC0-21E3119EFBA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54421" y="1957710"/>
            <a:ext cx="10067786" cy="18272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BDC8D163-07B5-1C42-5097-3AE9EBE0DE38}"/>
              </a:ext>
            </a:extLst>
          </p:cNvPr>
          <p:cNvSpPr txBox="1">
            <a:spLocks/>
          </p:cNvSpPr>
          <p:nvPr/>
        </p:nvSpPr>
        <p:spPr>
          <a:xfrm>
            <a:off x="869794" y="1396573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Declaration of Delegates in C#</a:t>
            </a:r>
          </a:p>
        </p:txBody>
      </p:sp>
      <p:sp>
        <p:nvSpPr>
          <p:cNvPr id="11" name="PlaceHolder 2">
            <a:extLst>
              <a:ext uri="{FF2B5EF4-FFF2-40B4-BE49-F238E27FC236}">
                <a16:creationId xmlns:a16="http://schemas.microsoft.com/office/drawing/2014/main" id="{3EFC8907-15EE-B7F6-005B-001D1EA6CAFB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86D5315-3D1D-4EC7-9273-1E23E07B318A}" type="slidenum">
              <a:rPr/>
              <a:t>4</a:t>
            </a:fld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01DDC-3D79-B7D2-62EA-127AE278E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14" y="1957710"/>
            <a:ext cx="7772400" cy="435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9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D5B2-9695-4551-2D9C-D0AA7A24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F112-0FE2-9026-8B2B-BC2FC18DC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Delegates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FF2F2AC-F26F-5BA1-89D6-A2A927CA102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54421" y="1957710"/>
            <a:ext cx="10067786" cy="18272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 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98E81AB0-0A91-458C-F048-B9FCD3589434}"/>
              </a:ext>
            </a:extLst>
          </p:cNvPr>
          <p:cNvSpPr txBox="1">
            <a:spLocks/>
          </p:cNvSpPr>
          <p:nvPr/>
        </p:nvSpPr>
        <p:spPr>
          <a:xfrm>
            <a:off x="881105" y="4080758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F36F21"/>
                </a:solidFill>
              </a:rPr>
              <a:t>Assigning a Method to a Delegate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6224BBF-D765-1942-C8BB-15F49DD60CB6}"/>
              </a:ext>
            </a:extLst>
          </p:cNvPr>
          <p:cNvSpPr txBox="1">
            <a:spLocks/>
          </p:cNvSpPr>
          <p:nvPr/>
        </p:nvSpPr>
        <p:spPr>
          <a:xfrm>
            <a:off x="858480" y="5188054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Invoking a Delegate: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94A24A-1249-AB22-BFF5-EEBDA51C4F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71" y="4409569"/>
            <a:ext cx="3918326" cy="698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BEC9BF-BCA7-5DFB-3DFF-CD181EADC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71" y="5588615"/>
            <a:ext cx="3278199" cy="622858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7FFDBB3-F049-60CD-8939-167C6C84FE66}"/>
              </a:ext>
            </a:extLst>
          </p:cNvPr>
          <p:cNvSpPr txBox="1">
            <a:spLocks/>
          </p:cNvSpPr>
          <p:nvPr/>
        </p:nvSpPr>
        <p:spPr>
          <a:xfrm>
            <a:off x="881106" y="1528039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Declaring a Delegate: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9F6AF5-24ED-25FC-169E-C7783FF8A9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734" y="2089175"/>
            <a:ext cx="7506800" cy="745479"/>
          </a:xfrm>
          <a:prstGeom prst="rect">
            <a:avLst/>
          </a:prstGeom>
        </p:spPr>
      </p:pic>
      <p:sp>
        <p:nvSpPr>
          <p:cNvPr id="20" name="Subtitle 4">
            <a:extLst>
              <a:ext uri="{FF2B5EF4-FFF2-40B4-BE49-F238E27FC236}">
                <a16:creationId xmlns:a16="http://schemas.microsoft.com/office/drawing/2014/main" id="{26FA23B2-7FC2-0945-F12E-4D086DC2E38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265734" y="2764415"/>
            <a:ext cx="10067786" cy="9673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455463"/>
                </a:solidFill>
                <a:effectLst/>
              </a:rPr>
              <a:t>This declares a delegate named </a:t>
            </a:r>
            <a:r>
              <a:rPr lang="en-US" sz="2000" i="0" u="none" strike="noStrike" dirty="0" err="1">
                <a:effectLst/>
              </a:rPr>
              <a:t>MyDelegate</a:t>
            </a:r>
            <a:r>
              <a:rPr lang="en-US" sz="2000" i="0" u="none" strike="noStrike" dirty="0">
                <a:solidFill>
                  <a:srgbClr val="455463"/>
                </a:solidFill>
                <a:effectLst/>
              </a:rPr>
              <a:t> that takes a string as a parameter and returns void.</a:t>
            </a:r>
          </a:p>
        </p:txBody>
      </p:sp>
      <p:sp>
        <p:nvSpPr>
          <p:cNvPr id="21" name="PlaceHolder 2">
            <a:extLst>
              <a:ext uri="{FF2B5EF4-FFF2-40B4-BE49-F238E27FC236}">
                <a16:creationId xmlns:a16="http://schemas.microsoft.com/office/drawing/2014/main" id="{011C8BBA-074A-A898-5759-D873D2761CA3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86D5315-3D1D-4EC7-9273-1E23E07B318A}" type="slidenum">
              <a:rPr/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50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C8D04-5119-528C-774A-E83AA1895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136E-CC44-13FE-5A11-55556B56D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Delegates</a:t>
            </a:r>
            <a:endParaRPr lang="en-VN" dirty="0"/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862FD3E4-19CF-AD2D-B165-3D3D7C41646D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6</a:t>
            </a:fld>
            <a:endParaRPr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C50296BE-18CE-811E-E540-759831A073A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54421" y="1957710"/>
            <a:ext cx="10067786" cy="18272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135F4E6-7708-1B74-0390-0A2CE8A65503}"/>
              </a:ext>
            </a:extLst>
          </p:cNvPr>
          <p:cNvSpPr txBox="1">
            <a:spLocks/>
          </p:cNvSpPr>
          <p:nvPr/>
        </p:nvSpPr>
        <p:spPr>
          <a:xfrm>
            <a:off x="881106" y="1528039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Multicast Delegates: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FA5CD7CB-F546-BDF5-48ED-074A5E69232E}"/>
              </a:ext>
            </a:extLst>
          </p:cNvPr>
          <p:cNvSpPr txBox="1">
            <a:spLocks/>
          </p:cNvSpPr>
          <p:nvPr/>
        </p:nvSpPr>
        <p:spPr>
          <a:xfrm>
            <a:off x="1265734" y="2198815"/>
            <a:ext cx="10067786" cy="967308"/>
          </a:xfrm>
          <a:prstGeom prst="rect">
            <a:avLst/>
          </a:prstGeom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55463"/>
                </a:solidFill>
              </a:rPr>
              <a:t>A delegate can point to multiple methods. This is called a multicast delegate. You can add or remove methods from a multicast delegate using the + and - operators.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78FAD9-A0BB-64A4-877C-36C826C66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75" y="3453080"/>
            <a:ext cx="6166582" cy="9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5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58E23-7C8B-86B9-F134-79FCFC5A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E61A4-C6D5-663F-6732-B0AFE5D4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Delegates</a:t>
            </a:r>
            <a:endParaRPr lang="en-VN" dirty="0"/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77A35C77-38BD-E1CF-916F-8A603FBEEDAA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7</a:t>
            </a:fld>
            <a:endParaRPr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1ECC4BF4-B99D-AAEF-0382-581A14B5F68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54421" y="1957710"/>
            <a:ext cx="10067786" cy="18272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9714910-1799-C784-C22F-2E617D335166}"/>
              </a:ext>
            </a:extLst>
          </p:cNvPr>
          <p:cNvSpPr txBox="1">
            <a:spLocks/>
          </p:cNvSpPr>
          <p:nvPr/>
        </p:nvSpPr>
        <p:spPr>
          <a:xfrm>
            <a:off x="881106" y="1528039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Generic Delegates: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1AB40E4C-4D7A-FB36-7798-1A1F1DA50CEE}"/>
              </a:ext>
            </a:extLst>
          </p:cNvPr>
          <p:cNvSpPr txBox="1">
            <a:spLocks/>
          </p:cNvSpPr>
          <p:nvPr/>
        </p:nvSpPr>
        <p:spPr>
          <a:xfrm>
            <a:off x="1265734" y="2198815"/>
            <a:ext cx="10067786" cy="2936856"/>
          </a:xfrm>
          <a:prstGeom prst="rect">
            <a:avLst/>
          </a:prstGeom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455463"/>
                </a:solidFill>
              </a:rPr>
              <a:t>C# provides generic delegates like Action and </a:t>
            </a:r>
            <a:r>
              <a:rPr lang="en-US" sz="2000" dirty="0" err="1">
                <a:solidFill>
                  <a:srgbClr val="455463"/>
                </a:solidFill>
              </a:rPr>
              <a:t>Func</a:t>
            </a:r>
            <a:r>
              <a:rPr lang="en-US" sz="2000" dirty="0">
                <a:solidFill>
                  <a:srgbClr val="455463"/>
                </a:solidFill>
              </a:rPr>
              <a:t> for common scenarios: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55463"/>
                </a:solidFill>
              </a:rPr>
              <a:t>Action&lt;T&gt;</a:t>
            </a:r>
            <a:r>
              <a:rPr lang="en-US" sz="2000" dirty="0">
                <a:solidFill>
                  <a:srgbClr val="455463"/>
                </a:solidFill>
              </a:rPr>
              <a:t>:</a:t>
            </a:r>
            <a:r>
              <a:rPr lang="en-US" sz="2000" b="1" dirty="0">
                <a:solidFill>
                  <a:srgbClr val="455463"/>
                </a:solidFill>
              </a:rPr>
              <a:t> </a:t>
            </a:r>
            <a:r>
              <a:rPr lang="en-US" sz="2000" dirty="0">
                <a:solidFill>
                  <a:srgbClr val="455463"/>
                </a:solidFill>
              </a:rPr>
              <a:t>Represents a method that takes an argument of type T and returns void.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solidFill>
                  <a:srgbClr val="455463"/>
                </a:solidFill>
              </a:rPr>
              <a:t>Func</a:t>
            </a:r>
            <a:r>
              <a:rPr lang="en-US" sz="2000" b="1" dirty="0">
                <a:solidFill>
                  <a:srgbClr val="455463"/>
                </a:solidFill>
              </a:rPr>
              <a:t>&lt;T, </a:t>
            </a:r>
            <a:r>
              <a:rPr lang="en-US" sz="2000" b="1" dirty="0" err="1">
                <a:solidFill>
                  <a:srgbClr val="455463"/>
                </a:solidFill>
              </a:rPr>
              <a:t>TResult</a:t>
            </a:r>
            <a:r>
              <a:rPr lang="en-US" sz="2000" b="1" dirty="0">
                <a:solidFill>
                  <a:srgbClr val="455463"/>
                </a:solidFill>
              </a:rPr>
              <a:t>&gt;</a:t>
            </a:r>
            <a:r>
              <a:rPr lang="en-US" sz="2000" dirty="0">
                <a:solidFill>
                  <a:srgbClr val="455463"/>
                </a:solidFill>
              </a:rPr>
              <a:t>: Represents a method that takes an argument of type T and returns a value of </a:t>
            </a:r>
            <a:r>
              <a:rPr lang="en-US" sz="2000" dirty="0" err="1">
                <a:solidFill>
                  <a:srgbClr val="455463"/>
                </a:solidFill>
              </a:rPr>
              <a:t>typeTResult</a:t>
            </a:r>
            <a:r>
              <a:rPr lang="en-US" sz="2000" dirty="0">
                <a:solidFill>
                  <a:srgbClr val="455463"/>
                </a:solidFill>
              </a:rPr>
              <a:t>`.</a:t>
            </a:r>
          </a:p>
        </p:txBody>
      </p:sp>
    </p:spTree>
    <p:extLst>
      <p:ext uri="{BB962C8B-B14F-4D97-AF65-F5344CB8AC3E}">
        <p14:creationId xmlns:p14="http://schemas.microsoft.com/office/powerpoint/2010/main" val="62503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771D0-57B1-C2FF-1EE8-5F4075798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6233-897E-FD59-0EE2-CBB0011E1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Delegates</a:t>
            </a:r>
            <a:endParaRPr lang="en-VN" dirty="0"/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EC91AB42-A15E-D869-36F6-171F47BD5599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8</a:t>
            </a:fld>
            <a:endParaRPr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496E59B9-E994-9C77-5430-B2B6F8FC09E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254421" y="1957710"/>
            <a:ext cx="10067786" cy="18272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 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5AFD39F-DB71-F2CD-AC1B-89670E202375}"/>
              </a:ext>
            </a:extLst>
          </p:cNvPr>
          <p:cNvSpPr txBox="1">
            <a:spLocks/>
          </p:cNvSpPr>
          <p:nvPr/>
        </p:nvSpPr>
        <p:spPr>
          <a:xfrm>
            <a:off x="881106" y="1528039"/>
            <a:ext cx="8757425" cy="5611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rgbClr val="0066B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36F21"/>
                </a:solidFill>
              </a:rPr>
              <a:t>Use Cases:</a:t>
            </a:r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E90C8BFF-1585-EB10-73C0-5A7CA2FCC84E}"/>
              </a:ext>
            </a:extLst>
          </p:cNvPr>
          <p:cNvSpPr txBox="1">
            <a:spLocks/>
          </p:cNvSpPr>
          <p:nvPr/>
        </p:nvSpPr>
        <p:spPr>
          <a:xfrm>
            <a:off x="1265734" y="2198815"/>
            <a:ext cx="10067786" cy="2936856"/>
          </a:xfrm>
          <a:prstGeom prst="rect">
            <a:avLst/>
          </a:prstGeom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55463"/>
                </a:solidFill>
              </a:rPr>
              <a:t>Event Handling</a:t>
            </a:r>
            <a:r>
              <a:rPr lang="en-US" sz="2000" dirty="0">
                <a:solidFill>
                  <a:srgbClr val="455463"/>
                </a:solidFill>
              </a:rPr>
              <a:t>: Delegates are used to define event handlers.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55463"/>
                </a:solidFill>
              </a:rPr>
              <a:t>Asynchronous Programming</a:t>
            </a:r>
            <a:r>
              <a:rPr lang="en-US" sz="2000" dirty="0">
                <a:solidFill>
                  <a:srgbClr val="455463"/>
                </a:solidFill>
              </a:rPr>
              <a:t>: Used in asynchronous operations like callbacks and asynchronous methods.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55463"/>
                </a:solidFill>
              </a:rPr>
              <a:t>Callback Functions</a:t>
            </a:r>
            <a:r>
              <a:rPr lang="en-US" sz="2000" dirty="0">
                <a:solidFill>
                  <a:srgbClr val="455463"/>
                </a:solidFill>
              </a:rPr>
              <a:t>: Passing methods as arguments to other methods.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55463"/>
                </a:solidFill>
              </a:rPr>
              <a:t>Customizing Behavior</a:t>
            </a:r>
            <a:r>
              <a:rPr lang="en-US" sz="2000" dirty="0">
                <a:solidFill>
                  <a:srgbClr val="455463"/>
                </a:solidFill>
              </a:rPr>
              <a:t>: Allowing clients to provide custom logic through delegates.</a:t>
            </a:r>
          </a:p>
        </p:txBody>
      </p:sp>
    </p:spTree>
    <p:extLst>
      <p:ext uri="{BB962C8B-B14F-4D97-AF65-F5344CB8AC3E}">
        <p14:creationId xmlns:p14="http://schemas.microsoft.com/office/powerpoint/2010/main" val="398716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06EF-843D-58A4-C2D9-B119F37B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2819-0FAC-9308-48EA-7E323888A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79" y="703080"/>
            <a:ext cx="10620747" cy="715320"/>
          </a:xfrm>
        </p:spPr>
        <p:txBody>
          <a:bodyPr/>
          <a:lstStyle/>
          <a:p>
            <a:r>
              <a:rPr lang="en-US" sz="3200" b="1" spc="-1" dirty="0">
                <a:solidFill>
                  <a:srgbClr val="0066B2"/>
                </a:solidFill>
              </a:rPr>
              <a:t>Delegates</a:t>
            </a:r>
            <a:endParaRPr lang="en-V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6BEBE-8543-C9F6-DF67-1876495C34F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78" y="1418400"/>
            <a:ext cx="11265689" cy="506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Key Points: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Delegates are a powerful tool for creating flexible and reusable code.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They can be used to pass methods as arguments.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Multicast delegates allow multiple methods to be invoked in response to a single event.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i="0" u="none" strike="noStrike" dirty="0">
                <a:solidFill>
                  <a:srgbClr val="455463"/>
                </a:solidFill>
                <a:effectLst/>
              </a:rPr>
              <a:t>Generic delegates provide a concise way to work with delegates of different </a:t>
            </a:r>
            <a:r>
              <a:rPr lang="en-US" sz="2200" i="0" u="none" strike="noStrike" dirty="0" err="1">
                <a:solidFill>
                  <a:srgbClr val="455463"/>
                </a:solidFill>
                <a:effectLst/>
              </a:rPr>
              <a:t>types.z</a:t>
            </a:r>
            <a:endParaRPr lang="en-US" sz="2200" dirty="0">
              <a:solidFill>
                <a:srgbClr val="455463"/>
              </a:solidFill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89BE6BFE-0F54-538B-55F4-2EE1BA1F4324}"/>
              </a:ext>
            </a:extLst>
          </p:cNvPr>
          <p:cNvSpPr>
            <a:spLocks noGrp="1"/>
          </p:cNvSpPr>
          <p:nvPr>
            <p:ph type="sldNum" idx="1"/>
          </p:nvPr>
        </p:nvSpPr>
        <p:spPr>
          <a:xfrm>
            <a:off x="8610480" y="6483240"/>
            <a:ext cx="2723040" cy="344880"/>
          </a:xfrm>
        </p:spPr>
        <p:txBody>
          <a:bodyPr/>
          <a:lstStyle/>
          <a:p>
            <a:fld id="{BA9FEC38-D3C8-4794-8A5E-1D9A9F335037}" type="slidenum">
              <a:rPr/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231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10786</TotalTime>
  <Words>1258</Words>
  <Application>Microsoft Macintosh PowerPoint</Application>
  <PresentationFormat>Widescreen</PresentationFormat>
  <Paragraphs>179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PingFang SC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Learning Objectives</vt:lpstr>
      <vt:lpstr>Delegates</vt:lpstr>
      <vt:lpstr>Delegates</vt:lpstr>
      <vt:lpstr>Delegates</vt:lpstr>
      <vt:lpstr>Delegates</vt:lpstr>
      <vt:lpstr>Delegates</vt:lpstr>
      <vt:lpstr>Delegates</vt:lpstr>
      <vt:lpstr>Delegates</vt:lpstr>
      <vt:lpstr>Events in C#</vt:lpstr>
      <vt:lpstr>Events in C#</vt:lpstr>
      <vt:lpstr>Events in C#</vt:lpstr>
      <vt:lpstr>Events in C#</vt:lpstr>
      <vt:lpstr>Events in C#</vt:lpstr>
      <vt:lpstr>Events in C#</vt:lpstr>
      <vt:lpstr>Events in C#</vt:lpstr>
      <vt:lpstr>Events in C#</vt:lpstr>
      <vt:lpstr>Events in C#</vt:lpstr>
      <vt:lpstr>Events in C#</vt:lpstr>
      <vt:lpstr>Events in C#</vt:lpstr>
      <vt:lpstr>Coroutines in Unity</vt:lpstr>
      <vt:lpstr>Coroutines in Unity</vt:lpstr>
      <vt:lpstr>Coroutines in Unity</vt:lpstr>
      <vt:lpstr>Coroutines in Unity</vt:lpstr>
      <vt:lpstr>Coroutines in Unity</vt:lpstr>
      <vt:lpstr>Recap</vt:lpstr>
      <vt:lpstr>Recap</vt:lpstr>
    </vt:vector>
  </TitlesOfParts>
  <Manager/>
  <Company>SE - FPTU - HCM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FGU301-1.Introduction to Unity</dc:title>
  <dc:subject/>
  <dc:creator>Phạm Thanh Trí</dc:creator>
  <cp:keywords/>
  <dc:description/>
  <cp:lastModifiedBy>Microsoft Office User</cp:lastModifiedBy>
  <cp:revision>1279</cp:revision>
  <cp:lastPrinted>2024-02-18T04:17:36Z</cp:lastPrinted>
  <dcterms:created xsi:type="dcterms:W3CDTF">2023-12-04T12:44:34Z</dcterms:created>
  <dcterms:modified xsi:type="dcterms:W3CDTF">2024-12-06T04:42:23Z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epartment">
    <vt:lpwstr>FE FPTU HCM</vt:lpwstr>
  </property>
  <property fmtid="{D5CDD505-2E9C-101B-9397-08002B2CF9AE}" pid="3" name="PresentationFormat">
    <vt:lpwstr>Widescreen</vt:lpwstr>
  </property>
  <property fmtid="{D5CDD505-2E9C-101B-9397-08002B2CF9AE}" pid="4" name="Slides">
    <vt:i4>27</vt:i4>
  </property>
</Properties>
</file>