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63" r:id="rId4"/>
    <p:sldId id="526" r:id="rId5"/>
    <p:sldId id="562" r:id="rId6"/>
    <p:sldId id="563" r:id="rId7"/>
    <p:sldId id="564" r:id="rId8"/>
    <p:sldId id="565" r:id="rId9"/>
    <p:sldId id="566" r:id="rId10"/>
    <p:sldId id="568" r:id="rId11"/>
    <p:sldId id="572" r:id="rId12"/>
    <p:sldId id="573" r:id="rId13"/>
    <p:sldId id="574" r:id="rId14"/>
    <p:sldId id="569" r:id="rId15"/>
    <p:sldId id="570" r:id="rId16"/>
    <p:sldId id="575" r:id="rId17"/>
    <p:sldId id="576" r:id="rId18"/>
    <p:sldId id="577" r:id="rId19"/>
    <p:sldId id="578" r:id="rId20"/>
    <p:sldId id="567" r:id="rId21"/>
    <p:sldId id="559" r:id="rId2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463"/>
    <a:srgbClr val="F36F21"/>
    <a:srgbClr val="006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6"/>
    <p:restoredTop sz="75484" autoAdjust="0"/>
  </p:normalViewPr>
  <p:slideViewPr>
    <p:cSldViewPr snapToGrid="0">
      <p:cViewPr varScale="1">
        <p:scale>
          <a:sx n="110" d="100"/>
          <a:sy n="110" d="100"/>
        </p:scale>
        <p:origin x="1128" y="184"/>
      </p:cViewPr>
      <p:guideLst/>
    </p:cSldViewPr>
  </p:slideViewPr>
  <p:outlineViewPr>
    <p:cViewPr>
      <p:scale>
        <a:sx n="33" d="100"/>
        <a:sy n="33" d="100"/>
      </p:scale>
      <p:origin x="0" y="-1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44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7837F-32F0-E665-A15D-FB808B086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C0515-E10A-7B7C-5B2C-628C448FA0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16AA-AF53-5F46-A4E5-02F5BDB8B981}" type="datetimeFigureOut">
              <a:rPr lang="en-VN" smtClean="0"/>
              <a:t>29/11/2024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865F9-75B9-9AE2-CD3B-AF6E0DB51C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6813-946A-976F-257F-9E704D58C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4160-ECAF-544D-921F-6E00FD010DF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833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D4395C-8BDF-4533-AF16-1D14954F261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03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E559-536A-60BF-66E1-37246CE00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FAC6E-EDF1-205B-3A05-66F7B7A7D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E9613-BAAB-9FAA-8ECC-9E03B749B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B12D4-686E-94A2-7161-A6374AD9F6E0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21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8284-7D43-CCED-8783-E24F2F66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4D9AA-7170-5640-49EF-838C4990A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47AC4-1614-A452-EAD1-D63E4A00A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45391-F9CB-9A68-4F2D-A7168A1371D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137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9C1FB-5E8E-34B1-33EB-3954627C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B0B46-BEC8-63B9-1C30-696E354E5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4FD5E-1218-36F3-2FB6-0E31624F7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4B32B-0F85-39FC-CC7A-FC704BC7B60A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44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E600-D268-AA46-CF17-01637778E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DE0C6-FD33-BCB8-B7DA-FDEA03614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0C9AD-E545-5262-FE9D-3396EADC1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0402-6FCA-BC34-C8BE-8050B36CBA3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565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4CD6-BE6D-E192-427D-EB52E395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3CCCD-6482-AB6D-2D1A-F86429D0D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A5BB4-F45F-3112-8F84-C52539636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CBE0-63D2-F645-B776-981B12F5A363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79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20C2-2399-D47D-B088-FCAC2AB1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34F42-06B6-EFFE-6946-538E497AB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EFE6C-D05B-5C2E-8B66-9D7ACBF87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6EA6-F6E8-8E8D-0A70-CC71149B61B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701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43372-B2A5-A5A7-4A8A-3E54D74F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E6C0D-6CCD-CC4C-AACF-87056E4E3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EA53F-130E-0A8A-4A16-A0D28EE66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8B48-3999-09FC-CA3F-BA727EE8587B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715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9257B-02E8-9609-0B4F-37C5AAB1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57235-C621-4E46-7E25-B48DC2F48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56DBA0-A3FE-AAEE-921D-4A88F72D1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151C3-FA0F-CADE-1989-E56A52BC8EBB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6195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0FACF-6C24-509D-33F1-A293A6DC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35181-F534-AFFD-060F-DC19E4B09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E8B64-09E9-9348-C174-76E96B7E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35B4A-A036-D6BF-79AB-0409D2FBB84E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819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0FB1-55DD-4CF7-BC7C-04821C83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7C3366-CA4E-6EC3-5127-5070CABF8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9C06F-2E50-67E1-BB71-5513E13EE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5A7F-EF0C-89D6-10AE-917AEFF46B2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9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663" y="812800"/>
            <a:ext cx="7107237" cy="3997325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64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97A7C-1947-F617-0E07-4F65E7C5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608EB-3F20-D490-F963-9C5ADA512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88407-0035-EBAA-120C-8B08BF7CE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9AA0B-30FA-D8CA-98F8-AD4BBB0BB0C6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2665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D3F5E-BB30-D0B1-E979-F579D6D6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1DACF-1E7E-B6CE-E3FD-959FAA5DC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2E9B9-F5FB-4C91-084F-4C5116CFA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FD6E-F882-4F44-8D3B-B27F52A99E7B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45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9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5BF9-1E98-600B-88D9-04838E3D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036675-2C4E-8131-78F0-C20E482A7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54D51-31B9-44FB-B928-5380A3FFD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3AE6-5622-4C67-9DCF-E1B1E5D35ADA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88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E007-5E1D-65A5-B7A0-45A46E75F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F2DC0-264C-2A21-B9BD-289590057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9FA270-0145-6425-DB57-CD14A4899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87D8-7DB0-24C6-C5A7-43C0B605327B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42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80FF-1CCE-1BAB-A713-D3CDD4029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D1B9CB-26B1-77F2-F20B-47D437A9A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6AA10-1AE2-7A82-56CB-A54C7A82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52C0-F5C4-3DBF-ACB9-A52B729F0BD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885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D4E5B-7644-D947-E4B7-8B19F646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58D0F-24C7-01BB-2BBB-A4BD4F019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16533F-A4ED-17E7-F500-88FAC47F7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EABFD-011D-1F4B-89F7-247DF344812A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365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28392-7FF3-5762-1A68-66FFC439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8B162-D486-21D5-A005-9D6326D9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072A4-4C5E-4BFE-B313-BF8BD1DE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AD2E-7715-DA1F-A096-B5E730ABAED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86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6B80-1AF3-8786-ACD5-B3DC0C5C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23A5D-3FBE-2468-2E7D-61B956C2A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2374F-5F1C-F9EB-4B2C-337742EAA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D9DD9-2992-560D-9208-64DF111052B0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84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584063-18FA-4AC7-B758-E7400074CFB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D18A1F-A265-4686-9011-9729C705685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ED015F-20EE-408C-AF09-F0E13572C86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96E4A7-C256-404D-BD64-DB253A10019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 hasCustomPrompt="1"/>
          </p:nvPr>
        </p:nvSpPr>
        <p:spPr>
          <a:xfrm>
            <a:off x="609479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title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lnSpc>
                <a:spcPct val="150000"/>
              </a:lnSpc>
              <a:defRPr sz="2000">
                <a:solidFill>
                  <a:srgbClr val="455463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text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B65992-DA9D-494B-98D5-4CF7BD3BA0D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title</a:t>
            </a:r>
          </a:p>
        </p:txBody>
      </p:sp>
      <p:sp>
        <p:nvSpPr>
          <p:cNvPr id="12" name="PlaceHolder 2"/>
          <p:cNvSpPr>
            <a:spLocks noGrp="1"/>
          </p:cNvSpPr>
          <p:nvPr>
            <p:ph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>
              <a:defRPr sz="2000">
                <a:solidFill>
                  <a:srgbClr val="455463"/>
                </a:solidFill>
              </a:defRPr>
            </a:lvl1pPr>
          </a:lstStyle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content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1E9756-0BF4-495F-B21A-68638C80ADAA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CD51F12-021F-4A01-B6E7-CD493787F9B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1EF4D-3EA4-4327-A76E-6C3D14699F7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BA0B85-3C16-4E98-9545-1D1A6EBEE40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F159AE-2C05-4571-B4FF-ECC33DE0385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3BDB4D1-6E56-4A85-A92A-412E7331F9B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41E93-5870-437A-9A88-5D3BD436898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/>
          <p:nvPr/>
        </p:nvSpPr>
        <p:spPr>
          <a:xfrm>
            <a:off x="0" y="6461280"/>
            <a:ext cx="12171960" cy="38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0" y="681120"/>
            <a:ext cx="208440" cy="69588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75560" cy="7563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5560" y="30240"/>
            <a:ext cx="1566360" cy="62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C82D83-BEFF-49D6-B17D-6B2F4C185CBC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Clip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Sourc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Sourc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Sour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Clip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Clip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BMJFgK68I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Mixe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Mix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Mix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aQp2x-io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Audi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Audi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Audi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Cli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lass-AudioCli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3"/>
          <p:cNvSpPr/>
          <p:nvPr/>
        </p:nvSpPr>
        <p:spPr>
          <a:xfrm>
            <a:off x="1731780" y="3429000"/>
            <a:ext cx="8726400" cy="7218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66B2"/>
                </a:solidFill>
                <a:ea typeface="PingFang SC"/>
              </a:rPr>
              <a:t>Unity Audio</a:t>
            </a:r>
            <a:endParaRPr lang="en-US" sz="4400" b="0" strike="noStrike" spc="-1" dirty="0">
              <a:solidFill>
                <a:srgbClr val="0066B2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4158360" y="446400"/>
            <a:ext cx="3873240" cy="21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3FFD-112F-9D0D-DBC2-8D4EE80D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033B7-69F8-A8A8-E4D9-E6982997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Clip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4C538-1984-2FB5-8938-E8531181133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5" y="1957709"/>
            <a:ext cx="10832210" cy="2811061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Use compressed audio for long files (music, dialog)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Use PCM/ADPCM for short, noisy sound effects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Balance compression with acceptable sound quality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Consider platform-specific audio format support</a:t>
            </a:r>
          </a:p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Remember: Choosing the right Audio Clip settings is crucial for optimizing your game's sound quality and performance!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86912AB-E3BE-F653-0CD8-E4819A640DB1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10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9E1D36F-76D4-8258-3D01-1111F91F5F2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Tips: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890A2-A7EF-9010-A65B-0366A441CA75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https://docs.unity3d.com/2022.3/Documentation/Manual/class-AudioClip.html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045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E0DF7-6FEB-1A9A-E646-17314A07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089B5-F3CD-8783-12AF-314EED2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Source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188E4-7E73-D6F0-B82B-6A5B9422F06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261429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An Audio Source is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a component 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in Unity that plays back sound effects and music within your game. It acts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like a controller for an audio clip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, allowing you to: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Play, pause, and stop the sound.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Adjust volume, pitch, and stereo panning.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Create realistic 3D audio effects.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4859E09C-3CA9-2327-4222-0F1771640F9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11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4E4EDD4-702E-8953-3B3A-EFE7356832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an Audio Source?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E7804-30C4-DA9A-4ECB-6DAC680042FC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https://docs.unity3d.com/2022.3/Documentation/Manual/class-AudioSource.html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686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CAA6-B637-2D30-42C5-E821515AE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362EC-7FA8-94C9-7E73-4F0AAE9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Source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EB403-2033-167F-2CBB-9375CD4B599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343496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Clip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This is the actual sound file the Audio Source will play.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Play On Awake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If enabled, the sound starts playing automatically when the scene loads.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Loop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Makes the sound clip repeat continuously.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Volume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Controls how loud the sound is at a specific distance.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Pitch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Adjusts the speed of the playback, affecting the sound's "highness" or "lowness.”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Spatial Blend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Controls how 3D the sound feels. 0 is purely 2D, while 1 is fully 3D, taking into account distance and direction from the listener.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B8CD1F5-A8DB-3F10-F001-6FD95B4C314E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12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EE655BF-D296-39CF-1BEC-1D793DB434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Key Properties: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3FB24-6C6E-C958-2335-7C4B12BD76DD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https://docs.unity3d.com/2022.3/Documentation/Manual/class-AudioSource.html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821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3F87A-61D6-B1DE-40B9-9557A12B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9048C-5AEF-AE2E-6299-90875995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Source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BE237-82DC-F506-FE1D-838A0D3122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343496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none" strike="noStrike" dirty="0">
                <a:solidFill>
                  <a:srgbClr val="455463"/>
                </a:solidFill>
                <a:effectLst/>
                <a:latin typeface="+mn-lt"/>
              </a:rPr>
              <a:t>3D Sound Settings</a:t>
            </a:r>
            <a:r>
              <a:rPr lang="en-US" sz="2000" u="none" strike="noStrike" dirty="0">
                <a:solidFill>
                  <a:srgbClr val="455463"/>
                </a:solidFill>
                <a:effectLst/>
                <a:latin typeface="+mn-lt"/>
              </a:rPr>
              <a:t>: These properties further enhance the 3D audio experience, including:</a:t>
            </a:r>
          </a:p>
          <a:p>
            <a:pPr marL="688975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u="none" strike="noStrike" dirty="0">
                <a:solidFill>
                  <a:srgbClr val="455463"/>
                </a:solidFill>
                <a:effectLst/>
                <a:latin typeface="+mn-lt"/>
              </a:rPr>
              <a:t>Doppler Level</a:t>
            </a:r>
            <a:r>
              <a:rPr lang="en-US" sz="2000" u="none" strike="noStrike" dirty="0">
                <a:solidFill>
                  <a:srgbClr val="455463"/>
                </a:solidFill>
                <a:effectLst/>
                <a:latin typeface="+mn-lt"/>
              </a:rPr>
              <a:t>: Simulates the pitch shift heard as a sound source moves closer or further away (Doppler effect).</a:t>
            </a:r>
          </a:p>
          <a:p>
            <a:pPr marL="688975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u="none" strike="noStrike" dirty="0">
                <a:solidFill>
                  <a:srgbClr val="455463"/>
                </a:solidFill>
                <a:effectLst/>
                <a:latin typeface="+mn-lt"/>
              </a:rPr>
              <a:t>Spread</a:t>
            </a:r>
            <a:r>
              <a:rPr lang="en-US" sz="2000" u="none" strike="noStrike" dirty="0">
                <a:solidFill>
                  <a:srgbClr val="455463"/>
                </a:solidFill>
                <a:effectLst/>
                <a:latin typeface="+mn-lt"/>
              </a:rPr>
              <a:t>: Controls how wide the sound appears to be in 3D space.</a:t>
            </a:r>
          </a:p>
          <a:p>
            <a:pPr marL="688975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u="none" strike="noStrike" dirty="0">
                <a:solidFill>
                  <a:srgbClr val="455463"/>
                </a:solidFill>
                <a:effectLst/>
                <a:latin typeface="+mn-lt"/>
              </a:rPr>
              <a:t>Min/Max Distance</a:t>
            </a:r>
            <a:r>
              <a:rPr lang="en-US" sz="2000" u="none" strike="noStrike" dirty="0">
                <a:solidFill>
                  <a:srgbClr val="455463"/>
                </a:solidFill>
                <a:effectLst/>
                <a:latin typeface="+mn-lt"/>
              </a:rPr>
              <a:t>: Defines the range where the sound is audible and how it fades with distance.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E3447B3-8598-2823-6E70-A6C708564AA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13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D309D7-2599-23FA-6B26-05140A017F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Key Properties (cont.):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A743E-319A-F17E-8011-FE51A9174F10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https://docs.unity3d.com/2022.3/Documentation/Manual/class-AudioSource.html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533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F7BD-46E1-4A2B-9F63-AE5F3DB4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0BBB0F-B059-0000-6671-F49A90CD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Listener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8ACE4-948E-FFD7-3F50-17BA808594A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426392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The Audio Listener is a crucial component in Unity's audio system. It acts as a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virtual microphone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, </a:t>
            </a:r>
            <a:r>
              <a:rPr lang="en-US" sz="2000" i="1" u="none" strike="noStrike" dirty="0">
                <a:solidFill>
                  <a:srgbClr val="455463"/>
                </a:solidFill>
                <a:effectLst/>
                <a:latin typeface="+mn-lt"/>
              </a:rPr>
              <a:t>capturing and processing sounds 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emitted by Audio Sources in your scene.</a:t>
            </a:r>
          </a:p>
          <a:p>
            <a:pPr algn="l">
              <a:lnSpc>
                <a:spcPct val="150000"/>
              </a:lnSpc>
            </a:pP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Key Functions: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3D Spatialization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Enables realistic 3D sound effects, including positional audio and Doppler effect.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Reverb and Effects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Applies global effects like reverb and echo to all audio sources.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Mixing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Manages the overall audio mix, including volume levels and panning.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4667F342-10BA-5BB2-4FCE-5273ECDEFE12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14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F87FB2B-8B85-47D5-6223-590581CA6F2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an Audio Listener?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420F0-298B-23E6-D0B4-78F05C208018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https://docs.unity3d.com/2022.3/Documentation/Manual/class-AudioClip.html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351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C648-416A-D2BB-21DD-7655761FF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83A13-CAD5-2BEC-C527-CD42EFBE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Listener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53808-EAB2-6836-5C9D-EAEAA5AF764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4263921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Attach to Main Camera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Typically, the Audio Listener is attached to the main camera to ensure consistent audio positioning.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Consider Single Listener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Each scene should have only one Audio Listener to avoid unexpected behavior.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Optimize Audio Settings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Adjust settings like sample rate and bitrate to balance quality and performance.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Use Reverb Zones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Create specific areas in your scene with unique acoustic properties.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Experiment with Audio Effects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Add depth and realism to your game's sound design.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ADE539B-97A2-D4D9-6631-998EE1AC3FDC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15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772B580-970F-2D2E-06E0-88C420236D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Best Practices: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B94A-E6B2-1ECB-7438-6CAF5AD28F6A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https://docs.unity3d.com/2022.3/Documentation/Manual/class-AudioClip.html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40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E985-F9CC-A7BA-CB1A-E6BF006C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AB6940-9DCB-4A57-9FD0-200E3108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Working with Audio Sources &amp; Listeners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4796C9-87C7-69F8-E9EA-F5243F321C7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426392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DEC041-546A-5416-5C7D-9065BD33C24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16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B826A32-8115-C745-07E1-F17DC87FF6B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Audio Sources &amp; Listeners - Unity Official Tutorials: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C5E37-3621-798D-E322-133A2FAEBF62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https://www.youtube.com/watch?v=1BMJFgK68IU</a:t>
            </a:r>
            <a:endParaRPr lang="en-US" sz="1100" dirty="0"/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CAC22C10-3DC6-79DB-E70A-C59C3E618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00" y="1805767"/>
            <a:ext cx="7772400" cy="43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8E080-CF27-FDBA-6D00-771CEE82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027DF-F1CE-99F1-812F-263A9BED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Mixer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95525-3F74-8AAA-77CF-CC8DEDD6BD6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10"/>
            <a:ext cx="11063704" cy="426392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The Audio Mixer is a powerful tool in Unity that allows you to control and manipulate audio in your game. It provides a flexible and efficient way to manage sound effects, music, and voiceovers.</a:t>
            </a:r>
          </a:p>
          <a:p>
            <a:pPr algn="l">
              <a:lnSpc>
                <a:spcPct val="150000"/>
              </a:lnSpc>
            </a:pP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Key Features: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Hierarchical Structure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Create complex audio systems with multiple mixers and </a:t>
            </a:r>
            <a:r>
              <a:rPr lang="en-US" sz="2000" i="0" u="none" strike="noStrike" dirty="0" err="1">
                <a:solidFill>
                  <a:srgbClr val="455463"/>
                </a:solidFill>
                <a:effectLst/>
                <a:latin typeface="+mn-lt"/>
              </a:rPr>
              <a:t>submixers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Effects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Apply a wide range of effects like reverb, delay, EQ, and compression.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Snapshots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Save and recall specific mixer states for dynamic sound design.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Volume Control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Adjust the overall volume of audio groups.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Panning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 the stereo panning of audio sources.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731EEA8-3C3D-6367-DA5A-B3B7D77A8906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17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0F921EE-4515-C5CB-92FD-43AEB983E9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an Audio Mixer?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2A9AE-971B-7E4B-8D72-76142306E99C}"/>
              </a:ext>
            </a:extLst>
          </p:cNvPr>
          <p:cNvSpPr txBox="1"/>
          <p:nvPr/>
        </p:nvSpPr>
        <p:spPr>
          <a:xfrm>
            <a:off x="5914663" y="6221630"/>
            <a:ext cx="62773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https://docs.unity3d.com/2022.3/Documentation/Manual/class-AudioMixer.html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267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304B5-8314-ACCB-4DAD-9C5B37CA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8690C-5EC8-3DCB-C5A7-1A5F48B3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Mixer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DFF2D-43F6-4D29-B239-D2C0A8BA86F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84790" y="1957710"/>
            <a:ext cx="9942653" cy="426392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Create an Audio Mixer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Create a new Audio Mixer asset in your project.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Assign Audio Sources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Connect Audio Sources to the Audio Mixer by setting their Output property.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Create Mixer Groups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Organize audio sources into groups for easier management.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Add Audio Effects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Insert effects like reverb, delay, and EQ into the mixer groups.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Adjust Mixer Parameters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 volume, panning, and other parameters using the mixer's UI.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587F3A83-B94C-6728-2525-02CAF932AC2C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18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0179622-CA9A-6FB7-D866-FFC5954614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How to Use the Audio Mixer: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9A50E-3755-A32A-7F9A-976BFFB0BCC9}"/>
              </a:ext>
            </a:extLst>
          </p:cNvPr>
          <p:cNvSpPr txBox="1"/>
          <p:nvPr/>
        </p:nvSpPr>
        <p:spPr>
          <a:xfrm>
            <a:off x="5914663" y="6221630"/>
            <a:ext cx="62773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https://docs.unity3d.com/2022.3/Documentation/Manual/class-AudioMixer.html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55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F606-F00E-DF85-C70B-EC81ABCC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79CD7-CA34-A524-4577-5D43CD19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Mixer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90483-65FB-859D-1BD9-B87AA2CBA2A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84790" y="1957710"/>
            <a:ext cx="9942653" cy="426392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Create a mixer group for background music.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Add a Reverb effect to the group to create a more immersive atmosphere.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Adjust the Reverb's decay time and pre-delay to fine-tune the effect.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Create another mixer group for sound effects.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Add a Low-Pass Filter to the group to reduce high-frequency noise.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575AF92F-1223-15DA-11C5-2A772F6627B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19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A2CE88-2AF4-2852-670F-03078AF4C52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9633D-3FAC-1704-663E-9375068CB859}"/>
              </a:ext>
            </a:extLst>
          </p:cNvPr>
          <p:cNvSpPr txBox="1"/>
          <p:nvPr/>
        </p:nvSpPr>
        <p:spPr>
          <a:xfrm>
            <a:off x="5914663" y="6221630"/>
            <a:ext cx="62773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https://docs.unity3d.com/2022.3/Documentation/Manual/class-AudioMixer.html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723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681120"/>
            <a:ext cx="11804760" cy="69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66B2"/>
                </a:solidFill>
                <a:latin typeface="Arial"/>
              </a:rPr>
              <a:t>Learning Objectives</a:t>
            </a:r>
            <a:endParaRPr lang="en-US" sz="4000" b="0" strike="noStrike" spc="-1" dirty="0">
              <a:solidFill>
                <a:srgbClr val="0066B2"/>
              </a:solidFill>
              <a:latin typeface="Arial"/>
            </a:endParaRPr>
          </a:p>
        </p:txBody>
      </p:sp>
      <p:sp>
        <p:nvSpPr>
          <p:cNvPr id="54" name="Content Placeholder 2"/>
          <p:cNvSpPr/>
          <p:nvPr/>
        </p:nvSpPr>
        <p:spPr>
          <a:xfrm>
            <a:off x="819000" y="1522632"/>
            <a:ext cx="10514520" cy="37143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Understand the fundamentals of Unity's audio system.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Learn how to create and configure Audio Sources and Audio Listeners.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Master the use of Audio Clips and their various formats.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Utilize the Audio Mixer to control audio levels, apply effects, and create spatial audio.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Optimize audio performance for different platforms and devices.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6D5315-3D1D-4EC7-9273-1E23E07B318A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9154-0A6A-A65E-0D28-3220F3AD8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AE435-3A5D-D16E-76E3-0BE74D4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Mixer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94208-D471-A777-DF13-441CC40B13B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5" y="1957709"/>
            <a:ext cx="10832210" cy="391904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617CE9E-CA2B-7318-C44C-CB38DE545EB2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20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B74B96B-6E59-1D1E-79F1-19BDD12134B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452411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Audio Mixer and Audio Mixer Groups - Unity Official Tutorials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BE666-B953-AE6F-52D4-C1166D5A215E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https://www.youtube.com/watch?v=vOaQp2x-io0</a:t>
            </a:r>
            <a:endParaRPr lang="en-US" sz="1100" dirty="0"/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954F3882-C000-8035-69F3-BFF36F08D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00" y="1798458"/>
            <a:ext cx="7772400" cy="43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03D79-BBCB-0A80-69FA-FF1A67EA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27D92-4A08-E6FD-4ECA-2C84B9D8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Recap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729C1-5E70-93D7-EABE-9D18E1C673A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80" y="1418400"/>
            <a:ext cx="10972440" cy="4736520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Unity's audio system provides a powerful set of tools for creating immersive sound experiences in your games. Key components include: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Audio Sources: Play audio clips and control their properties like volume, pitch, and spatialization.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Audio Listeners: Capture and process audio from Audio Sources, simulating 3D sound.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Audio Clips: Store audio data in various formats and control their loading and playback behavior.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Audio Mixers: Organize and process audio signals, applying effects like reverb, delay, and equalization.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256CE3EA-8EE6-ACBA-CF1B-3A007D98FD56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3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62B4-5F7E-8CC5-868A-E9A71FF1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Introduction to Unity Audio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A47923-AB44-87FF-6BD3-A6153D5C4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</a:rPr>
              <a:t>Real-time Audio: Unity provides a powerful audio engine for creating immersive sound experiences.</a:t>
            </a:r>
            <a:endParaRPr lang="en-US" sz="2000" dirty="0">
              <a:solidFill>
                <a:srgbClr val="455463"/>
              </a:solidFill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6585F1C7-31CE-314A-0DC0-C0393B4EC6B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C747E-BE88-90F6-9078-B16443D29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52" y="2540804"/>
            <a:ext cx="7772400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4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EB310-909D-45EC-FAA9-6B64243E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7CE3E-14E5-49B6-702D-5CC6C76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Introduction to Unity Audio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524BB1-8B66-60A2-04ED-2C7B3C1AD3B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Unity's audio system allows you to create immersive sound experiences in your games. It provides tools for: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3D Spatial Audio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Simulating sound sources in 3D space.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Effects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Applying effects like reverb, delay, and equalization.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Mixing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Combining multiple audio sources and adjusting their levels.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Recording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Capturing audio directly from your microphone.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E5B6D414-2FBC-B220-A977-AF8E17479E6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4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6AD029B-F5E3-3FB8-98E4-BBC44DE1BD8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Unity Audio?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DD90A-1EA8-8F75-C52E-8DC1134F6977}"/>
              </a:ext>
            </a:extLst>
          </p:cNvPr>
          <p:cNvSpPr txBox="1"/>
          <p:nvPr/>
        </p:nvSpPr>
        <p:spPr>
          <a:xfrm>
            <a:off x="6829063" y="6221630"/>
            <a:ext cx="5362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https://docs.unity3d.com/2022.3/Documentation/Manual/Audio.html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84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70D4-BCDE-EE59-8AAC-9382ABB55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F11C9-A491-F975-4804-DAF4BBC9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Introduction to Unity Audio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5DED1-E7E4-BC53-E14C-0756AB0E477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1977683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Source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Plays audio clips.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Listener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Captures audio and applies spatialization effects.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Mixer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Controls audio levels, routing, and effects.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Clips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The actual sound files used in your game.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E165515A-E06E-DCA2-1067-CF83B28045D6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5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CC17DE5-1DB6-9D78-8F9B-C18AB1FF48B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Key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D2AF-791C-AC82-A3D0-17E98F25A6A6}"/>
              </a:ext>
            </a:extLst>
          </p:cNvPr>
          <p:cNvSpPr txBox="1"/>
          <p:nvPr/>
        </p:nvSpPr>
        <p:spPr>
          <a:xfrm>
            <a:off x="6829063" y="6221630"/>
            <a:ext cx="5362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https://docs.unity3d.com/2022.3/Documentation/Manual/Audio.html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23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35F5-0C8E-4546-19AC-6D8B9E43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E8B8F-FCAF-D06A-7AFF-0E8D15F6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Introduction to Unity Audio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B85D0-46CD-109B-6E75-D060443B53A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1977683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Source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Plays audio clips.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Listener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Captures audio and applies spatialization effects.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Mixer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Controls audio levels, routing, and effects.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Clips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The actual sound files used in your game.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2DA5DA72-B32D-B61A-845C-527424842A00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6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8F518BB-FE93-CC3A-6589-6D7FAD937EF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Key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4F2DF-78B2-F358-1490-AAC5CFFE64F4}"/>
              </a:ext>
            </a:extLst>
          </p:cNvPr>
          <p:cNvSpPr txBox="1"/>
          <p:nvPr/>
        </p:nvSpPr>
        <p:spPr>
          <a:xfrm>
            <a:off x="6829063" y="6221630"/>
            <a:ext cx="5362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https://docs.unity3d.com/2022.3/Documentation/Manual/Audio.html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575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BACE3-3AB9-DE80-84BD-D6B272B21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7E5B1-C66A-2188-BF70-FAED0265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Clip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EFF5-FBAB-3516-6B4E-5107D25F8A3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1977683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Audio Clips are the fundamental building blocks for sound in Unity. They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store the actual audio data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that is played by Audio Sources. You can import audio files in various formats like WAV, MP3, OGG, and AIFF.</a:t>
            </a:r>
          </a:p>
          <a:p>
            <a:pPr algn="l">
              <a:lnSpc>
                <a:spcPct val="150000"/>
              </a:lnSpc>
            </a:pP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Key features of Audio Clips: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Audio Format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Determines the quality and file size of the audio.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Load Type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Controls how the audio is loaded into memory (on demand or preloaded).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Compression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Reduces file size but may impact audio quality.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Spatialization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Enables 3D audio effects like positional audio and Doppler effect.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FD7CE66-2D85-1556-6F64-A5369922787B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7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6301644-8987-A363-A152-0E454D058A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an Audio Clip?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2164F-926B-9FEF-DCB9-692DAE67A5EE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https://docs.unity3d.com/2022.3/Documentation/Manual/class-AudioClip.html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10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6C6A-AF68-D87F-1DF8-29BE676CA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54F90-A3AC-96CF-A244-9E8498C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Introduction to Unity Audio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0E52E-2AB0-9E7D-5234-29E1B0047F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1977683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Force To Mono &amp; Normalize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Convert multi-channel audio to mono and adjust volume for consistency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Load In Background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Load audio without affecting main thread performance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 err="1">
                <a:solidFill>
                  <a:srgbClr val="455463"/>
                </a:solidFill>
                <a:effectLst/>
                <a:latin typeface="+mn-lt"/>
              </a:rPr>
              <a:t>Ambisonic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Special format for 360° and XR experiences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89026D1-0062-7370-EE4E-F9E924C3CD2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8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769ADB8-ECA6-5C95-B935-4D2DCD3B926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Inspector Options: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D30BE01-BB5A-240E-4557-D3516345908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3935392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Inspector Options: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BDDE83-5EB2-B437-7E5B-4E7169EFC21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4351280"/>
            <a:ext cx="10477948" cy="1977683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Play, loop, and preview selected audio clip (requires Unity Audio enabled in Project Settings)</a:t>
            </a:r>
          </a:p>
        </p:txBody>
      </p:sp>
    </p:spTree>
    <p:extLst>
      <p:ext uri="{BB962C8B-B14F-4D97-AF65-F5344CB8AC3E}">
        <p14:creationId xmlns:p14="http://schemas.microsoft.com/office/powerpoint/2010/main" val="37781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B2E76-9FF1-2C1A-238C-E34E6B1B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EB88F-6044-BB4E-AC9D-C17B9DDA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Audio Clip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CDBD3-903D-46E2-04E7-405BDF76376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5" y="1957709"/>
            <a:ext cx="10832210" cy="3919041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Load Type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Defines how audio is loaded (decompress on load, compressed in memory, streaming)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Compression Format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Determines audio quality and file size (PCM, ADPCM, </a:t>
            </a:r>
            <a:r>
              <a:rPr lang="en-US" sz="2000" i="0" u="none" strike="noStrike" dirty="0" err="1">
                <a:solidFill>
                  <a:srgbClr val="455463"/>
                </a:solidFill>
                <a:effectLst/>
                <a:latin typeface="+mn-lt"/>
              </a:rPr>
              <a:t>Vorbis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/MP3)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Sample Rate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Sampling frequency of the audio (higher = better quality, larger file size)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Load In Background &amp; Preload Audio Data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Control when audio loads (during scene load or on demand)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Quality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Adjust compression level for </a:t>
            </a:r>
            <a:r>
              <a:rPr lang="en-US" sz="2000" i="0" u="none" strike="noStrike" dirty="0" err="1">
                <a:solidFill>
                  <a:srgbClr val="455463"/>
                </a:solidFill>
                <a:effectLst/>
                <a:latin typeface="+mn-lt"/>
              </a:rPr>
              <a:t>Vorbis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/MP3 formats (higher = better quality, larger file size)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44D5E706-0883-B555-E70E-0AE0C3A577A9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9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0B0EC74-B85B-7726-0463-E540E521853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Properties: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789FF-A3B1-72A7-A0B1-48BEAD2B381D}"/>
              </a:ext>
            </a:extLst>
          </p:cNvPr>
          <p:cNvSpPr txBox="1"/>
          <p:nvPr/>
        </p:nvSpPr>
        <p:spPr>
          <a:xfrm>
            <a:off x="6261905" y="6221630"/>
            <a:ext cx="5930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US" sz="1100" dirty="0">
                <a:hlinkClick r:id="rId3"/>
              </a:rPr>
              <a:t>https://docs.unity3d.com/2022.3/Documentation/Manual/class-AudioClip.html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968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11607</TotalTime>
  <Words>1730</Words>
  <Application>Microsoft Macintosh PowerPoint</Application>
  <PresentationFormat>Widescreen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PingFang SC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Learning Objectives</vt:lpstr>
      <vt:lpstr>Introduction to Unity Audio</vt:lpstr>
      <vt:lpstr>Introduction to Unity Audio</vt:lpstr>
      <vt:lpstr>Introduction to Unity Audio</vt:lpstr>
      <vt:lpstr>Introduction to Unity Audio</vt:lpstr>
      <vt:lpstr>Audio Clip</vt:lpstr>
      <vt:lpstr>Introduction to Unity Audio</vt:lpstr>
      <vt:lpstr>Audio Clip</vt:lpstr>
      <vt:lpstr>Audio Clip</vt:lpstr>
      <vt:lpstr>Audio Source</vt:lpstr>
      <vt:lpstr>Audio Source</vt:lpstr>
      <vt:lpstr>Audio Source</vt:lpstr>
      <vt:lpstr>Audio Listener</vt:lpstr>
      <vt:lpstr>Audio Listener</vt:lpstr>
      <vt:lpstr>Working with Audio Sources &amp; Listeners</vt:lpstr>
      <vt:lpstr>Audio Mixer</vt:lpstr>
      <vt:lpstr>Audio Mixer</vt:lpstr>
      <vt:lpstr>Audio Mixer</vt:lpstr>
      <vt:lpstr>Audio Mixer</vt:lpstr>
      <vt:lpstr>Recap</vt:lpstr>
    </vt:vector>
  </TitlesOfParts>
  <Manager/>
  <Company>SE - FPTU - HCM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FGU301-1.Introduction to Unity</dc:title>
  <dc:subject/>
  <dc:creator>Phạm Thanh Trí</dc:creator>
  <cp:keywords/>
  <dc:description/>
  <cp:lastModifiedBy>Microsoft Office User</cp:lastModifiedBy>
  <cp:revision>1338</cp:revision>
  <cp:lastPrinted>2024-02-18T04:17:36Z</cp:lastPrinted>
  <dcterms:created xsi:type="dcterms:W3CDTF">2023-12-04T12:44:34Z</dcterms:created>
  <dcterms:modified xsi:type="dcterms:W3CDTF">2024-11-29T04:43:54Z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FE FPTU HCM</vt:lpwstr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