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257" r:id="rId3"/>
    <p:sldId id="602" r:id="rId4"/>
    <p:sldId id="603" r:id="rId5"/>
    <p:sldId id="605" r:id="rId6"/>
    <p:sldId id="606" r:id="rId7"/>
    <p:sldId id="607" r:id="rId8"/>
    <p:sldId id="608" r:id="rId9"/>
    <p:sldId id="609" r:id="rId10"/>
    <p:sldId id="610" r:id="rId11"/>
    <p:sldId id="611" r:id="rId12"/>
    <p:sldId id="612" r:id="rId13"/>
    <p:sldId id="613" r:id="rId14"/>
    <p:sldId id="567" r:id="rId15"/>
    <p:sldId id="599" r:id="rId16"/>
    <p:sldId id="598" r:id="rId17"/>
    <p:sldId id="601" r:id="rId18"/>
    <p:sldId id="559"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F21"/>
    <a:srgbClr val="455463"/>
    <a:srgbClr val="006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0"/>
    <p:restoredTop sz="75484" autoAdjust="0"/>
  </p:normalViewPr>
  <p:slideViewPr>
    <p:cSldViewPr snapToGrid="0">
      <p:cViewPr varScale="1">
        <p:scale>
          <a:sx n="110" d="100"/>
          <a:sy n="110" d="100"/>
        </p:scale>
        <p:origin x="928" y="184"/>
      </p:cViewPr>
      <p:guideLst/>
    </p:cSldViewPr>
  </p:slideViewPr>
  <p:outlineViewPr>
    <p:cViewPr>
      <p:scale>
        <a:sx n="33" d="100"/>
        <a:sy n="33" d="100"/>
      </p:scale>
      <p:origin x="0" y="-9848"/>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3" d="100"/>
          <a:sy n="83" d="100"/>
        </p:scale>
        <p:origin x="44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67837F-32F0-E665-A15D-FB808B08651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46CC0515-E10A-7B7C-5B2C-628C448FA045}"/>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E71916AA-AF53-5F46-A4E5-02F5BDB8B981}" type="datetimeFigureOut">
              <a:rPr lang="en-VN" smtClean="0"/>
              <a:t>03/12/2024</a:t>
            </a:fld>
            <a:endParaRPr lang="en-VN"/>
          </a:p>
        </p:txBody>
      </p:sp>
      <p:sp>
        <p:nvSpPr>
          <p:cNvPr id="4" name="Footer Placeholder 3">
            <a:extLst>
              <a:ext uri="{FF2B5EF4-FFF2-40B4-BE49-F238E27FC236}">
                <a16:creationId xmlns:a16="http://schemas.microsoft.com/office/drawing/2014/main" id="{A1C865F9-75B9-9AE2-CD3B-AF6E0DB51CC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27E6813-946A-976F-257F-9E704D58CFD5}"/>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4BCE4160-ECAF-544D-921F-6E00FD010DF3}" type="slidenum">
              <a:rPr lang="en-VN" smtClean="0"/>
              <a:t>‹#›</a:t>
            </a:fld>
            <a:endParaRPr lang="en-VN"/>
          </a:p>
        </p:txBody>
      </p:sp>
    </p:spTree>
    <p:extLst>
      <p:ext uri="{BB962C8B-B14F-4D97-AF65-F5344CB8AC3E}">
        <p14:creationId xmlns:p14="http://schemas.microsoft.com/office/powerpoint/2010/main" val="237833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576034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E454A-9D9A-2780-263C-87621ED067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F05258-A1C2-621A-0279-8B60E9BE28C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B4B2387-6F47-F134-857C-15B181E707DB}"/>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1C978497-9A1F-3DC0-B5B3-8E9E91E8338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24959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35A92-A13C-B7B0-AEB5-01DF8130E2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D91254-C7C7-2279-491F-BABA546BD84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3157520-4239-6438-1B57-9EBA2595EA6B}"/>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B7BC0C69-41D6-6643-B457-E9295EB147E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184002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3DD8B-6A5F-BC6F-4346-A482E76A76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B693D-F96A-2067-762F-655ECDDF98E0}"/>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297F1CE4-D43F-0357-65BF-F3867F62BF3D}"/>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BB52D07A-9B20-9F88-31F5-9AEB18C8345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61683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A1DE3-8C95-20F5-8E8C-77935FD5B6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0756A9-EFFF-9634-0F8B-E47C0A7E00D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F5E0268-1511-43FC-67DF-52D163249C60}"/>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A3C3D6DD-2D78-EAD8-5FBC-D3532AAFD60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6175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AFE3D-C096-0498-D4E1-5F6B2D586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C7C621-7B58-4739-AB36-30067176D4E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99D7FCFB-69B9-287B-E3AE-5407ED75F38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CC2A301-A9B8-0A87-CDB6-D24DB77292B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659118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57D8-5527-57B1-2AD0-7AD6524BE7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DCD7BB-C331-7E9A-31B7-D7B2F55E2A0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1D0D75F-8951-BA66-B558-F997546B34FB}"/>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F8825C6F-73E5-A061-4E42-A93DF5AD6BE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668472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6FE93-AA78-2109-84FF-5A7276505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8535BA-2228-009D-CA82-06C28915EDE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777CD7B7-DA05-CD70-3713-D28F68B25AFC}"/>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A37E5C5D-FF6B-304E-FF14-52D5128A7C9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28866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51D3-D0A1-29C4-F40B-26D38BC751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A865CE-7BF6-D677-4640-B2580051D66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02856D4-B3E2-45AE-4426-D6106770B366}"/>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85C3F51B-C0BE-DA59-672C-4D3837FE374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781562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D3F5E-BB30-D0B1-E979-F579D6D61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61DACF-1E7E-B6CE-E3FD-959FAA5DC2F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052E9B9-F5FB-4C91-084F-4C5116CFA2D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9BBFD6E-F882-4F44-8D3B-B27F52A99E7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59845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a:solidFill>
                <a:srgbClr val="000000"/>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68C5A-C0FC-CCCC-EF9B-3826044462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A7077C-0AA0-BB13-4A04-318798AE136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FAB0614-8469-D14D-7462-7BA082EBD0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75C5D86-C4CE-E7B8-7BC0-D932F724776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48353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EF520-474F-D703-C026-5EA6DF0CDB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06FDC0-3843-4CC3-9381-F86706FA3D1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849779D-C040-EEBE-A3EF-A9EEC0618846}"/>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8ADAC5AA-2AE4-FBDE-83FF-A10B78BA638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88870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0D46F-B95A-8E87-A4F4-165DA8E9FA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6B3202-A085-3460-326D-C7D7125B1835}"/>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93145B4D-9CF8-2C6D-6DC0-FEFC7714A76E}"/>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8C26CACE-D625-0058-F74C-3897CA69B96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538898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EBC4F-D10D-9DC0-1F1B-8084707796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FB4BA0-C697-C75D-B95D-1055FD3AD75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3B59B55-5D66-BD13-07AB-0A8675C85D13}"/>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83D203B5-2CD9-1F95-ACDC-01AD9C0A932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97779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F38C7-AFA6-EB54-6458-D098950F17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C0A537-5A7A-90F2-A04F-07F98159B60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9B724C0-469B-76AF-86C6-8F577110AFD4}"/>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7D6DDB0C-2745-093E-E825-5F8265D34795}"/>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007400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BCCDB-69B0-0C97-AD18-0AC033E530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E07408-54CC-EBEB-F88D-6449BAAB332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85E092B-6DBA-E6E2-90E7-0E3368729DD3}"/>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029574F9-9479-9C27-60C1-F2B94A086B8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637661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0E226-9049-DA68-3439-BE24B06D7A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9A09B8-BACD-51AD-A1FE-4AABBFDB030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BAC66CA-FC90-D7AE-A4C3-E3FE939F1723}"/>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2A28CE33-C48A-5970-86DB-6DF8714B6FC5}"/>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42346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hasCustomPrompt="1"/>
          </p:nvPr>
        </p:nvSpPr>
        <p:spPr>
          <a:xfrm>
            <a:off x="609479"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3200" b="0" strike="noStrike" spc="-1" dirty="0">
                <a:solidFill>
                  <a:srgbClr val="000000"/>
                </a:solidFill>
                <a:latin typeface="Arial"/>
              </a:rPr>
              <a:t>Sample title</a:t>
            </a:r>
            <a:endParaRPr lang="en-US" sz="4400" b="0" strike="noStrike" spc="-1" dirty="0">
              <a:solidFill>
                <a:srgbClr val="000000"/>
              </a:solidFill>
              <a:latin typeface="Arial"/>
            </a:endParaRPr>
          </a:p>
        </p:txBody>
      </p:sp>
      <p:sp>
        <p:nvSpPr>
          <p:cNvPr id="10" name="PlaceHolder 2"/>
          <p:cNvSpPr>
            <a:spLocks noGrp="1"/>
          </p:cNvSpPr>
          <p:nvPr>
            <p:ph type="subTitle" hasCustomPrompt="1"/>
          </p:nvPr>
        </p:nvSpPr>
        <p:spPr>
          <a:xfrm>
            <a:off x="609480" y="1604520"/>
            <a:ext cx="10972440" cy="3977280"/>
          </a:xfrm>
          <a:prstGeom prst="rect">
            <a:avLst/>
          </a:prstGeom>
          <a:noFill/>
          <a:ln w="0">
            <a:noFill/>
          </a:ln>
        </p:spPr>
        <p:txBody>
          <a:bodyPr lIns="0" tIns="0" rIns="0" bIns="0" anchor="ctr">
            <a:noAutofit/>
          </a:bodyPr>
          <a:lstStyle>
            <a:lvl1pPr algn="l">
              <a:lnSpc>
                <a:spcPct val="150000"/>
              </a:lnSpc>
              <a:defRPr sz="2000">
                <a:solidFill>
                  <a:srgbClr val="455463"/>
                </a:solidFill>
              </a:defRPr>
            </a:lvl1pPr>
          </a:lstStyle>
          <a:p>
            <a:pPr indent="0" algn="ctr">
              <a:buNone/>
            </a:pPr>
            <a:r>
              <a:rPr lang="en-US" sz="3200" b="0" strike="noStrike" spc="-1" dirty="0">
                <a:solidFill>
                  <a:srgbClr val="000000"/>
                </a:solidFill>
                <a:latin typeface="Arial"/>
              </a:rPr>
              <a:t>Sample text</a:t>
            </a:r>
          </a:p>
        </p:txBody>
      </p:sp>
      <p:sp>
        <p:nvSpPr>
          <p:cNvPr id="4" name="PlaceHolder 3"/>
          <p:cNvSpPr>
            <a:spLocks noGrp="1"/>
          </p:cNvSpPr>
          <p:nvPr>
            <p:ph type="sldNum" idx="1"/>
          </p:nvPr>
        </p:nvSpPr>
        <p:spPr/>
        <p:txBody>
          <a:bodyPr/>
          <a:lstStyle/>
          <a:p>
            <a:fld id="{AFB65992-DA9D-494B-98D5-4CF7BD3BA0D8}"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hasCustomPrompt="1"/>
          </p:nvPr>
        </p:nvSpPr>
        <p:spPr>
          <a:xfrm>
            <a:off x="609480"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4400" b="0" strike="noStrike" spc="-1" dirty="0">
                <a:solidFill>
                  <a:srgbClr val="000000"/>
                </a:solidFill>
                <a:latin typeface="Arial"/>
              </a:rPr>
              <a:t>title</a:t>
            </a:r>
          </a:p>
        </p:txBody>
      </p:sp>
      <p:sp>
        <p:nvSpPr>
          <p:cNvPr id="12" name="PlaceHolder 2"/>
          <p:cNvSpPr>
            <a:spLocks noGrp="1"/>
          </p:cNvSpPr>
          <p:nvPr>
            <p:ph hasCustomPrompt="1"/>
          </p:nvPr>
        </p:nvSpPr>
        <p:spPr>
          <a:xfrm>
            <a:off x="609480" y="1604520"/>
            <a:ext cx="10972440" cy="3977280"/>
          </a:xfrm>
          <a:prstGeom prst="rect">
            <a:avLst/>
          </a:prstGeom>
          <a:noFill/>
          <a:ln w="0">
            <a:noFill/>
          </a:ln>
        </p:spPr>
        <p:txBody>
          <a:bodyPr lIns="0" tIns="0" rIns="0" bIns="0" anchor="ctr">
            <a:normAutofit/>
          </a:bodyPr>
          <a:lstStyle>
            <a:lvl1pPr>
              <a:defRPr sz="2000">
                <a:solidFill>
                  <a:srgbClr val="455463"/>
                </a:solidFill>
              </a:defRPr>
            </a:lvl1pPr>
          </a:lstStyle>
          <a:p>
            <a:pPr indent="0">
              <a:spcBef>
                <a:spcPts val="1417"/>
              </a:spcBef>
              <a:buNone/>
            </a:pPr>
            <a:r>
              <a:rPr lang="en-US" sz="3200" b="0" strike="noStrike" spc="-1" dirty="0">
                <a:solidFill>
                  <a:srgbClr val="000000"/>
                </a:solidFill>
                <a:latin typeface="Arial"/>
              </a:rPr>
              <a:t>content</a:t>
            </a:r>
          </a:p>
        </p:txBody>
      </p:sp>
      <p:sp>
        <p:nvSpPr>
          <p:cNvPr id="4" name="PlaceHolder 3"/>
          <p:cNvSpPr>
            <a:spLocks noGrp="1"/>
          </p:cNvSpPr>
          <p:nvPr>
            <p:ph type="sldNum" idx="1"/>
          </p:nvPr>
        </p:nvSpPr>
        <p:spPr/>
        <p:txBody>
          <a:bodyPr/>
          <a:lstStyle/>
          <a:p>
            <a:fld id="{611E9756-0BF4-495F-B21A-68638C80ADAA}" type="slidenum">
              <a:r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dirty="0">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T_of4_jRoJA"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unity.com/products/senti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nity.com/products/senti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7uU_TxSyINI"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hyperlink" Target="https://unity.com/products/senti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800" y="3051779"/>
            <a:ext cx="8726400" cy="7544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b="0" strike="noStrike" spc="-1" dirty="0">
                <a:solidFill>
                  <a:srgbClr val="0066B2"/>
                </a:solidFill>
                <a:latin typeface="Arial"/>
              </a:rPr>
              <a:t>Basic AI concept in Unity game</a:t>
            </a:r>
          </a:p>
        </p:txBody>
      </p:sp>
      <p:pic>
        <p:nvPicPr>
          <p:cNvPr id="52" name="Picture 51"/>
          <p:cNvPicPr/>
          <p:nvPr/>
        </p:nvPicPr>
        <p:blipFill>
          <a:blip r:embed="rId3"/>
          <a:stretch/>
        </p:blipFill>
        <p:spPr>
          <a:xfrm>
            <a:off x="4158360" y="446400"/>
            <a:ext cx="3873240" cy="21218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F9E2D-A7DD-2B27-C7E8-12DDB37D91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9A98EFA-190F-6B32-3263-CAB9DFDF65BA}"/>
              </a:ext>
            </a:extLst>
          </p:cNvPr>
          <p:cNvSpPr>
            <a:spLocks noGrp="1"/>
          </p:cNvSpPr>
          <p:nvPr>
            <p:ph type="title"/>
          </p:nvPr>
        </p:nvSpPr>
        <p:spPr/>
        <p:txBody>
          <a:bodyPr/>
          <a:lstStyle/>
          <a:p>
            <a:r>
              <a:rPr lang="en-US" sz="3200" b="1" spc="-1" dirty="0">
                <a:solidFill>
                  <a:srgbClr val="0066B2"/>
                </a:solidFill>
              </a:rPr>
              <a:t>Enemy AI: Making it Believable</a:t>
            </a:r>
            <a:endParaRPr lang="en-VN" dirty="0"/>
          </a:p>
        </p:txBody>
      </p:sp>
      <p:sp>
        <p:nvSpPr>
          <p:cNvPr id="5" name="Content Placeholder 4">
            <a:extLst>
              <a:ext uri="{FF2B5EF4-FFF2-40B4-BE49-F238E27FC236}">
                <a16:creationId xmlns:a16="http://schemas.microsoft.com/office/drawing/2014/main" id="{1AE2B543-377D-F45A-BE25-51F054FB0F56}"/>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rPr>
              <a:t>By observing the enemy character, we can identify a set of behaviors:</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Idle: The enemy starts the scene standing still.</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Patrol: The enemy wanders around, searching for the player.</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Chase: If the enemy sees the player, they chase them.</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Attack: When the player comes into attack range, the enemy attacks.</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Flee: If the enemy takes significant damage, they flee and search for a health power-up.</a:t>
            </a:r>
          </a:p>
          <a:p>
            <a:pPr algn="l">
              <a:lnSpc>
                <a:spcPct val="150000"/>
              </a:lnSpc>
            </a:pPr>
            <a:r>
              <a:rPr lang="en-US" sz="2000" i="0" u="none" strike="noStrike" dirty="0">
                <a:solidFill>
                  <a:srgbClr val="455463"/>
                </a:solidFill>
                <a:effectLst/>
              </a:rPr>
              <a:t>The enemy can only be in one state at a time, and each state determines how the enemy behaves. We can use an FSM design pattern to manage these states and transitions between them.</a:t>
            </a:r>
          </a:p>
        </p:txBody>
      </p:sp>
      <p:sp>
        <p:nvSpPr>
          <p:cNvPr id="2" name="PlaceHolder 1">
            <a:extLst>
              <a:ext uri="{FF2B5EF4-FFF2-40B4-BE49-F238E27FC236}">
                <a16:creationId xmlns:a16="http://schemas.microsoft.com/office/drawing/2014/main" id="{44C10E79-AF5D-6D16-DAE2-FEF24776AF65}"/>
              </a:ext>
            </a:extLst>
          </p:cNvPr>
          <p:cNvSpPr>
            <a:spLocks noGrp="1"/>
          </p:cNvSpPr>
          <p:nvPr>
            <p:ph type="sldNum" idx="1"/>
          </p:nvPr>
        </p:nvSpPr>
        <p:spPr>
          <a:xfrm>
            <a:off x="8610480" y="6483240"/>
            <a:ext cx="2723040" cy="344880"/>
          </a:xfrm>
        </p:spPr>
        <p:txBody>
          <a:bodyPr/>
          <a:lstStyle/>
          <a:p>
            <a:fld id="{BA9FEC38-D3C8-4794-8A5E-1D9A9F335037}" type="slidenum">
              <a:rPr/>
              <a:t>10</a:t>
            </a:fld>
            <a:endParaRPr dirty="0"/>
          </a:p>
        </p:txBody>
      </p:sp>
      <p:sp>
        <p:nvSpPr>
          <p:cNvPr id="3" name="Content Placeholder 4">
            <a:extLst>
              <a:ext uri="{FF2B5EF4-FFF2-40B4-BE49-F238E27FC236}">
                <a16:creationId xmlns:a16="http://schemas.microsoft.com/office/drawing/2014/main" id="{00C6D93D-89D4-8AC8-F206-16FB9EF2DE3D}"/>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FSM for Enemy Behavior</a:t>
            </a:r>
          </a:p>
        </p:txBody>
      </p:sp>
    </p:spTree>
    <p:extLst>
      <p:ext uri="{BB962C8B-B14F-4D97-AF65-F5344CB8AC3E}">
        <p14:creationId xmlns:p14="http://schemas.microsoft.com/office/powerpoint/2010/main" val="2828003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F75D4-EE04-AFFD-76AB-688E8378C3D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2CFF8B-A425-7AFC-3377-F3970336429E}"/>
              </a:ext>
            </a:extLst>
          </p:cNvPr>
          <p:cNvSpPr>
            <a:spLocks noGrp="1"/>
          </p:cNvSpPr>
          <p:nvPr>
            <p:ph type="title"/>
          </p:nvPr>
        </p:nvSpPr>
        <p:spPr/>
        <p:txBody>
          <a:bodyPr/>
          <a:lstStyle/>
          <a:p>
            <a:r>
              <a:rPr lang="en-US" sz="3200" b="1" spc="-1" dirty="0">
                <a:solidFill>
                  <a:srgbClr val="0066B2"/>
                </a:solidFill>
              </a:rPr>
              <a:t>Enemy AI: Making it Believable</a:t>
            </a:r>
            <a:endParaRPr lang="en-VN" dirty="0"/>
          </a:p>
        </p:txBody>
      </p:sp>
      <p:sp>
        <p:nvSpPr>
          <p:cNvPr id="5" name="Content Placeholder 4">
            <a:extLst>
              <a:ext uri="{FF2B5EF4-FFF2-40B4-BE49-F238E27FC236}">
                <a16:creationId xmlns:a16="http://schemas.microsoft.com/office/drawing/2014/main" id="{F03284A8-83C3-FAD8-506B-22270BB7525E}"/>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err="1">
                <a:solidFill>
                  <a:srgbClr val="455463"/>
                </a:solidFill>
                <a:effectLst/>
              </a:rPr>
              <a:t>Mecanim</a:t>
            </a:r>
            <a:r>
              <a:rPr lang="en-US" sz="2000" i="0" u="none" strike="noStrike" dirty="0">
                <a:solidFill>
                  <a:srgbClr val="455463"/>
                </a:solidFill>
                <a:effectLst/>
              </a:rPr>
              <a:t> is Unity's animation system. We'll create an FSM within </a:t>
            </a:r>
            <a:r>
              <a:rPr lang="en-US" sz="2000" i="0" u="none" strike="noStrike" dirty="0" err="1">
                <a:solidFill>
                  <a:srgbClr val="455463"/>
                </a:solidFill>
                <a:effectLst/>
              </a:rPr>
              <a:t>Mecanim</a:t>
            </a:r>
            <a:r>
              <a:rPr lang="en-US" sz="2000" i="0" u="none" strike="noStrike" dirty="0">
                <a:solidFill>
                  <a:srgbClr val="455463"/>
                </a:solidFill>
                <a:effectLst/>
              </a:rPr>
              <a:t> to control the animations associated with each enemy state:</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Idle: Idle animation</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Patrol: Walk animation</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Chase/Flee: Run animation</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Attack: Jump animation (for this example)</a:t>
            </a:r>
          </a:p>
          <a:p>
            <a:pPr algn="l">
              <a:lnSpc>
                <a:spcPct val="150000"/>
              </a:lnSpc>
            </a:pPr>
            <a:r>
              <a:rPr lang="en-US" sz="2000" i="0" u="none" strike="noStrike" dirty="0">
                <a:solidFill>
                  <a:srgbClr val="455463"/>
                </a:solidFill>
                <a:effectLst/>
              </a:rPr>
              <a:t>We'll also define transitions between these states based on triggers like "Patrol," "Chase," "Attack," and "</a:t>
            </a:r>
            <a:r>
              <a:rPr lang="en-US" sz="2000" i="0" u="none" strike="noStrike" dirty="0" err="1">
                <a:solidFill>
                  <a:srgbClr val="455463"/>
                </a:solidFill>
                <a:effectLst/>
              </a:rPr>
              <a:t>SeekHealth</a:t>
            </a:r>
            <a:r>
              <a:rPr lang="en-US" sz="2000" i="0" u="none" strike="noStrike" dirty="0">
                <a:solidFill>
                  <a:srgbClr val="455463"/>
                </a:solidFill>
                <a:effectLst/>
              </a:rPr>
              <a:t>."</a:t>
            </a:r>
          </a:p>
        </p:txBody>
      </p:sp>
      <p:sp>
        <p:nvSpPr>
          <p:cNvPr id="2" name="PlaceHolder 1">
            <a:extLst>
              <a:ext uri="{FF2B5EF4-FFF2-40B4-BE49-F238E27FC236}">
                <a16:creationId xmlns:a16="http://schemas.microsoft.com/office/drawing/2014/main" id="{9F716B7D-F254-1447-E651-C9B447B8FC71}"/>
              </a:ext>
            </a:extLst>
          </p:cNvPr>
          <p:cNvSpPr>
            <a:spLocks noGrp="1"/>
          </p:cNvSpPr>
          <p:nvPr>
            <p:ph type="sldNum" idx="1"/>
          </p:nvPr>
        </p:nvSpPr>
        <p:spPr>
          <a:xfrm>
            <a:off x="8610480" y="6483240"/>
            <a:ext cx="2723040" cy="344880"/>
          </a:xfrm>
        </p:spPr>
        <p:txBody>
          <a:bodyPr/>
          <a:lstStyle/>
          <a:p>
            <a:fld id="{BA9FEC38-D3C8-4794-8A5E-1D9A9F335037}" type="slidenum">
              <a:rPr/>
              <a:t>11</a:t>
            </a:fld>
            <a:endParaRPr dirty="0"/>
          </a:p>
        </p:txBody>
      </p:sp>
      <p:sp>
        <p:nvSpPr>
          <p:cNvPr id="3" name="Content Placeholder 4">
            <a:extLst>
              <a:ext uri="{FF2B5EF4-FFF2-40B4-BE49-F238E27FC236}">
                <a16:creationId xmlns:a16="http://schemas.microsoft.com/office/drawing/2014/main" id="{D240851C-A866-053D-F315-38D65976E53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Building the FSM in </a:t>
            </a:r>
            <a:r>
              <a:rPr lang="en-US" sz="2400" b="1" i="0" u="none" strike="noStrike" dirty="0" err="1">
                <a:solidFill>
                  <a:srgbClr val="F36F21"/>
                </a:solidFill>
                <a:effectLst/>
                <a:latin typeface="+mj-lt"/>
              </a:rPr>
              <a:t>Mecanim</a:t>
            </a:r>
            <a:endParaRPr lang="en-US" sz="2400" b="1" i="0" u="none" strike="noStrike" dirty="0">
              <a:solidFill>
                <a:srgbClr val="F36F21"/>
              </a:solidFill>
              <a:effectLst/>
              <a:latin typeface="+mj-lt"/>
            </a:endParaRPr>
          </a:p>
        </p:txBody>
      </p:sp>
    </p:spTree>
    <p:extLst>
      <p:ext uri="{BB962C8B-B14F-4D97-AF65-F5344CB8AC3E}">
        <p14:creationId xmlns:p14="http://schemas.microsoft.com/office/powerpoint/2010/main" val="274248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53789-ED12-FF10-7F73-CCE3E108304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F1C45A8-0DAE-50FA-858D-B574559169A7}"/>
              </a:ext>
            </a:extLst>
          </p:cNvPr>
          <p:cNvSpPr>
            <a:spLocks noGrp="1"/>
          </p:cNvSpPr>
          <p:nvPr>
            <p:ph type="title"/>
          </p:nvPr>
        </p:nvSpPr>
        <p:spPr/>
        <p:txBody>
          <a:bodyPr/>
          <a:lstStyle/>
          <a:p>
            <a:r>
              <a:rPr lang="en-US" sz="3200" b="1" spc="-1" dirty="0">
                <a:solidFill>
                  <a:srgbClr val="0066B2"/>
                </a:solidFill>
              </a:rPr>
              <a:t>Enemy AI: Making it Believable</a:t>
            </a:r>
            <a:endParaRPr lang="en-VN" dirty="0"/>
          </a:p>
        </p:txBody>
      </p:sp>
      <p:sp>
        <p:nvSpPr>
          <p:cNvPr id="5" name="Content Placeholder 4">
            <a:extLst>
              <a:ext uri="{FF2B5EF4-FFF2-40B4-BE49-F238E27FC236}">
                <a16:creationId xmlns:a16="http://schemas.microsoft.com/office/drawing/2014/main" id="{4BB99069-2523-FAFE-5926-4ED23C7B6E06}"/>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rPr>
              <a:t>Implementing the FSM in C#</a:t>
            </a:r>
          </a:p>
          <a:p>
            <a:pPr algn="l">
              <a:lnSpc>
                <a:spcPct val="150000"/>
              </a:lnSpc>
            </a:pPr>
            <a:r>
              <a:rPr lang="en-US" sz="2000" i="0" u="none" strike="noStrike" dirty="0">
                <a:solidFill>
                  <a:srgbClr val="455463"/>
                </a:solidFill>
                <a:effectLst/>
              </a:rPr>
              <a:t>We'll create a C# script (</a:t>
            </a:r>
            <a:r>
              <a:rPr lang="en-US" sz="2000" i="0" u="none" strike="noStrike" dirty="0" err="1">
                <a:solidFill>
                  <a:srgbClr val="455463"/>
                </a:solidFill>
                <a:effectLst/>
              </a:rPr>
              <a:t>AI_Enemy.cs</a:t>
            </a:r>
            <a:r>
              <a:rPr lang="en-US" sz="2000" i="0" u="none" strike="noStrike" dirty="0">
                <a:solidFill>
                  <a:srgbClr val="455463"/>
                </a:solidFill>
                <a:effectLst/>
              </a:rPr>
              <a:t>) to manage the enemy's behavior and interact with the </a:t>
            </a:r>
            <a:r>
              <a:rPr lang="en-US" sz="2000" i="0" u="none" strike="noStrike" dirty="0" err="1">
                <a:solidFill>
                  <a:srgbClr val="455463"/>
                </a:solidFill>
                <a:effectLst/>
              </a:rPr>
              <a:t>Mecanim</a:t>
            </a:r>
            <a:r>
              <a:rPr lang="en-US" sz="2000" i="0" u="none" strike="noStrike" dirty="0">
                <a:solidFill>
                  <a:srgbClr val="455463"/>
                </a:solidFill>
                <a:effectLst/>
              </a:rPr>
              <a:t> FSM. This script will:</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Define an enumeration for enemy states (Idle, Patrol, Chase, etc.)</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Maintain a variable for the current enemy state</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Implement Coroutines for each state (Idle, Patrol, Chase, etc.)</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Use triggers to transition between states in </a:t>
            </a:r>
            <a:r>
              <a:rPr lang="en-US" sz="2000" i="0" u="none" strike="noStrike" dirty="0" err="1">
                <a:solidFill>
                  <a:srgbClr val="455463"/>
                </a:solidFill>
                <a:effectLst/>
              </a:rPr>
              <a:t>Mecanim</a:t>
            </a:r>
            <a:endParaRPr lang="en-US" sz="2000" i="0" u="none" strike="noStrike" dirty="0">
              <a:solidFill>
                <a:srgbClr val="455463"/>
              </a:solidFill>
              <a:effectLst/>
            </a:endParaRPr>
          </a:p>
          <a:p>
            <a:pPr marL="342900" indent="-342900" algn="l">
              <a:lnSpc>
                <a:spcPct val="150000"/>
              </a:lnSpc>
              <a:buFont typeface="Arial" panose="020B0604020202020204" pitchFamily="34" charset="0"/>
              <a:buChar char="•"/>
            </a:pPr>
            <a:r>
              <a:rPr lang="en-US" sz="2000" i="0" u="none" strike="noStrike" dirty="0">
                <a:solidFill>
                  <a:srgbClr val="455463"/>
                </a:solidFill>
                <a:effectLst/>
              </a:rPr>
              <a:t>Check for player visibility and health levels to trigger state changes</a:t>
            </a:r>
          </a:p>
        </p:txBody>
      </p:sp>
      <p:sp>
        <p:nvSpPr>
          <p:cNvPr id="2" name="PlaceHolder 1">
            <a:extLst>
              <a:ext uri="{FF2B5EF4-FFF2-40B4-BE49-F238E27FC236}">
                <a16:creationId xmlns:a16="http://schemas.microsoft.com/office/drawing/2014/main" id="{0293FFBB-A67B-4B95-A24E-D36354352406}"/>
              </a:ext>
            </a:extLst>
          </p:cNvPr>
          <p:cNvSpPr>
            <a:spLocks noGrp="1"/>
          </p:cNvSpPr>
          <p:nvPr>
            <p:ph type="sldNum" idx="1"/>
          </p:nvPr>
        </p:nvSpPr>
        <p:spPr>
          <a:xfrm>
            <a:off x="8610480" y="6483240"/>
            <a:ext cx="2723040" cy="344880"/>
          </a:xfrm>
        </p:spPr>
        <p:txBody>
          <a:bodyPr/>
          <a:lstStyle/>
          <a:p>
            <a:fld id="{BA9FEC38-D3C8-4794-8A5E-1D9A9F335037}" type="slidenum">
              <a:rPr/>
              <a:t>12</a:t>
            </a:fld>
            <a:endParaRPr dirty="0"/>
          </a:p>
        </p:txBody>
      </p:sp>
      <p:sp>
        <p:nvSpPr>
          <p:cNvPr id="3" name="Content Placeholder 4">
            <a:extLst>
              <a:ext uri="{FF2B5EF4-FFF2-40B4-BE49-F238E27FC236}">
                <a16:creationId xmlns:a16="http://schemas.microsoft.com/office/drawing/2014/main" id="{27C46245-247C-E37B-07D8-8C4073070C8A}"/>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Building the FSM in </a:t>
            </a:r>
            <a:r>
              <a:rPr lang="en-US" sz="2400" b="1" i="0" u="none" strike="noStrike" dirty="0" err="1">
                <a:solidFill>
                  <a:srgbClr val="F36F21"/>
                </a:solidFill>
                <a:effectLst/>
                <a:latin typeface="+mj-lt"/>
              </a:rPr>
              <a:t>Mecanim</a:t>
            </a:r>
            <a:endParaRPr lang="en-US" sz="2400" b="1" i="0" u="none" strike="noStrike" dirty="0">
              <a:solidFill>
                <a:srgbClr val="F36F21"/>
              </a:solidFill>
              <a:effectLst/>
              <a:latin typeface="+mj-lt"/>
            </a:endParaRPr>
          </a:p>
        </p:txBody>
      </p:sp>
    </p:spTree>
    <p:extLst>
      <p:ext uri="{BB962C8B-B14F-4D97-AF65-F5344CB8AC3E}">
        <p14:creationId xmlns:p14="http://schemas.microsoft.com/office/powerpoint/2010/main" val="143826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67CCB-0C81-3CBB-C39C-2F7F0C9A7E3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350C62-CC3E-A273-CD6F-32DB8789E7DC}"/>
              </a:ext>
            </a:extLst>
          </p:cNvPr>
          <p:cNvSpPr>
            <a:spLocks noGrp="1"/>
          </p:cNvSpPr>
          <p:nvPr>
            <p:ph type="title"/>
          </p:nvPr>
        </p:nvSpPr>
        <p:spPr/>
        <p:txBody>
          <a:bodyPr/>
          <a:lstStyle/>
          <a:p>
            <a:r>
              <a:rPr lang="en-US" sz="3200" b="1" spc="-1" dirty="0">
                <a:solidFill>
                  <a:srgbClr val="0066B2"/>
                </a:solidFill>
              </a:rPr>
              <a:t>Enemy AI: Making it Believable</a:t>
            </a:r>
            <a:endParaRPr lang="en-VN" dirty="0"/>
          </a:p>
        </p:txBody>
      </p:sp>
      <p:sp>
        <p:nvSpPr>
          <p:cNvPr id="5" name="Content Placeholder 4">
            <a:extLst>
              <a:ext uri="{FF2B5EF4-FFF2-40B4-BE49-F238E27FC236}">
                <a16:creationId xmlns:a16="http://schemas.microsoft.com/office/drawing/2014/main" id="{3F8BD73A-51A9-B8FF-2191-818D7803E6BC}"/>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rPr>
              <a:t> </a:t>
            </a:r>
          </a:p>
        </p:txBody>
      </p:sp>
      <p:sp>
        <p:nvSpPr>
          <p:cNvPr id="2" name="PlaceHolder 1">
            <a:extLst>
              <a:ext uri="{FF2B5EF4-FFF2-40B4-BE49-F238E27FC236}">
                <a16:creationId xmlns:a16="http://schemas.microsoft.com/office/drawing/2014/main" id="{425B2432-3D0D-DED0-05D4-C83A8F705401}"/>
              </a:ext>
            </a:extLst>
          </p:cNvPr>
          <p:cNvSpPr>
            <a:spLocks noGrp="1"/>
          </p:cNvSpPr>
          <p:nvPr>
            <p:ph type="sldNum" idx="1"/>
          </p:nvPr>
        </p:nvSpPr>
        <p:spPr>
          <a:xfrm>
            <a:off x="8610480" y="6483240"/>
            <a:ext cx="2723040" cy="344880"/>
          </a:xfrm>
        </p:spPr>
        <p:txBody>
          <a:bodyPr/>
          <a:lstStyle/>
          <a:p>
            <a:fld id="{BA9FEC38-D3C8-4794-8A5E-1D9A9F335037}" type="slidenum">
              <a:rPr/>
              <a:t>13</a:t>
            </a:fld>
            <a:endParaRPr dirty="0"/>
          </a:p>
        </p:txBody>
      </p:sp>
      <p:sp>
        <p:nvSpPr>
          <p:cNvPr id="3" name="Content Placeholder 4">
            <a:extLst>
              <a:ext uri="{FF2B5EF4-FFF2-40B4-BE49-F238E27FC236}">
                <a16:creationId xmlns:a16="http://schemas.microsoft.com/office/drawing/2014/main" id="{ABC8D9A3-DDB5-06F7-B795-BD151870EC00}"/>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Behavior Trees with Behavior Designer</a:t>
            </a:r>
          </a:p>
        </p:txBody>
      </p:sp>
      <p:pic>
        <p:nvPicPr>
          <p:cNvPr id="7" name="Picture 6">
            <a:hlinkClick r:id="rId3"/>
            <a:extLst>
              <a:ext uri="{FF2B5EF4-FFF2-40B4-BE49-F238E27FC236}">
                <a16:creationId xmlns:a16="http://schemas.microsoft.com/office/drawing/2014/main" id="{5D3F28A5-EBF7-0444-7148-4CE18EC23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500" y="1867087"/>
            <a:ext cx="7772400" cy="4034026"/>
          </a:xfrm>
          <a:prstGeom prst="rect">
            <a:avLst/>
          </a:prstGeom>
        </p:spPr>
      </p:pic>
      <p:sp>
        <p:nvSpPr>
          <p:cNvPr id="8" name="TextBox 7">
            <a:extLst>
              <a:ext uri="{FF2B5EF4-FFF2-40B4-BE49-F238E27FC236}">
                <a16:creationId xmlns:a16="http://schemas.microsoft.com/office/drawing/2014/main" id="{2F7247D8-5A8A-3F63-A919-EA5BE19646F1}"/>
              </a:ext>
            </a:extLst>
          </p:cNvPr>
          <p:cNvSpPr txBox="1"/>
          <p:nvPr/>
        </p:nvSpPr>
        <p:spPr>
          <a:xfrm>
            <a:off x="7407797" y="6221630"/>
            <a:ext cx="4784203" cy="261610"/>
          </a:xfrm>
          <a:prstGeom prst="rect">
            <a:avLst/>
          </a:prstGeom>
          <a:noFill/>
        </p:spPr>
        <p:txBody>
          <a:bodyPr wrap="square">
            <a:spAutoFit/>
          </a:bodyPr>
          <a:lstStyle/>
          <a:p>
            <a:r>
              <a:rPr lang="en-VN" sz="1100" dirty="0"/>
              <a:t>References: </a:t>
            </a:r>
            <a:r>
              <a:rPr lang="en-US" sz="1100" dirty="0">
                <a:hlinkClick r:id="rId3"/>
              </a:rPr>
              <a:t>https://www.youtube.com/watch?v=T_of4_jRoJA</a:t>
            </a:r>
            <a:endParaRPr lang="en-US" sz="1100" dirty="0"/>
          </a:p>
        </p:txBody>
      </p:sp>
    </p:spTree>
    <p:extLst>
      <p:ext uri="{BB962C8B-B14F-4D97-AF65-F5344CB8AC3E}">
        <p14:creationId xmlns:p14="http://schemas.microsoft.com/office/powerpoint/2010/main" val="16818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3EB2D-6D8F-2D72-8ADD-E8F5DC62CB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F57AC8-51C0-7EF1-FD2F-143D26655689}"/>
              </a:ext>
            </a:extLst>
          </p:cNvPr>
          <p:cNvSpPr>
            <a:spLocks noGrp="1"/>
          </p:cNvSpPr>
          <p:nvPr>
            <p:ph type="title"/>
          </p:nvPr>
        </p:nvSpPr>
        <p:spPr>
          <a:xfrm>
            <a:off x="609479" y="703080"/>
            <a:ext cx="10620747" cy="715320"/>
          </a:xfrm>
        </p:spPr>
        <p:txBody>
          <a:bodyPr/>
          <a:lstStyle/>
          <a:p>
            <a:r>
              <a:rPr lang="en-US" sz="3200" b="1" spc="-1" dirty="0">
                <a:solidFill>
                  <a:srgbClr val="0066B2"/>
                </a:solidFill>
              </a:rPr>
              <a:t>Unity </a:t>
            </a:r>
            <a:r>
              <a:rPr lang="en-US" sz="3200" b="1" spc="-1" dirty="0" err="1">
                <a:solidFill>
                  <a:srgbClr val="0066B2"/>
                </a:solidFill>
              </a:rPr>
              <a:t>Sentis</a:t>
            </a:r>
            <a:endParaRPr lang="en-US" sz="3200" b="1" spc="-1" dirty="0">
              <a:solidFill>
                <a:srgbClr val="0066B2"/>
              </a:solidFill>
            </a:endParaRPr>
          </a:p>
        </p:txBody>
      </p:sp>
      <p:sp>
        <p:nvSpPr>
          <p:cNvPr id="5" name="Subtitle 4">
            <a:extLst>
              <a:ext uri="{FF2B5EF4-FFF2-40B4-BE49-F238E27FC236}">
                <a16:creationId xmlns:a16="http://schemas.microsoft.com/office/drawing/2014/main" id="{B0305258-E56F-FD5A-1C98-0DB4A03636FC}"/>
              </a:ext>
            </a:extLst>
          </p:cNvPr>
          <p:cNvSpPr>
            <a:spLocks noGrp="1"/>
          </p:cNvSpPr>
          <p:nvPr>
            <p:ph type="subTitle"/>
          </p:nvPr>
        </p:nvSpPr>
        <p:spPr>
          <a:xfrm>
            <a:off x="609478" y="1418400"/>
            <a:ext cx="11265689" cy="506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200000"/>
              </a:lnSpc>
            </a:pPr>
            <a:r>
              <a:rPr lang="en-US" sz="2200" i="0" u="none" strike="noStrike" dirty="0">
                <a:solidFill>
                  <a:srgbClr val="455463"/>
                </a:solidFill>
                <a:effectLst/>
              </a:rPr>
              <a:t>The power of AI in your Unity game or app</a:t>
            </a:r>
          </a:p>
          <a:p>
            <a:pPr algn="l">
              <a:lnSpc>
                <a:spcPct val="200000"/>
              </a:lnSpc>
            </a:pPr>
            <a:r>
              <a:rPr lang="en-US" sz="2200" i="0" u="none" strike="noStrike" dirty="0" err="1">
                <a:solidFill>
                  <a:srgbClr val="455463"/>
                </a:solidFill>
                <a:effectLst/>
              </a:rPr>
              <a:t>Sentis</a:t>
            </a:r>
            <a:r>
              <a:rPr lang="en-US" sz="2200" i="0" u="none" strike="noStrike" dirty="0">
                <a:solidFill>
                  <a:srgbClr val="455463"/>
                </a:solidFill>
                <a:effectLst/>
              </a:rPr>
              <a:t> </a:t>
            </a:r>
            <a:r>
              <a:rPr lang="en-US" sz="2200" i="0" u="none" strike="noStrike" dirty="0">
                <a:solidFill>
                  <a:srgbClr val="F36F21"/>
                </a:solidFill>
                <a:effectLst/>
              </a:rPr>
              <a:t>brings</a:t>
            </a:r>
            <a:r>
              <a:rPr lang="en-US" sz="2200" i="0" u="none" strike="noStrike" dirty="0">
                <a:solidFill>
                  <a:srgbClr val="455463"/>
                </a:solidFill>
                <a:effectLst/>
              </a:rPr>
              <a:t> the rapid pace </a:t>
            </a:r>
            <a:r>
              <a:rPr lang="en-US" sz="2200" i="0" u="none" strike="noStrike" dirty="0">
                <a:solidFill>
                  <a:srgbClr val="F36F21"/>
                </a:solidFill>
                <a:effectLst/>
              </a:rPr>
              <a:t>of AI model</a:t>
            </a:r>
            <a:r>
              <a:rPr lang="en-US" sz="2200" i="0" u="none" strike="noStrike" dirty="0">
                <a:solidFill>
                  <a:srgbClr val="455463"/>
                </a:solidFill>
                <a:effectLst/>
              </a:rPr>
              <a:t> innovation </a:t>
            </a:r>
            <a:r>
              <a:rPr lang="en-US" sz="2200" i="0" u="none" strike="noStrike" dirty="0">
                <a:solidFill>
                  <a:srgbClr val="F36F21"/>
                </a:solidFill>
                <a:effectLst/>
              </a:rPr>
              <a:t>into game development</a:t>
            </a:r>
            <a:r>
              <a:rPr lang="en-US" sz="2200" i="0" u="none" strike="noStrike" dirty="0">
                <a:solidFill>
                  <a:srgbClr val="455463"/>
                </a:solidFill>
                <a:effectLst/>
              </a:rPr>
              <a:t>. Import your model via the ONNX file standard, create new gameplay experiences, and publish on all Unity-supported devices.</a:t>
            </a:r>
          </a:p>
          <a:p>
            <a:pPr algn="l">
              <a:lnSpc>
                <a:spcPct val="200000"/>
              </a:lnSpc>
            </a:pPr>
            <a:r>
              <a:rPr lang="en-US" sz="2200" dirty="0">
                <a:solidFill>
                  <a:srgbClr val="455463"/>
                </a:solidFill>
              </a:rPr>
              <a:t>Unity </a:t>
            </a:r>
            <a:r>
              <a:rPr lang="en-US" sz="2200" dirty="0" err="1">
                <a:solidFill>
                  <a:srgbClr val="455463"/>
                </a:solidFill>
              </a:rPr>
              <a:t>Sentis</a:t>
            </a:r>
            <a:r>
              <a:rPr lang="en-US" sz="2200" dirty="0">
                <a:solidFill>
                  <a:srgbClr val="455463"/>
                </a:solidFill>
              </a:rPr>
              <a:t> is a </a:t>
            </a:r>
            <a:r>
              <a:rPr lang="en-US" sz="2200" dirty="0">
                <a:solidFill>
                  <a:srgbClr val="F36F21"/>
                </a:solidFill>
              </a:rPr>
              <a:t>neural network inference library </a:t>
            </a:r>
            <a:r>
              <a:rPr lang="en-US" sz="2200" dirty="0">
                <a:solidFill>
                  <a:srgbClr val="455463"/>
                </a:solidFill>
              </a:rPr>
              <a:t>that allows you to run AI models directly within the Unity engine. This enables developers to create more intelligent and interactive game experiences by integrating AI capabilities into their games.</a:t>
            </a:r>
          </a:p>
        </p:txBody>
      </p:sp>
      <p:sp>
        <p:nvSpPr>
          <p:cNvPr id="3" name="PlaceHolder 1">
            <a:extLst>
              <a:ext uri="{FF2B5EF4-FFF2-40B4-BE49-F238E27FC236}">
                <a16:creationId xmlns:a16="http://schemas.microsoft.com/office/drawing/2014/main" id="{B446C031-AE73-504E-5343-C757288CFC43}"/>
              </a:ext>
            </a:extLst>
          </p:cNvPr>
          <p:cNvSpPr>
            <a:spLocks noGrp="1"/>
          </p:cNvSpPr>
          <p:nvPr>
            <p:ph type="sldNum" idx="1"/>
          </p:nvPr>
        </p:nvSpPr>
        <p:spPr>
          <a:xfrm>
            <a:off x="8610480" y="6483240"/>
            <a:ext cx="2723040" cy="344880"/>
          </a:xfrm>
        </p:spPr>
        <p:txBody>
          <a:bodyPr/>
          <a:lstStyle/>
          <a:p>
            <a:fld id="{BA9FEC38-D3C8-4794-8A5E-1D9A9F335037}" type="slidenum">
              <a:rPr/>
              <a:t>14</a:t>
            </a:fld>
            <a:endParaRPr dirty="0"/>
          </a:p>
        </p:txBody>
      </p:sp>
      <p:sp>
        <p:nvSpPr>
          <p:cNvPr id="4" name="TextBox 3">
            <a:extLst>
              <a:ext uri="{FF2B5EF4-FFF2-40B4-BE49-F238E27FC236}">
                <a16:creationId xmlns:a16="http://schemas.microsoft.com/office/drawing/2014/main" id="{C2DC5F2C-FB48-2222-87B8-583C07A41B27}"/>
              </a:ext>
            </a:extLst>
          </p:cNvPr>
          <p:cNvSpPr txBox="1"/>
          <p:nvPr/>
        </p:nvSpPr>
        <p:spPr>
          <a:xfrm>
            <a:off x="8333772" y="6221630"/>
            <a:ext cx="3858228" cy="261610"/>
          </a:xfrm>
          <a:prstGeom prst="rect">
            <a:avLst/>
          </a:prstGeom>
          <a:noFill/>
        </p:spPr>
        <p:txBody>
          <a:bodyPr wrap="square">
            <a:spAutoFit/>
          </a:bodyPr>
          <a:lstStyle/>
          <a:p>
            <a:r>
              <a:rPr lang="en-VN" sz="1100" dirty="0"/>
              <a:t>References: </a:t>
            </a:r>
            <a:r>
              <a:rPr lang="en-US" sz="1100" dirty="0">
                <a:hlinkClick r:id="rId3"/>
              </a:rPr>
              <a:t>https://unity.com/products/sentis</a:t>
            </a:r>
            <a:endParaRPr lang="en-US" sz="1100" dirty="0"/>
          </a:p>
        </p:txBody>
      </p:sp>
    </p:spTree>
    <p:extLst>
      <p:ext uri="{BB962C8B-B14F-4D97-AF65-F5344CB8AC3E}">
        <p14:creationId xmlns:p14="http://schemas.microsoft.com/office/powerpoint/2010/main" val="4016321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81008-6566-F62E-56BE-B1F98781BD4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2D2663F-BFBD-89CD-60B6-9990EF117F22}"/>
              </a:ext>
            </a:extLst>
          </p:cNvPr>
          <p:cNvSpPr>
            <a:spLocks noGrp="1"/>
          </p:cNvSpPr>
          <p:nvPr>
            <p:ph type="title"/>
          </p:nvPr>
        </p:nvSpPr>
        <p:spPr/>
        <p:txBody>
          <a:bodyPr/>
          <a:lstStyle/>
          <a:p>
            <a:r>
              <a:rPr lang="en-US" sz="3200" b="1" spc="-1" dirty="0">
                <a:solidFill>
                  <a:srgbClr val="0066B2"/>
                </a:solidFill>
              </a:rPr>
              <a:t>Unity </a:t>
            </a:r>
            <a:r>
              <a:rPr lang="en-US" sz="3200" b="1" spc="-1" dirty="0" err="1">
                <a:solidFill>
                  <a:srgbClr val="0066B2"/>
                </a:solidFill>
              </a:rPr>
              <a:t>Sentis</a:t>
            </a:r>
            <a:endParaRPr lang="en-VN" dirty="0"/>
          </a:p>
        </p:txBody>
      </p:sp>
      <p:sp>
        <p:nvSpPr>
          <p:cNvPr id="5" name="Content Placeholder 4">
            <a:extLst>
              <a:ext uri="{FF2B5EF4-FFF2-40B4-BE49-F238E27FC236}">
                <a16:creationId xmlns:a16="http://schemas.microsoft.com/office/drawing/2014/main" id="{3478FDC3-4DF4-E7A0-EF3A-A4A28273A76A}"/>
              </a:ext>
            </a:extLst>
          </p:cNvPr>
          <p:cNvSpPr>
            <a:spLocks noGrp="1"/>
          </p:cNvSpPr>
          <p:nvPr>
            <p:ph/>
          </p:nvPr>
        </p:nvSpPr>
        <p:spPr>
          <a:xfrm>
            <a:off x="1103972" y="1957709"/>
            <a:ext cx="10477948" cy="3852781"/>
          </a:xfrm>
        </p:spPr>
        <p:txBody>
          <a:bodyPr anchor="t"/>
          <a:lstStyle/>
          <a:p>
            <a:pPr marL="457200" indent="-457200" algn="l">
              <a:lnSpc>
                <a:spcPct val="200000"/>
              </a:lnSpc>
              <a:buFont typeface="Arial" panose="020B0604020202020204" pitchFamily="34" charset="0"/>
              <a:buChar char="•"/>
            </a:pPr>
            <a:r>
              <a:rPr lang="en-US" sz="2000" b="1" i="0" u="none" strike="noStrike" dirty="0">
                <a:solidFill>
                  <a:srgbClr val="455463"/>
                </a:solidFill>
                <a:effectLst/>
              </a:rPr>
              <a:t>AI-Powered NPCs</a:t>
            </a:r>
            <a:r>
              <a:rPr lang="en-US" sz="2000" i="0" u="none" strike="noStrike" dirty="0">
                <a:solidFill>
                  <a:srgbClr val="455463"/>
                </a:solidFill>
                <a:effectLst/>
              </a:rPr>
              <a:t>: Create more realistic and engaging non-player characters.</a:t>
            </a:r>
          </a:p>
          <a:p>
            <a:pPr marL="457200" indent="-457200" algn="l">
              <a:lnSpc>
                <a:spcPct val="200000"/>
              </a:lnSpc>
              <a:buFont typeface="Arial" panose="020B0604020202020204" pitchFamily="34" charset="0"/>
              <a:buChar char="•"/>
            </a:pPr>
            <a:r>
              <a:rPr lang="en-US" sz="2000" i="0" u="none" strike="noStrike" dirty="0">
                <a:solidFill>
                  <a:srgbClr val="455463"/>
                </a:solidFill>
                <a:effectLst/>
              </a:rPr>
              <a:t>Procedural </a:t>
            </a:r>
            <a:r>
              <a:rPr lang="en-US" sz="2000" b="1" i="0" u="none" strike="noStrike" dirty="0">
                <a:solidFill>
                  <a:srgbClr val="455463"/>
                </a:solidFill>
                <a:effectLst/>
              </a:rPr>
              <a:t>Content Generation</a:t>
            </a:r>
            <a:r>
              <a:rPr lang="en-US" sz="2000" i="0" u="none" strike="noStrike" dirty="0">
                <a:solidFill>
                  <a:srgbClr val="455463"/>
                </a:solidFill>
                <a:effectLst/>
              </a:rPr>
              <a:t>: Generate levels, environments, or items.</a:t>
            </a:r>
          </a:p>
          <a:p>
            <a:pPr marL="457200" indent="-457200" algn="l">
              <a:lnSpc>
                <a:spcPct val="200000"/>
              </a:lnSpc>
              <a:buFont typeface="Arial" panose="020B0604020202020204" pitchFamily="34" charset="0"/>
              <a:buChar char="•"/>
            </a:pPr>
            <a:r>
              <a:rPr lang="en-US" sz="2000" b="1" i="0" u="none" strike="noStrike" dirty="0">
                <a:solidFill>
                  <a:srgbClr val="455463"/>
                </a:solidFill>
                <a:effectLst/>
              </a:rPr>
              <a:t>Real-time Object Detection </a:t>
            </a:r>
            <a:r>
              <a:rPr lang="en-US" sz="2000" i="0" u="none" strike="noStrike" dirty="0">
                <a:solidFill>
                  <a:srgbClr val="455463"/>
                </a:solidFill>
                <a:effectLst/>
              </a:rPr>
              <a:t>and Classification: Identify objects in the game world. </a:t>
            </a:r>
          </a:p>
          <a:p>
            <a:pPr marL="457200" indent="-457200" algn="l">
              <a:lnSpc>
                <a:spcPct val="200000"/>
              </a:lnSpc>
              <a:buFont typeface="Arial" panose="020B0604020202020204" pitchFamily="34" charset="0"/>
              <a:buChar char="•"/>
            </a:pPr>
            <a:r>
              <a:rPr lang="en-US" sz="2000" b="1" i="0" u="none" strike="noStrike" dirty="0">
                <a:solidFill>
                  <a:srgbClr val="455463"/>
                </a:solidFill>
                <a:effectLst/>
              </a:rPr>
              <a:t>Natural Language Processing</a:t>
            </a:r>
            <a:r>
              <a:rPr lang="en-US" sz="2000" i="0" u="none" strike="noStrike" dirty="0">
                <a:solidFill>
                  <a:srgbClr val="455463"/>
                </a:solidFill>
                <a:effectLst/>
              </a:rPr>
              <a:t>: Enable voice commands and text-based interactions.</a:t>
            </a:r>
          </a:p>
          <a:p>
            <a:pPr marL="457200" indent="-457200" algn="l">
              <a:lnSpc>
                <a:spcPct val="200000"/>
              </a:lnSpc>
              <a:buFont typeface="Arial" panose="020B0604020202020204" pitchFamily="34" charset="0"/>
              <a:buChar char="•"/>
            </a:pPr>
            <a:r>
              <a:rPr lang="en-US" sz="2000" b="1" i="0" u="none" strike="noStrike" dirty="0">
                <a:solidFill>
                  <a:srgbClr val="455463"/>
                </a:solidFill>
                <a:effectLst/>
              </a:rPr>
              <a:t>Advanced Game Mechanics</a:t>
            </a:r>
            <a:r>
              <a:rPr lang="en-US" sz="2000" i="0" u="none" strike="noStrike" dirty="0">
                <a:solidFill>
                  <a:srgbClr val="455463"/>
                </a:solidFill>
                <a:effectLst/>
              </a:rPr>
              <a:t>: Implement complex AI behaviors, such as strategic decision-making.</a:t>
            </a:r>
          </a:p>
        </p:txBody>
      </p:sp>
      <p:sp>
        <p:nvSpPr>
          <p:cNvPr id="2" name="PlaceHolder 1">
            <a:extLst>
              <a:ext uri="{FF2B5EF4-FFF2-40B4-BE49-F238E27FC236}">
                <a16:creationId xmlns:a16="http://schemas.microsoft.com/office/drawing/2014/main" id="{D607C45E-04A5-D207-6230-B1CDBD3119EF}"/>
              </a:ext>
            </a:extLst>
          </p:cNvPr>
          <p:cNvSpPr>
            <a:spLocks noGrp="1"/>
          </p:cNvSpPr>
          <p:nvPr>
            <p:ph type="sldNum" idx="1"/>
          </p:nvPr>
        </p:nvSpPr>
        <p:spPr>
          <a:xfrm>
            <a:off x="8610480" y="6483240"/>
            <a:ext cx="2723040" cy="344880"/>
          </a:xfrm>
        </p:spPr>
        <p:txBody>
          <a:bodyPr/>
          <a:lstStyle/>
          <a:p>
            <a:fld id="{BA9FEC38-D3C8-4794-8A5E-1D9A9F335037}" type="slidenum">
              <a:rPr/>
              <a:t>15</a:t>
            </a:fld>
            <a:endParaRPr dirty="0"/>
          </a:p>
        </p:txBody>
      </p:sp>
      <p:sp>
        <p:nvSpPr>
          <p:cNvPr id="3" name="Content Placeholder 4">
            <a:extLst>
              <a:ext uri="{FF2B5EF4-FFF2-40B4-BE49-F238E27FC236}">
                <a16:creationId xmlns:a16="http://schemas.microsoft.com/office/drawing/2014/main" id="{ADC0983D-8227-94FC-BE39-5E0978FFDD13}"/>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Use Cases of Unity </a:t>
            </a:r>
            <a:r>
              <a:rPr lang="en-US" sz="2400" b="1" i="0" u="none" strike="noStrike" dirty="0" err="1">
                <a:solidFill>
                  <a:srgbClr val="F36F21"/>
                </a:solidFill>
                <a:effectLst/>
                <a:latin typeface="+mj-lt"/>
              </a:rPr>
              <a:t>Sentis</a:t>
            </a:r>
            <a:r>
              <a:rPr lang="en-US" sz="2400" b="1" i="0" u="none" strike="noStrike" dirty="0">
                <a:solidFill>
                  <a:srgbClr val="F36F21"/>
                </a:solidFill>
                <a:effectLst/>
                <a:latin typeface="+mj-lt"/>
              </a:rPr>
              <a:t>:</a:t>
            </a:r>
          </a:p>
        </p:txBody>
      </p:sp>
      <p:sp>
        <p:nvSpPr>
          <p:cNvPr id="9" name="TextBox 8">
            <a:extLst>
              <a:ext uri="{FF2B5EF4-FFF2-40B4-BE49-F238E27FC236}">
                <a16:creationId xmlns:a16="http://schemas.microsoft.com/office/drawing/2014/main" id="{D7202CF1-0AC5-D81E-D535-52C90FA7FAA5}"/>
              </a:ext>
            </a:extLst>
          </p:cNvPr>
          <p:cNvSpPr txBox="1"/>
          <p:nvPr/>
        </p:nvSpPr>
        <p:spPr>
          <a:xfrm>
            <a:off x="8333772" y="6221630"/>
            <a:ext cx="3858228" cy="261610"/>
          </a:xfrm>
          <a:prstGeom prst="rect">
            <a:avLst/>
          </a:prstGeom>
          <a:noFill/>
        </p:spPr>
        <p:txBody>
          <a:bodyPr wrap="square">
            <a:spAutoFit/>
          </a:bodyPr>
          <a:lstStyle/>
          <a:p>
            <a:r>
              <a:rPr lang="en-VN" sz="1100" dirty="0"/>
              <a:t>References: </a:t>
            </a:r>
            <a:r>
              <a:rPr lang="en-US" sz="1100" dirty="0">
                <a:hlinkClick r:id="rId3"/>
              </a:rPr>
              <a:t>https://unity.com/products/sentis</a:t>
            </a:r>
            <a:endParaRPr lang="en-US" sz="1100" dirty="0"/>
          </a:p>
        </p:txBody>
      </p:sp>
    </p:spTree>
    <p:extLst>
      <p:ext uri="{BB962C8B-B14F-4D97-AF65-F5344CB8AC3E}">
        <p14:creationId xmlns:p14="http://schemas.microsoft.com/office/powerpoint/2010/main" val="272076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B6E-10E6-0B4F-7A89-4064A105259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39A448-2A70-9C8C-CF41-8CAFAC1F9C7D}"/>
              </a:ext>
            </a:extLst>
          </p:cNvPr>
          <p:cNvSpPr>
            <a:spLocks noGrp="1"/>
          </p:cNvSpPr>
          <p:nvPr>
            <p:ph type="title"/>
          </p:nvPr>
        </p:nvSpPr>
        <p:spPr/>
        <p:txBody>
          <a:bodyPr/>
          <a:lstStyle/>
          <a:p>
            <a:r>
              <a:rPr lang="en-US" sz="3200" b="1" spc="-1" dirty="0">
                <a:solidFill>
                  <a:srgbClr val="0066B2"/>
                </a:solidFill>
              </a:rPr>
              <a:t>Unity </a:t>
            </a:r>
            <a:r>
              <a:rPr lang="en-US" sz="3200" b="1" spc="-1" dirty="0" err="1">
                <a:solidFill>
                  <a:srgbClr val="0066B2"/>
                </a:solidFill>
              </a:rPr>
              <a:t>Sentis</a:t>
            </a:r>
            <a:endParaRPr lang="en-VN" dirty="0"/>
          </a:p>
        </p:txBody>
      </p:sp>
      <p:sp>
        <p:nvSpPr>
          <p:cNvPr id="5" name="Content Placeholder 4">
            <a:extLst>
              <a:ext uri="{FF2B5EF4-FFF2-40B4-BE49-F238E27FC236}">
                <a16:creationId xmlns:a16="http://schemas.microsoft.com/office/drawing/2014/main" id="{CEA975FE-E448-CEC2-F24E-057876186551}"/>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rPr>
              <a:t> </a:t>
            </a:r>
          </a:p>
        </p:txBody>
      </p:sp>
      <p:sp>
        <p:nvSpPr>
          <p:cNvPr id="2" name="PlaceHolder 1">
            <a:extLst>
              <a:ext uri="{FF2B5EF4-FFF2-40B4-BE49-F238E27FC236}">
                <a16:creationId xmlns:a16="http://schemas.microsoft.com/office/drawing/2014/main" id="{4E4D0A3A-1AA1-DA6D-B726-8DD759FC270D}"/>
              </a:ext>
            </a:extLst>
          </p:cNvPr>
          <p:cNvSpPr>
            <a:spLocks noGrp="1"/>
          </p:cNvSpPr>
          <p:nvPr>
            <p:ph type="sldNum" idx="1"/>
          </p:nvPr>
        </p:nvSpPr>
        <p:spPr>
          <a:xfrm>
            <a:off x="8610480" y="6483240"/>
            <a:ext cx="2723040" cy="344880"/>
          </a:xfrm>
        </p:spPr>
        <p:txBody>
          <a:bodyPr/>
          <a:lstStyle/>
          <a:p>
            <a:fld id="{BA9FEC38-D3C8-4794-8A5E-1D9A9F335037}" type="slidenum">
              <a:rPr/>
              <a:t>16</a:t>
            </a:fld>
            <a:endParaRPr dirty="0"/>
          </a:p>
        </p:txBody>
      </p:sp>
      <p:sp>
        <p:nvSpPr>
          <p:cNvPr id="3" name="Content Placeholder 4">
            <a:extLst>
              <a:ext uri="{FF2B5EF4-FFF2-40B4-BE49-F238E27FC236}">
                <a16:creationId xmlns:a16="http://schemas.microsoft.com/office/drawing/2014/main" id="{BE726BE3-AF2D-9472-DBAD-AE7625E64E19}"/>
              </a:ext>
            </a:extLst>
          </p:cNvPr>
          <p:cNvSpPr>
            <a:spLocks noGrp="1"/>
          </p:cNvSpPr>
          <p:nvPr>
            <p:ph/>
          </p:nvPr>
        </p:nvSpPr>
        <p:spPr>
          <a:xfrm>
            <a:off x="869794" y="1396573"/>
            <a:ext cx="9802064" cy="561137"/>
          </a:xfrm>
        </p:spPr>
        <p:txBody>
          <a:bodyPr anchor="t"/>
          <a:lstStyle/>
          <a:p>
            <a:pPr algn="l"/>
            <a:r>
              <a:rPr lang="en-US" sz="2200" b="1" i="0" u="none" strike="noStrike" dirty="0">
                <a:solidFill>
                  <a:srgbClr val="F36F21"/>
                </a:solidFill>
                <a:effectLst/>
                <a:latin typeface="+mj-lt"/>
              </a:rPr>
              <a:t>Drive better gameplay experiences on user devices with AI | GDC 2024</a:t>
            </a:r>
          </a:p>
        </p:txBody>
      </p:sp>
      <p:sp>
        <p:nvSpPr>
          <p:cNvPr id="9" name="TextBox 8">
            <a:extLst>
              <a:ext uri="{FF2B5EF4-FFF2-40B4-BE49-F238E27FC236}">
                <a16:creationId xmlns:a16="http://schemas.microsoft.com/office/drawing/2014/main" id="{99948A5C-E7FC-E637-43A6-BC91337940AE}"/>
              </a:ext>
            </a:extLst>
          </p:cNvPr>
          <p:cNvSpPr txBox="1"/>
          <p:nvPr/>
        </p:nvSpPr>
        <p:spPr>
          <a:xfrm>
            <a:off x="7477246" y="6221630"/>
            <a:ext cx="4714754" cy="261610"/>
          </a:xfrm>
          <a:prstGeom prst="rect">
            <a:avLst/>
          </a:prstGeom>
          <a:noFill/>
        </p:spPr>
        <p:txBody>
          <a:bodyPr wrap="square">
            <a:spAutoFit/>
          </a:bodyPr>
          <a:lstStyle/>
          <a:p>
            <a:r>
              <a:rPr lang="en-VN" sz="1100" dirty="0"/>
              <a:t>References: </a:t>
            </a:r>
            <a:r>
              <a:rPr lang="en-US" sz="1100" dirty="0">
                <a:hlinkClick r:id="rId3"/>
              </a:rPr>
              <a:t>https://www.youtube.com/watch?v=7uU_TxSyINI</a:t>
            </a:r>
            <a:endParaRPr lang="en-US" sz="1100" dirty="0"/>
          </a:p>
        </p:txBody>
      </p:sp>
      <p:pic>
        <p:nvPicPr>
          <p:cNvPr id="11" name="Picture 10">
            <a:hlinkClick r:id="rId3"/>
            <a:extLst>
              <a:ext uri="{FF2B5EF4-FFF2-40B4-BE49-F238E27FC236}">
                <a16:creationId xmlns:a16="http://schemas.microsoft.com/office/drawing/2014/main" id="{271C3C4D-1B79-6964-C422-CF773E614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500" y="1829540"/>
            <a:ext cx="7772400" cy="4378082"/>
          </a:xfrm>
          <a:prstGeom prst="rect">
            <a:avLst/>
          </a:prstGeom>
        </p:spPr>
      </p:pic>
    </p:spTree>
    <p:extLst>
      <p:ext uri="{BB962C8B-B14F-4D97-AF65-F5344CB8AC3E}">
        <p14:creationId xmlns:p14="http://schemas.microsoft.com/office/powerpoint/2010/main" val="237837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DDF6A-9693-9FD0-DA1D-65BA9AE20F5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8A8754-B85E-B51F-28C4-AB52D4E0BF74}"/>
              </a:ext>
            </a:extLst>
          </p:cNvPr>
          <p:cNvSpPr>
            <a:spLocks noGrp="1"/>
          </p:cNvSpPr>
          <p:nvPr>
            <p:ph type="title"/>
          </p:nvPr>
        </p:nvSpPr>
        <p:spPr/>
        <p:txBody>
          <a:bodyPr/>
          <a:lstStyle/>
          <a:p>
            <a:r>
              <a:rPr lang="en-US" sz="3200" b="1" spc="-1" dirty="0">
                <a:solidFill>
                  <a:srgbClr val="0066B2"/>
                </a:solidFill>
              </a:rPr>
              <a:t>Unity </a:t>
            </a:r>
            <a:r>
              <a:rPr lang="en-US" sz="3200" b="1" spc="-1" dirty="0" err="1">
                <a:solidFill>
                  <a:srgbClr val="0066B2"/>
                </a:solidFill>
              </a:rPr>
              <a:t>Sentis</a:t>
            </a:r>
            <a:endParaRPr lang="en-VN" dirty="0"/>
          </a:p>
        </p:txBody>
      </p:sp>
      <p:sp>
        <p:nvSpPr>
          <p:cNvPr id="5" name="Content Placeholder 4">
            <a:extLst>
              <a:ext uri="{FF2B5EF4-FFF2-40B4-BE49-F238E27FC236}">
                <a16:creationId xmlns:a16="http://schemas.microsoft.com/office/drawing/2014/main" id="{0B169BB5-1598-BCD2-7F48-A6392FB8E935}"/>
              </a:ext>
            </a:extLst>
          </p:cNvPr>
          <p:cNvSpPr>
            <a:spLocks noGrp="1"/>
          </p:cNvSpPr>
          <p:nvPr>
            <p:ph/>
          </p:nvPr>
        </p:nvSpPr>
        <p:spPr>
          <a:xfrm>
            <a:off x="1103972" y="1957709"/>
            <a:ext cx="10477948" cy="3852781"/>
          </a:xfrm>
        </p:spPr>
        <p:txBody>
          <a:bodyPr anchor="t"/>
          <a:lstStyle/>
          <a:p>
            <a:pPr algn="l">
              <a:lnSpc>
                <a:spcPct val="200000"/>
              </a:lnSpc>
            </a:pPr>
            <a:r>
              <a:rPr lang="en-US" sz="2000" i="0" u="none" strike="noStrike" dirty="0">
                <a:solidFill>
                  <a:srgbClr val="455463"/>
                </a:solidFill>
                <a:effectLst/>
              </a:rPr>
              <a:t> </a:t>
            </a:r>
          </a:p>
        </p:txBody>
      </p:sp>
      <p:sp>
        <p:nvSpPr>
          <p:cNvPr id="2" name="PlaceHolder 1">
            <a:extLst>
              <a:ext uri="{FF2B5EF4-FFF2-40B4-BE49-F238E27FC236}">
                <a16:creationId xmlns:a16="http://schemas.microsoft.com/office/drawing/2014/main" id="{35061AA3-46BB-64F3-629A-BBF1B5B3AABD}"/>
              </a:ext>
            </a:extLst>
          </p:cNvPr>
          <p:cNvSpPr>
            <a:spLocks noGrp="1"/>
          </p:cNvSpPr>
          <p:nvPr>
            <p:ph type="sldNum" idx="1"/>
          </p:nvPr>
        </p:nvSpPr>
        <p:spPr>
          <a:xfrm>
            <a:off x="8610480" y="6483240"/>
            <a:ext cx="2723040" cy="344880"/>
          </a:xfrm>
        </p:spPr>
        <p:txBody>
          <a:bodyPr/>
          <a:lstStyle/>
          <a:p>
            <a:fld id="{BA9FEC38-D3C8-4794-8A5E-1D9A9F335037}" type="slidenum">
              <a:rPr/>
              <a:t>17</a:t>
            </a:fld>
            <a:endParaRPr dirty="0"/>
          </a:p>
        </p:txBody>
      </p:sp>
      <p:sp>
        <p:nvSpPr>
          <p:cNvPr id="3" name="Content Placeholder 4">
            <a:extLst>
              <a:ext uri="{FF2B5EF4-FFF2-40B4-BE49-F238E27FC236}">
                <a16:creationId xmlns:a16="http://schemas.microsoft.com/office/drawing/2014/main" id="{54F7DF81-6719-3833-D7E5-F5F55D7C856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Use Cases of Unity </a:t>
            </a:r>
            <a:r>
              <a:rPr lang="en-US" sz="2400" b="1" i="0" u="none" strike="noStrike" dirty="0" err="1">
                <a:solidFill>
                  <a:srgbClr val="F36F21"/>
                </a:solidFill>
                <a:effectLst/>
                <a:latin typeface="+mj-lt"/>
              </a:rPr>
              <a:t>Sentis</a:t>
            </a:r>
            <a:r>
              <a:rPr lang="en-US" sz="2400" b="1" i="0" u="none" strike="noStrike" dirty="0">
                <a:solidFill>
                  <a:srgbClr val="F36F21"/>
                </a:solidFill>
                <a:effectLst/>
                <a:latin typeface="+mj-lt"/>
              </a:rPr>
              <a:t>:</a:t>
            </a:r>
          </a:p>
        </p:txBody>
      </p:sp>
      <p:sp>
        <p:nvSpPr>
          <p:cNvPr id="9" name="TextBox 8">
            <a:extLst>
              <a:ext uri="{FF2B5EF4-FFF2-40B4-BE49-F238E27FC236}">
                <a16:creationId xmlns:a16="http://schemas.microsoft.com/office/drawing/2014/main" id="{41A8073F-7F3B-2C28-1D9F-3E31211C04FA}"/>
              </a:ext>
            </a:extLst>
          </p:cNvPr>
          <p:cNvSpPr txBox="1"/>
          <p:nvPr/>
        </p:nvSpPr>
        <p:spPr>
          <a:xfrm>
            <a:off x="8333772" y="6221630"/>
            <a:ext cx="3858228" cy="261610"/>
          </a:xfrm>
          <a:prstGeom prst="rect">
            <a:avLst/>
          </a:prstGeom>
          <a:noFill/>
        </p:spPr>
        <p:txBody>
          <a:bodyPr wrap="square">
            <a:spAutoFit/>
          </a:bodyPr>
          <a:lstStyle/>
          <a:p>
            <a:r>
              <a:rPr lang="en-VN" sz="1100" dirty="0"/>
              <a:t>References: </a:t>
            </a:r>
            <a:r>
              <a:rPr lang="en-US" sz="1100" dirty="0">
                <a:hlinkClick r:id="rId3"/>
              </a:rPr>
              <a:t>https://unity.com/products/sentis</a:t>
            </a:r>
            <a:endParaRPr lang="en-US" sz="1100" dirty="0"/>
          </a:p>
        </p:txBody>
      </p:sp>
      <p:pic>
        <p:nvPicPr>
          <p:cNvPr id="7" name="Picture 6">
            <a:extLst>
              <a:ext uri="{FF2B5EF4-FFF2-40B4-BE49-F238E27FC236}">
                <a16:creationId xmlns:a16="http://schemas.microsoft.com/office/drawing/2014/main" id="{899BA6C0-326B-8180-3784-F3AA7E9CF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972" y="1957707"/>
            <a:ext cx="10349605" cy="3503719"/>
          </a:xfrm>
          <a:prstGeom prst="rect">
            <a:avLst/>
          </a:prstGeom>
        </p:spPr>
      </p:pic>
    </p:spTree>
    <p:extLst>
      <p:ext uri="{BB962C8B-B14F-4D97-AF65-F5344CB8AC3E}">
        <p14:creationId xmlns:p14="http://schemas.microsoft.com/office/powerpoint/2010/main" val="84487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03D79-BBCB-0A80-69FA-FF1A67EA70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A27D92-4A08-E6FD-4ECA-2C84B9D8BFDB}"/>
              </a:ext>
            </a:extLst>
          </p:cNvPr>
          <p:cNvSpPr>
            <a:spLocks noGrp="1"/>
          </p:cNvSpPr>
          <p:nvPr>
            <p:ph type="title"/>
          </p:nvPr>
        </p:nvSpPr>
        <p:spPr/>
        <p:txBody>
          <a:bodyPr/>
          <a:lstStyle/>
          <a:p>
            <a:r>
              <a:rPr lang="en-US" sz="3200" b="1" spc="-1" dirty="0">
                <a:solidFill>
                  <a:srgbClr val="0066B2"/>
                </a:solidFill>
              </a:rPr>
              <a:t>Summary</a:t>
            </a:r>
            <a:endParaRPr lang="en-VN" dirty="0"/>
          </a:p>
        </p:txBody>
      </p:sp>
      <p:sp>
        <p:nvSpPr>
          <p:cNvPr id="5" name="Content Placeholder 4">
            <a:extLst>
              <a:ext uri="{FF2B5EF4-FFF2-40B4-BE49-F238E27FC236}">
                <a16:creationId xmlns:a16="http://schemas.microsoft.com/office/drawing/2014/main" id="{BCF729C1-5E70-93D7-EABE-9D18E1C673A6}"/>
              </a:ext>
            </a:extLst>
          </p:cNvPr>
          <p:cNvSpPr>
            <a:spLocks noGrp="1"/>
          </p:cNvSpPr>
          <p:nvPr>
            <p:ph/>
          </p:nvPr>
        </p:nvSpPr>
        <p:spPr>
          <a:xfrm>
            <a:off x="609480" y="1418400"/>
            <a:ext cx="10972440" cy="4736520"/>
          </a:xfrm>
        </p:spPr>
        <p:txBody>
          <a:bodyPr anchor="t"/>
          <a:lstStyle/>
          <a:p>
            <a:pPr marL="342900" indent="-342900">
              <a:lnSpc>
                <a:spcPct val="150000"/>
              </a:lnSpc>
              <a:spcBef>
                <a:spcPts val="1001"/>
              </a:spcBef>
              <a:buClr>
                <a:srgbClr val="000000"/>
              </a:buClr>
              <a:buFont typeface="Arial" panose="020B0604020202020204" pitchFamily="34" charset="0"/>
              <a:buChar char="•"/>
            </a:pPr>
            <a:r>
              <a:rPr lang="en-US" sz="2000" spc="-1" dirty="0">
                <a:solidFill>
                  <a:srgbClr val="455463"/>
                </a:solidFill>
                <a:latin typeface="Calibri"/>
              </a:rPr>
              <a:t>Understand the concept of AI in games</a:t>
            </a:r>
          </a:p>
          <a:p>
            <a:pPr marL="342900" indent="-342900">
              <a:lnSpc>
                <a:spcPct val="150000"/>
              </a:lnSpc>
              <a:spcBef>
                <a:spcPts val="1001"/>
              </a:spcBef>
              <a:buClr>
                <a:srgbClr val="000000"/>
              </a:buClr>
              <a:buFont typeface="Arial" panose="020B0604020202020204" pitchFamily="34" charset="0"/>
              <a:buChar char="•"/>
            </a:pPr>
            <a:r>
              <a:rPr lang="en-US" sz="2000" spc="-1" dirty="0">
                <a:solidFill>
                  <a:srgbClr val="455463"/>
                </a:solidFill>
                <a:latin typeface="Calibri"/>
              </a:rPr>
              <a:t>Apply AI techniques to create intelligent NPCs</a:t>
            </a:r>
          </a:p>
          <a:p>
            <a:pPr marL="342900" indent="-342900">
              <a:lnSpc>
                <a:spcPct val="150000"/>
              </a:lnSpc>
              <a:spcBef>
                <a:spcPts val="1001"/>
              </a:spcBef>
              <a:buClr>
                <a:srgbClr val="000000"/>
              </a:buClr>
              <a:buFont typeface="Arial" panose="020B0604020202020204" pitchFamily="34" charset="0"/>
              <a:buChar char="•"/>
            </a:pPr>
            <a:r>
              <a:rPr lang="en-US" sz="2000" spc="-1" dirty="0">
                <a:solidFill>
                  <a:srgbClr val="455463"/>
                </a:solidFill>
                <a:latin typeface="Calibri"/>
              </a:rPr>
              <a:t>Implement basic AI behaviors like patrolling, chasing, and attacking.</a:t>
            </a:r>
          </a:p>
          <a:p>
            <a:pPr marL="342900" indent="-342900">
              <a:lnSpc>
                <a:spcPct val="150000"/>
              </a:lnSpc>
              <a:spcBef>
                <a:spcPts val="1001"/>
              </a:spcBef>
              <a:buClr>
                <a:srgbClr val="000000"/>
              </a:buClr>
              <a:buFont typeface="Arial" panose="020B0604020202020204" pitchFamily="34" charset="0"/>
              <a:buChar char="•"/>
            </a:pPr>
            <a:r>
              <a:rPr lang="en-US" sz="2000" spc="-1" dirty="0">
                <a:solidFill>
                  <a:srgbClr val="455463"/>
                </a:solidFill>
                <a:latin typeface="Calibri"/>
              </a:rPr>
              <a:t>Utilize Finite State Machines (FSMs) to control NPC behavior.</a:t>
            </a:r>
          </a:p>
        </p:txBody>
      </p:sp>
      <p:sp>
        <p:nvSpPr>
          <p:cNvPr id="2" name="PlaceHolder 1">
            <a:extLst>
              <a:ext uri="{FF2B5EF4-FFF2-40B4-BE49-F238E27FC236}">
                <a16:creationId xmlns:a16="http://schemas.microsoft.com/office/drawing/2014/main" id="{256CE3EA-8EE6-ACBA-CF1B-3A007D98FD56}"/>
              </a:ext>
            </a:extLst>
          </p:cNvPr>
          <p:cNvSpPr>
            <a:spLocks noGrp="1"/>
          </p:cNvSpPr>
          <p:nvPr>
            <p:ph type="sldNum" idx="1"/>
          </p:nvPr>
        </p:nvSpPr>
        <p:spPr>
          <a:xfrm>
            <a:off x="8610480" y="6483240"/>
            <a:ext cx="2723040" cy="344880"/>
          </a:xfrm>
        </p:spPr>
        <p:txBody>
          <a:bodyPr/>
          <a:lstStyle/>
          <a:p>
            <a:fld id="{BA9FEC38-D3C8-4794-8A5E-1D9A9F335037}" type="slidenum">
              <a:rPr/>
              <a:t>18</a:t>
            </a:fld>
            <a:endParaRPr dirty="0"/>
          </a:p>
        </p:txBody>
      </p:sp>
    </p:spTree>
    <p:extLst>
      <p:ext uri="{BB962C8B-B14F-4D97-AF65-F5344CB8AC3E}">
        <p14:creationId xmlns:p14="http://schemas.microsoft.com/office/powerpoint/2010/main" val="406031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000" b="1" strike="noStrike" spc="-1" dirty="0">
                <a:solidFill>
                  <a:srgbClr val="0066B2"/>
                </a:solidFill>
                <a:latin typeface="Arial"/>
              </a:rPr>
              <a:t>Learning Objectives</a:t>
            </a:r>
            <a:endParaRPr lang="en-US" sz="4000" b="0" strike="noStrike" spc="-1" dirty="0">
              <a:solidFill>
                <a:srgbClr val="0066B2"/>
              </a:solidFill>
              <a:latin typeface="Arial"/>
            </a:endParaRPr>
          </a:p>
        </p:txBody>
      </p:sp>
      <p:sp>
        <p:nvSpPr>
          <p:cNvPr id="54" name="Content Placeholder 2"/>
          <p:cNvSpPr/>
          <p:nvPr/>
        </p:nvSpPr>
        <p:spPr>
          <a:xfrm>
            <a:off x="819000" y="1522631"/>
            <a:ext cx="10514520" cy="47624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Understand the concept of AI in games</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Apply AI techniques to create intelligent NPCs</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Implement basic AI behaviors like patrolling, chasing, and attacking.</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Utilize Finite State Machines (FSMs) to control NPC behavior.</a:t>
            </a:r>
          </a:p>
        </p:txBody>
      </p:sp>
      <p:sp>
        <p:nvSpPr>
          <p:cNvPr id="3" name="PlaceHolder 2"/>
          <p:cNvSpPr>
            <a:spLocks noGrp="1"/>
          </p:cNvSpPr>
          <p:nvPr>
            <p:ph type="sldNum" idx="1"/>
          </p:nvPr>
        </p:nvSpPr>
        <p:spPr/>
        <p:txBody>
          <a:bodyPr/>
          <a:lstStyle/>
          <a:p>
            <a:fld id="{B86D5315-3D1D-4EC7-9273-1E23E07B318A}" type="slidenum">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5FFFA-419B-097A-CAB9-6BBC685E7F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0D73C-FEE4-3960-3411-D7D3B0DD877A}"/>
              </a:ext>
            </a:extLst>
          </p:cNvPr>
          <p:cNvSpPr>
            <a:spLocks noGrp="1"/>
          </p:cNvSpPr>
          <p:nvPr>
            <p:ph type="title"/>
          </p:nvPr>
        </p:nvSpPr>
        <p:spPr>
          <a:xfrm>
            <a:off x="609479" y="703080"/>
            <a:ext cx="10620747" cy="715320"/>
          </a:xfrm>
        </p:spPr>
        <p:txBody>
          <a:bodyPr/>
          <a:lstStyle/>
          <a:p>
            <a:r>
              <a:rPr lang="en-US" sz="3200" b="1" spc="-1" dirty="0">
                <a:solidFill>
                  <a:srgbClr val="0066B2"/>
                </a:solidFill>
              </a:rPr>
              <a:t>Artificial Intelligence in Games</a:t>
            </a:r>
          </a:p>
        </p:txBody>
      </p:sp>
      <p:sp>
        <p:nvSpPr>
          <p:cNvPr id="5" name="Subtitle 4">
            <a:extLst>
              <a:ext uri="{FF2B5EF4-FFF2-40B4-BE49-F238E27FC236}">
                <a16:creationId xmlns:a16="http://schemas.microsoft.com/office/drawing/2014/main" id="{774F75AE-6425-DA7D-7D04-83C5E23DFB2C}"/>
              </a:ext>
            </a:extLst>
          </p:cNvPr>
          <p:cNvSpPr>
            <a:spLocks noGrp="1"/>
          </p:cNvSpPr>
          <p:nvPr>
            <p:ph type="subTitle"/>
          </p:nvPr>
        </p:nvSpPr>
        <p:spPr>
          <a:xfrm>
            <a:off x="609478" y="1418400"/>
            <a:ext cx="11265689" cy="506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200000"/>
              </a:lnSpc>
            </a:pPr>
            <a:r>
              <a:rPr lang="en-US" sz="2200" i="0" u="none" strike="noStrike" dirty="0">
                <a:solidFill>
                  <a:srgbClr val="455463"/>
                </a:solidFill>
                <a:effectLst/>
              </a:rPr>
              <a:t>The concept of intelligence can be interpreted in many ways: psychological, scientific, philosophical, spiritual, sociological, and more. Many of these interpretations are profound. However, in video games, it's primarily about appearances - the appearance of intelligence. Perhaps this is why the term "artificial" enters the title.</a:t>
            </a:r>
          </a:p>
          <a:p>
            <a:pPr algn="l">
              <a:lnSpc>
                <a:spcPct val="200000"/>
              </a:lnSpc>
            </a:pPr>
            <a:r>
              <a:rPr lang="en-US" sz="2200" i="0" u="none" strike="noStrike" dirty="0">
                <a:solidFill>
                  <a:srgbClr val="455463"/>
                </a:solidFill>
                <a:effectLst/>
              </a:rPr>
              <a:t>The idea is that video games are primarily about having fun and engaging experiences. This means that the believability of a game for the player rests on how engaged they are with the events actually happening in the game.</a:t>
            </a:r>
            <a:endParaRPr lang="en-US" sz="2200" dirty="0">
              <a:solidFill>
                <a:srgbClr val="455463"/>
              </a:solidFill>
            </a:endParaRPr>
          </a:p>
        </p:txBody>
      </p:sp>
      <p:sp>
        <p:nvSpPr>
          <p:cNvPr id="3" name="PlaceHolder 1">
            <a:extLst>
              <a:ext uri="{FF2B5EF4-FFF2-40B4-BE49-F238E27FC236}">
                <a16:creationId xmlns:a16="http://schemas.microsoft.com/office/drawing/2014/main" id="{93479519-917C-7F31-C069-DF01E3F9F56D}"/>
              </a:ext>
            </a:extLst>
          </p:cNvPr>
          <p:cNvSpPr>
            <a:spLocks noGrp="1"/>
          </p:cNvSpPr>
          <p:nvPr>
            <p:ph type="sldNum" idx="1"/>
          </p:nvPr>
        </p:nvSpPr>
        <p:spPr>
          <a:xfrm>
            <a:off x="8610480" y="6483240"/>
            <a:ext cx="2723040" cy="344880"/>
          </a:xfrm>
        </p:spPr>
        <p:txBody>
          <a:bodyPr/>
          <a:lstStyle/>
          <a:p>
            <a:fld id="{BA9FEC38-D3C8-4794-8A5E-1D9A9F335037}" type="slidenum">
              <a:rPr/>
              <a:t>3</a:t>
            </a:fld>
            <a:endParaRPr dirty="0"/>
          </a:p>
        </p:txBody>
      </p:sp>
    </p:spTree>
    <p:extLst>
      <p:ext uri="{BB962C8B-B14F-4D97-AF65-F5344CB8AC3E}">
        <p14:creationId xmlns:p14="http://schemas.microsoft.com/office/powerpoint/2010/main" val="282139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C5F8E-D4A0-CAFD-DC25-1379B3DDE0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2932D9-A3FD-1F37-E56A-F309546F27CD}"/>
              </a:ext>
            </a:extLst>
          </p:cNvPr>
          <p:cNvSpPr>
            <a:spLocks noGrp="1"/>
          </p:cNvSpPr>
          <p:nvPr>
            <p:ph type="title"/>
          </p:nvPr>
        </p:nvSpPr>
        <p:spPr/>
        <p:txBody>
          <a:bodyPr/>
          <a:lstStyle/>
          <a:p>
            <a:r>
              <a:rPr lang="en-US" sz="3200" b="1" spc="-1" dirty="0">
                <a:solidFill>
                  <a:srgbClr val="0066B2"/>
                </a:solidFill>
              </a:rPr>
              <a:t>Artificial Intelligence in Games</a:t>
            </a:r>
            <a:endParaRPr lang="en-VN" dirty="0"/>
          </a:p>
        </p:txBody>
      </p:sp>
      <p:sp>
        <p:nvSpPr>
          <p:cNvPr id="5" name="Content Placeholder 4">
            <a:extLst>
              <a:ext uri="{FF2B5EF4-FFF2-40B4-BE49-F238E27FC236}">
                <a16:creationId xmlns:a16="http://schemas.microsoft.com/office/drawing/2014/main" id="{944FF9D5-8DA6-7F67-A14C-D8E5059952D0}"/>
              </a:ext>
            </a:extLst>
          </p:cNvPr>
          <p:cNvSpPr>
            <a:spLocks noGrp="1"/>
          </p:cNvSpPr>
          <p:nvPr>
            <p:ph/>
          </p:nvPr>
        </p:nvSpPr>
        <p:spPr>
          <a:xfrm>
            <a:off x="1103972" y="1957709"/>
            <a:ext cx="10477948" cy="3852781"/>
          </a:xfrm>
        </p:spPr>
        <p:txBody>
          <a:bodyPr anchor="t"/>
          <a:lstStyle/>
          <a:p>
            <a:pPr marL="457200" indent="-457200" algn="l">
              <a:lnSpc>
                <a:spcPct val="150000"/>
              </a:lnSpc>
              <a:buFont typeface="Arial" panose="020B0604020202020204" pitchFamily="34" charset="0"/>
              <a:buChar char="•"/>
            </a:pPr>
            <a:r>
              <a:rPr lang="en-US" sz="2000" b="1" i="0" u="none" strike="noStrike" dirty="0">
                <a:solidFill>
                  <a:srgbClr val="455463"/>
                </a:solidFill>
                <a:effectLst/>
              </a:rPr>
              <a:t>Realistic NPC Behavior</a:t>
            </a:r>
            <a:r>
              <a:rPr lang="en-US" sz="2000" i="0" u="none" strike="noStrike" dirty="0">
                <a:solidFill>
                  <a:srgbClr val="455463"/>
                </a:solidFill>
                <a:effectLst/>
              </a:rPr>
              <a:t>: AI enables NPCs to behave more realistically, making them more engaging and believable.</a:t>
            </a:r>
          </a:p>
          <a:p>
            <a:pPr marL="457200" indent="-457200" algn="l">
              <a:lnSpc>
                <a:spcPct val="150000"/>
              </a:lnSpc>
              <a:buFont typeface="Arial" panose="020B0604020202020204" pitchFamily="34" charset="0"/>
              <a:buChar char="•"/>
            </a:pPr>
            <a:r>
              <a:rPr lang="en-US" sz="2000" b="1" i="0" u="none" strike="noStrike" dirty="0">
                <a:solidFill>
                  <a:srgbClr val="455463"/>
                </a:solidFill>
                <a:effectLst/>
              </a:rPr>
              <a:t>Adaptive Difficulty</a:t>
            </a:r>
            <a:r>
              <a:rPr lang="en-US" sz="2000" i="0" u="none" strike="noStrike" dirty="0">
                <a:solidFill>
                  <a:srgbClr val="455463"/>
                </a:solidFill>
                <a:effectLst/>
              </a:rPr>
              <a:t>: AI can adjust the difficulty of the game based on the player's skill level.</a:t>
            </a:r>
          </a:p>
          <a:p>
            <a:pPr marL="457200" indent="-457200" algn="l">
              <a:lnSpc>
                <a:spcPct val="150000"/>
              </a:lnSpc>
              <a:buFont typeface="Arial" panose="020B0604020202020204" pitchFamily="34" charset="0"/>
              <a:buChar char="•"/>
            </a:pPr>
            <a:r>
              <a:rPr lang="en-US" sz="2000" b="1" i="0" u="none" strike="noStrike" dirty="0">
                <a:solidFill>
                  <a:srgbClr val="455463"/>
                </a:solidFill>
                <a:effectLst/>
              </a:rPr>
              <a:t>Emergent Behavior</a:t>
            </a:r>
            <a:r>
              <a:rPr lang="en-US" sz="2000" i="0" u="none" strike="noStrike" dirty="0">
                <a:solidFill>
                  <a:srgbClr val="455463"/>
                </a:solidFill>
                <a:effectLst/>
              </a:rPr>
              <a:t>: AI can lead to unexpected and interesting behaviors that can surprise and delight players.</a:t>
            </a:r>
          </a:p>
          <a:p>
            <a:pPr marL="457200" indent="-457200" algn="l">
              <a:lnSpc>
                <a:spcPct val="150000"/>
              </a:lnSpc>
              <a:buFont typeface="Arial" panose="020B0604020202020204" pitchFamily="34" charset="0"/>
              <a:buChar char="•"/>
            </a:pPr>
            <a:r>
              <a:rPr lang="en-US" sz="2000" b="1" i="0" u="none" strike="noStrike" dirty="0">
                <a:solidFill>
                  <a:srgbClr val="455463"/>
                </a:solidFill>
                <a:effectLst/>
              </a:rPr>
              <a:t>Procedural Content Generation</a:t>
            </a:r>
            <a:r>
              <a:rPr lang="en-US" sz="2000" i="0" u="none" strike="noStrike" dirty="0">
                <a:solidFill>
                  <a:srgbClr val="455463"/>
                </a:solidFill>
                <a:effectLst/>
              </a:rPr>
              <a:t>: AI can generate game content, such as levels, quests, and items, reducing development time and increasing </a:t>
            </a:r>
            <a:r>
              <a:rPr lang="en-US" sz="2000" i="0" u="none" strike="noStrike" dirty="0" err="1">
                <a:solidFill>
                  <a:srgbClr val="455463"/>
                </a:solidFill>
                <a:effectLst/>
              </a:rPr>
              <a:t>replayability</a:t>
            </a:r>
            <a:r>
              <a:rPr lang="en-US" sz="2000" i="0" u="none" strike="noStrike" dirty="0">
                <a:solidFill>
                  <a:srgbClr val="455463"/>
                </a:solidFill>
                <a:effectLst/>
              </a:rPr>
              <a:t>.</a:t>
            </a:r>
          </a:p>
        </p:txBody>
      </p:sp>
      <p:sp>
        <p:nvSpPr>
          <p:cNvPr id="2" name="PlaceHolder 1">
            <a:extLst>
              <a:ext uri="{FF2B5EF4-FFF2-40B4-BE49-F238E27FC236}">
                <a16:creationId xmlns:a16="http://schemas.microsoft.com/office/drawing/2014/main" id="{F361EEF1-53D2-2C2B-AF1D-0826A57E39F5}"/>
              </a:ext>
            </a:extLst>
          </p:cNvPr>
          <p:cNvSpPr>
            <a:spLocks noGrp="1"/>
          </p:cNvSpPr>
          <p:nvPr>
            <p:ph type="sldNum" idx="1"/>
          </p:nvPr>
        </p:nvSpPr>
        <p:spPr>
          <a:xfrm>
            <a:off x="8610480" y="6483240"/>
            <a:ext cx="2723040" cy="344880"/>
          </a:xfrm>
        </p:spPr>
        <p:txBody>
          <a:bodyPr/>
          <a:lstStyle/>
          <a:p>
            <a:fld id="{BA9FEC38-D3C8-4794-8A5E-1D9A9F335037}" type="slidenum">
              <a:rPr/>
              <a:t>4</a:t>
            </a:fld>
            <a:endParaRPr dirty="0"/>
          </a:p>
        </p:txBody>
      </p:sp>
      <p:sp>
        <p:nvSpPr>
          <p:cNvPr id="3" name="Content Placeholder 4">
            <a:extLst>
              <a:ext uri="{FF2B5EF4-FFF2-40B4-BE49-F238E27FC236}">
                <a16:creationId xmlns:a16="http://schemas.microsoft.com/office/drawing/2014/main" id="{977F7F1A-382B-BCBC-A63B-15865925E398}"/>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Use Cases of AI in Games</a:t>
            </a:r>
          </a:p>
        </p:txBody>
      </p:sp>
    </p:spTree>
    <p:extLst>
      <p:ext uri="{BB962C8B-B14F-4D97-AF65-F5344CB8AC3E}">
        <p14:creationId xmlns:p14="http://schemas.microsoft.com/office/powerpoint/2010/main" val="418727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65F3A-ACCC-65F3-7033-AADBF6F7ED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204972F-A929-5636-D668-73BC5D84E799}"/>
              </a:ext>
            </a:extLst>
          </p:cNvPr>
          <p:cNvSpPr>
            <a:spLocks noGrp="1"/>
          </p:cNvSpPr>
          <p:nvPr>
            <p:ph type="title"/>
          </p:nvPr>
        </p:nvSpPr>
        <p:spPr/>
        <p:txBody>
          <a:bodyPr/>
          <a:lstStyle/>
          <a:p>
            <a:r>
              <a:rPr lang="en-US" sz="3200" b="1" spc="-1" dirty="0">
                <a:solidFill>
                  <a:srgbClr val="0066B2"/>
                </a:solidFill>
              </a:rPr>
              <a:t>Enemy AI: Making it Believable</a:t>
            </a:r>
            <a:endParaRPr lang="en-VN" dirty="0"/>
          </a:p>
        </p:txBody>
      </p:sp>
      <p:sp>
        <p:nvSpPr>
          <p:cNvPr id="5" name="Content Placeholder 4">
            <a:extLst>
              <a:ext uri="{FF2B5EF4-FFF2-40B4-BE49-F238E27FC236}">
                <a16:creationId xmlns:a16="http://schemas.microsoft.com/office/drawing/2014/main" id="{E4CDDDAC-811C-3537-58BD-F2CF71784062}"/>
              </a:ext>
            </a:extLst>
          </p:cNvPr>
          <p:cNvSpPr>
            <a:spLocks noGrp="1"/>
          </p:cNvSpPr>
          <p:nvPr>
            <p:ph/>
          </p:nvPr>
        </p:nvSpPr>
        <p:spPr>
          <a:xfrm>
            <a:off x="1103972" y="1957709"/>
            <a:ext cx="10477948" cy="3852781"/>
          </a:xfrm>
        </p:spPr>
        <p:txBody>
          <a:bodyPr anchor="t"/>
          <a:lstStyle/>
          <a:p>
            <a:pPr marL="342900" indent="-342900" algn="l">
              <a:lnSpc>
                <a:spcPct val="200000"/>
              </a:lnSpc>
              <a:buFont typeface="Arial" panose="020B0604020202020204" pitchFamily="34" charset="0"/>
              <a:buChar char="•"/>
            </a:pPr>
            <a:r>
              <a:rPr lang="en-US" sz="2000" b="1" i="0" u="none" strike="noStrike" dirty="0">
                <a:solidFill>
                  <a:srgbClr val="455463"/>
                </a:solidFill>
                <a:effectLst/>
              </a:rPr>
              <a:t>Strategic Decision-Making</a:t>
            </a:r>
            <a:r>
              <a:rPr lang="en-US" sz="2000" i="0" u="none" strike="noStrike" dirty="0">
                <a:solidFill>
                  <a:srgbClr val="455463"/>
                </a:solidFill>
                <a:effectLst/>
              </a:rPr>
              <a:t>: AI can make strategic decisions in real-time, such as planning attacks, setting traps, or outmaneuvering the player.</a:t>
            </a:r>
          </a:p>
          <a:p>
            <a:pPr marL="457200" indent="-457200" algn="l">
              <a:lnSpc>
                <a:spcPct val="200000"/>
              </a:lnSpc>
              <a:buFont typeface="Arial" panose="020B0604020202020204" pitchFamily="34" charset="0"/>
              <a:buChar char="•"/>
            </a:pPr>
            <a:r>
              <a:rPr lang="en-US" sz="2000" b="1" i="0" u="none" strike="noStrike" dirty="0">
                <a:solidFill>
                  <a:srgbClr val="455463"/>
                </a:solidFill>
                <a:effectLst/>
              </a:rPr>
              <a:t>Natural Language Processing</a:t>
            </a:r>
            <a:r>
              <a:rPr lang="en-US" sz="2000" i="0" u="none" strike="noStrike" dirty="0">
                <a:solidFill>
                  <a:srgbClr val="455463"/>
                </a:solidFill>
                <a:effectLst/>
              </a:rPr>
              <a:t>: AI can enable players to interact with NPCs using natural language, creating more immersive and personalized experiences.</a:t>
            </a:r>
          </a:p>
          <a:p>
            <a:pPr marL="457200" indent="-457200" algn="l">
              <a:lnSpc>
                <a:spcPct val="200000"/>
              </a:lnSpc>
              <a:buFont typeface="Arial" panose="020B0604020202020204" pitchFamily="34" charset="0"/>
              <a:buChar char="•"/>
            </a:pPr>
            <a:r>
              <a:rPr lang="en-US" sz="2000" b="1" i="0" u="none" strike="noStrike" dirty="0">
                <a:solidFill>
                  <a:srgbClr val="455463"/>
                </a:solidFill>
                <a:effectLst/>
              </a:rPr>
              <a:t>Machine Learning</a:t>
            </a:r>
            <a:r>
              <a:rPr lang="en-US" sz="2000" i="0" u="none" strike="noStrike" dirty="0">
                <a:solidFill>
                  <a:srgbClr val="455463"/>
                </a:solidFill>
                <a:effectLst/>
              </a:rPr>
              <a:t>: AI can learn from player behavior and adapt its strategies accordingly, leading to more challenging and rewarding gameplay.</a:t>
            </a:r>
          </a:p>
        </p:txBody>
      </p:sp>
      <p:sp>
        <p:nvSpPr>
          <p:cNvPr id="2" name="PlaceHolder 1">
            <a:extLst>
              <a:ext uri="{FF2B5EF4-FFF2-40B4-BE49-F238E27FC236}">
                <a16:creationId xmlns:a16="http://schemas.microsoft.com/office/drawing/2014/main" id="{A58A3C8C-4B90-A9B1-34D4-0CBD85561B0A}"/>
              </a:ext>
            </a:extLst>
          </p:cNvPr>
          <p:cNvSpPr>
            <a:spLocks noGrp="1"/>
          </p:cNvSpPr>
          <p:nvPr>
            <p:ph type="sldNum" idx="1"/>
          </p:nvPr>
        </p:nvSpPr>
        <p:spPr>
          <a:xfrm>
            <a:off x="8610480" y="6483240"/>
            <a:ext cx="2723040" cy="344880"/>
          </a:xfrm>
        </p:spPr>
        <p:txBody>
          <a:bodyPr/>
          <a:lstStyle/>
          <a:p>
            <a:fld id="{BA9FEC38-D3C8-4794-8A5E-1D9A9F335037}" type="slidenum">
              <a:rPr/>
              <a:t>5</a:t>
            </a:fld>
            <a:endParaRPr dirty="0"/>
          </a:p>
        </p:txBody>
      </p:sp>
      <p:sp>
        <p:nvSpPr>
          <p:cNvPr id="3" name="Content Placeholder 4">
            <a:extLst>
              <a:ext uri="{FF2B5EF4-FFF2-40B4-BE49-F238E27FC236}">
                <a16:creationId xmlns:a16="http://schemas.microsoft.com/office/drawing/2014/main" id="{749BB8D8-12DB-D8F2-67F9-8E6A3169FA1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Use Cases of AI in Games (cont.)</a:t>
            </a:r>
          </a:p>
        </p:txBody>
      </p:sp>
    </p:spTree>
    <p:extLst>
      <p:ext uri="{BB962C8B-B14F-4D97-AF65-F5344CB8AC3E}">
        <p14:creationId xmlns:p14="http://schemas.microsoft.com/office/powerpoint/2010/main" val="345465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1CA46-9D95-3F99-B4D3-3E0DFA499B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DB1995-CEB3-92D1-9821-4F18964FAA85}"/>
              </a:ext>
            </a:extLst>
          </p:cNvPr>
          <p:cNvSpPr>
            <a:spLocks noGrp="1"/>
          </p:cNvSpPr>
          <p:nvPr>
            <p:ph type="title"/>
          </p:nvPr>
        </p:nvSpPr>
        <p:spPr/>
        <p:txBody>
          <a:bodyPr/>
          <a:lstStyle/>
          <a:p>
            <a:r>
              <a:rPr lang="en-US" sz="3200" b="1" spc="-1" dirty="0">
                <a:solidFill>
                  <a:srgbClr val="0066B2"/>
                </a:solidFill>
              </a:rPr>
              <a:t>Enemy AI: Making it Believable</a:t>
            </a:r>
            <a:endParaRPr lang="en-VN" dirty="0"/>
          </a:p>
        </p:txBody>
      </p:sp>
      <p:sp>
        <p:nvSpPr>
          <p:cNvPr id="5" name="Content Placeholder 4">
            <a:extLst>
              <a:ext uri="{FF2B5EF4-FFF2-40B4-BE49-F238E27FC236}">
                <a16:creationId xmlns:a16="http://schemas.microsoft.com/office/drawing/2014/main" id="{D7D0F6B3-C5B9-DEAB-1B23-32D2FA0160FE}"/>
              </a:ext>
            </a:extLst>
          </p:cNvPr>
          <p:cNvSpPr>
            <a:spLocks noGrp="1"/>
          </p:cNvSpPr>
          <p:nvPr>
            <p:ph/>
          </p:nvPr>
        </p:nvSpPr>
        <p:spPr>
          <a:xfrm>
            <a:off x="1103972" y="1957709"/>
            <a:ext cx="10477948" cy="3852781"/>
          </a:xfrm>
        </p:spPr>
        <p:txBody>
          <a:bodyPr anchor="t"/>
          <a:lstStyle/>
          <a:p>
            <a:pPr marL="457200" indent="-457200" algn="l">
              <a:lnSpc>
                <a:spcPct val="150000"/>
              </a:lnSpc>
              <a:buFont typeface="Arial" panose="020B0604020202020204" pitchFamily="34" charset="0"/>
              <a:buChar char="•"/>
            </a:pPr>
            <a:r>
              <a:rPr lang="en-US" sz="2000" b="1" i="0" u="none" strike="noStrike" dirty="0">
                <a:solidFill>
                  <a:srgbClr val="455463"/>
                </a:solidFill>
                <a:effectLst/>
              </a:rPr>
              <a:t>Open-World Games</a:t>
            </a:r>
            <a:r>
              <a:rPr lang="en-US" sz="2000" i="0" u="none" strike="noStrike" dirty="0">
                <a:solidFill>
                  <a:srgbClr val="455463"/>
                </a:solidFill>
                <a:effectLst/>
              </a:rPr>
              <a:t>: AI-controlled NPCs can populate the world, creating dynamic and immersive environments.</a:t>
            </a:r>
          </a:p>
          <a:p>
            <a:pPr marL="457200" indent="-457200" algn="l">
              <a:lnSpc>
                <a:spcPct val="150000"/>
              </a:lnSpc>
              <a:buFont typeface="Arial" panose="020B0604020202020204" pitchFamily="34" charset="0"/>
              <a:buChar char="•"/>
            </a:pPr>
            <a:r>
              <a:rPr lang="en-US" sz="2000" b="1" i="0" u="none" strike="noStrike" dirty="0">
                <a:solidFill>
                  <a:srgbClr val="455463"/>
                </a:solidFill>
                <a:effectLst/>
              </a:rPr>
              <a:t>Real-Time Strategy Games</a:t>
            </a:r>
            <a:r>
              <a:rPr lang="en-US" sz="2000" i="0" u="none" strike="noStrike" dirty="0">
                <a:solidFill>
                  <a:srgbClr val="455463"/>
                </a:solidFill>
                <a:effectLst/>
              </a:rPr>
              <a:t>: AI opponents can devise complex strategies and adapt to the player's tactics.</a:t>
            </a:r>
          </a:p>
          <a:p>
            <a:pPr marL="457200" indent="-457200" algn="l">
              <a:lnSpc>
                <a:spcPct val="150000"/>
              </a:lnSpc>
              <a:buFont typeface="Arial" panose="020B0604020202020204" pitchFamily="34" charset="0"/>
              <a:buChar char="•"/>
            </a:pPr>
            <a:r>
              <a:rPr lang="en-US" sz="2000" b="1" i="0" u="none" strike="noStrike" dirty="0">
                <a:solidFill>
                  <a:srgbClr val="455463"/>
                </a:solidFill>
                <a:effectLst/>
              </a:rPr>
              <a:t>Role-Playing Games</a:t>
            </a:r>
            <a:r>
              <a:rPr lang="en-US" sz="2000" i="0" u="none" strike="noStrike" dirty="0">
                <a:solidFill>
                  <a:srgbClr val="455463"/>
                </a:solidFill>
                <a:effectLst/>
              </a:rPr>
              <a:t>: AI can control the behavior of enemies, allies, and non-player characters.</a:t>
            </a:r>
          </a:p>
          <a:p>
            <a:pPr marL="457200" indent="-457200" algn="l">
              <a:lnSpc>
                <a:spcPct val="150000"/>
              </a:lnSpc>
              <a:buFont typeface="Arial" panose="020B0604020202020204" pitchFamily="34" charset="0"/>
              <a:buChar char="•"/>
            </a:pPr>
            <a:r>
              <a:rPr lang="en-US" sz="2000" b="1" i="0" u="none" strike="noStrike" dirty="0">
                <a:solidFill>
                  <a:srgbClr val="455463"/>
                </a:solidFill>
                <a:effectLst/>
              </a:rPr>
              <a:t>Sports Games</a:t>
            </a:r>
            <a:r>
              <a:rPr lang="en-US" sz="2000" i="0" u="none" strike="noStrike" dirty="0">
                <a:solidFill>
                  <a:srgbClr val="455463"/>
                </a:solidFill>
                <a:effectLst/>
              </a:rPr>
              <a:t>: AI can simulate realistic player movements and strategies.</a:t>
            </a:r>
          </a:p>
        </p:txBody>
      </p:sp>
      <p:sp>
        <p:nvSpPr>
          <p:cNvPr id="2" name="PlaceHolder 1">
            <a:extLst>
              <a:ext uri="{FF2B5EF4-FFF2-40B4-BE49-F238E27FC236}">
                <a16:creationId xmlns:a16="http://schemas.microsoft.com/office/drawing/2014/main" id="{1A4440B1-4836-AAA3-865A-9C0A5A2141B4}"/>
              </a:ext>
            </a:extLst>
          </p:cNvPr>
          <p:cNvSpPr>
            <a:spLocks noGrp="1"/>
          </p:cNvSpPr>
          <p:nvPr>
            <p:ph type="sldNum" idx="1"/>
          </p:nvPr>
        </p:nvSpPr>
        <p:spPr>
          <a:xfrm>
            <a:off x="8610480" y="6483240"/>
            <a:ext cx="2723040" cy="344880"/>
          </a:xfrm>
        </p:spPr>
        <p:txBody>
          <a:bodyPr/>
          <a:lstStyle/>
          <a:p>
            <a:fld id="{BA9FEC38-D3C8-4794-8A5E-1D9A9F335037}" type="slidenum">
              <a:rPr/>
              <a:t>6</a:t>
            </a:fld>
            <a:endParaRPr dirty="0"/>
          </a:p>
        </p:txBody>
      </p:sp>
      <p:sp>
        <p:nvSpPr>
          <p:cNvPr id="3" name="Content Placeholder 4">
            <a:extLst>
              <a:ext uri="{FF2B5EF4-FFF2-40B4-BE49-F238E27FC236}">
                <a16:creationId xmlns:a16="http://schemas.microsoft.com/office/drawing/2014/main" id="{5EC866C2-F2C3-D437-8CEC-275CB2CF60A5}"/>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Examples of AI in Games</a:t>
            </a:r>
          </a:p>
        </p:txBody>
      </p:sp>
    </p:spTree>
    <p:extLst>
      <p:ext uri="{BB962C8B-B14F-4D97-AF65-F5344CB8AC3E}">
        <p14:creationId xmlns:p14="http://schemas.microsoft.com/office/powerpoint/2010/main" val="404383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308DF-57D5-8171-BF41-3AA500CD868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9BF6584-DEF7-DEF5-D9AB-C0E6BCA7BA19}"/>
              </a:ext>
            </a:extLst>
          </p:cNvPr>
          <p:cNvSpPr>
            <a:spLocks noGrp="1"/>
          </p:cNvSpPr>
          <p:nvPr>
            <p:ph type="title"/>
          </p:nvPr>
        </p:nvSpPr>
        <p:spPr/>
        <p:txBody>
          <a:bodyPr/>
          <a:lstStyle/>
          <a:p>
            <a:r>
              <a:rPr lang="en-US" sz="3200" b="1" spc="-1" dirty="0">
                <a:solidFill>
                  <a:srgbClr val="0066B2"/>
                </a:solidFill>
              </a:rPr>
              <a:t>Enemy AI: Making it Believable</a:t>
            </a:r>
            <a:endParaRPr lang="en-VN" dirty="0"/>
          </a:p>
        </p:txBody>
      </p:sp>
      <p:sp>
        <p:nvSpPr>
          <p:cNvPr id="5" name="Content Placeholder 4">
            <a:extLst>
              <a:ext uri="{FF2B5EF4-FFF2-40B4-BE49-F238E27FC236}">
                <a16:creationId xmlns:a16="http://schemas.microsoft.com/office/drawing/2014/main" id="{A34F517C-01D0-2DAE-0107-7685A5D66820}"/>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rPr>
              <a:t>Imagine a non-player character (NPC), like an enemy wizard in an RPG, doing something nonsensical (like walking through solid walls for no reason or aimlessly walking back and forth). This "mistake" or "silliness" disrupts the player's immersion and reminds them it's just a game.</a:t>
            </a:r>
          </a:p>
          <a:p>
            <a:pPr algn="l">
              <a:lnSpc>
                <a:spcPct val="150000"/>
              </a:lnSpc>
            </a:pPr>
            <a:endParaRPr lang="en-US" sz="2000" i="0" u="none" strike="noStrike" dirty="0">
              <a:solidFill>
                <a:srgbClr val="455463"/>
              </a:solidFill>
              <a:effectLst/>
            </a:endParaRPr>
          </a:p>
          <a:p>
            <a:pPr algn="l">
              <a:lnSpc>
                <a:spcPct val="150000"/>
              </a:lnSpc>
            </a:pPr>
            <a:r>
              <a:rPr lang="en-US" sz="2000" i="0" u="none" strike="noStrike" dirty="0">
                <a:solidFill>
                  <a:srgbClr val="455463"/>
                </a:solidFill>
                <a:effectLst/>
              </a:rPr>
              <a:t>Therefore, for games, AI largely consists of making characters respond appropriately to their situations, especially when the player is looking. In games where AI is for enemies or opponents, it's usually about tweaking difficulty - not making the AI too easy or too hard.</a:t>
            </a:r>
          </a:p>
        </p:txBody>
      </p:sp>
      <p:sp>
        <p:nvSpPr>
          <p:cNvPr id="2" name="PlaceHolder 1">
            <a:extLst>
              <a:ext uri="{FF2B5EF4-FFF2-40B4-BE49-F238E27FC236}">
                <a16:creationId xmlns:a16="http://schemas.microsoft.com/office/drawing/2014/main" id="{77B066B7-DC94-9892-812F-8453ACE6654C}"/>
              </a:ext>
            </a:extLst>
          </p:cNvPr>
          <p:cNvSpPr>
            <a:spLocks noGrp="1"/>
          </p:cNvSpPr>
          <p:nvPr>
            <p:ph type="sldNum" idx="1"/>
          </p:nvPr>
        </p:nvSpPr>
        <p:spPr>
          <a:xfrm>
            <a:off x="8610480" y="6483240"/>
            <a:ext cx="2723040" cy="344880"/>
          </a:xfrm>
        </p:spPr>
        <p:txBody>
          <a:bodyPr/>
          <a:lstStyle/>
          <a:p>
            <a:fld id="{BA9FEC38-D3C8-4794-8A5E-1D9A9F335037}" type="slidenum">
              <a:rPr/>
              <a:t>7</a:t>
            </a:fld>
            <a:endParaRPr dirty="0"/>
          </a:p>
        </p:txBody>
      </p:sp>
      <p:sp>
        <p:nvSpPr>
          <p:cNvPr id="3" name="Content Placeholder 4">
            <a:extLst>
              <a:ext uri="{FF2B5EF4-FFF2-40B4-BE49-F238E27FC236}">
                <a16:creationId xmlns:a16="http://schemas.microsoft.com/office/drawing/2014/main" id="{28E1EA29-6430-813D-A3E8-6C7200A2739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 </a:t>
            </a:r>
          </a:p>
        </p:txBody>
      </p:sp>
    </p:spTree>
    <p:extLst>
      <p:ext uri="{BB962C8B-B14F-4D97-AF65-F5344CB8AC3E}">
        <p14:creationId xmlns:p14="http://schemas.microsoft.com/office/powerpoint/2010/main" val="2466374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BA2B9-B31F-70E7-4FA3-2916A293BE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526238-1AF5-9F9F-3B87-DBAC0E309529}"/>
              </a:ext>
            </a:extLst>
          </p:cNvPr>
          <p:cNvSpPr>
            <a:spLocks noGrp="1"/>
          </p:cNvSpPr>
          <p:nvPr>
            <p:ph type="title"/>
          </p:nvPr>
        </p:nvSpPr>
        <p:spPr/>
        <p:txBody>
          <a:bodyPr/>
          <a:lstStyle/>
          <a:p>
            <a:r>
              <a:rPr lang="en-US" sz="3200" b="1" spc="-1" dirty="0">
                <a:solidFill>
                  <a:srgbClr val="0066B2"/>
                </a:solidFill>
              </a:rPr>
              <a:t>Enemy AI: Making it Believable</a:t>
            </a:r>
            <a:endParaRPr lang="en-VN" dirty="0"/>
          </a:p>
        </p:txBody>
      </p:sp>
      <p:sp>
        <p:nvSpPr>
          <p:cNvPr id="5" name="Content Placeholder 4">
            <a:extLst>
              <a:ext uri="{FF2B5EF4-FFF2-40B4-BE49-F238E27FC236}">
                <a16:creationId xmlns:a16="http://schemas.microsoft.com/office/drawing/2014/main" id="{A74B3E3D-B1AA-BDA6-450A-B4AB990793D6}"/>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rPr>
              <a:t>This section will guide you through creating a basic enemy AI using Unity's Finite State Machine (FSM) system. We'll focus on building an enemy that can:</a:t>
            </a:r>
          </a:p>
          <a:p>
            <a:pPr algn="l">
              <a:lnSpc>
                <a:spcPct val="150000"/>
              </a:lnSpc>
            </a:pPr>
            <a:endParaRPr lang="en-US" sz="2000" i="0" u="none" strike="noStrike" dirty="0">
              <a:solidFill>
                <a:srgbClr val="455463"/>
              </a:solidFill>
              <a:effectLst/>
            </a:endParaRPr>
          </a:p>
          <a:p>
            <a:pPr marL="342900" indent="-342900" algn="l">
              <a:lnSpc>
                <a:spcPct val="150000"/>
              </a:lnSpc>
              <a:buFont typeface="Arial" panose="020B0604020202020204" pitchFamily="34" charset="0"/>
              <a:buChar char="•"/>
            </a:pPr>
            <a:r>
              <a:rPr lang="en-US" sz="2000" i="0" u="none" strike="noStrike" dirty="0">
                <a:solidFill>
                  <a:srgbClr val="455463"/>
                </a:solidFill>
                <a:effectLst/>
              </a:rPr>
              <a:t>Search the environment (patrol)</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Chase the player</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Attack the player</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Flee and search for health power-ups (if injured)</a:t>
            </a:r>
          </a:p>
        </p:txBody>
      </p:sp>
      <p:sp>
        <p:nvSpPr>
          <p:cNvPr id="2" name="PlaceHolder 1">
            <a:extLst>
              <a:ext uri="{FF2B5EF4-FFF2-40B4-BE49-F238E27FC236}">
                <a16:creationId xmlns:a16="http://schemas.microsoft.com/office/drawing/2014/main" id="{19240FF4-72A7-EE3C-57DC-19BB3A169B27}"/>
              </a:ext>
            </a:extLst>
          </p:cNvPr>
          <p:cNvSpPr>
            <a:spLocks noGrp="1"/>
          </p:cNvSpPr>
          <p:nvPr>
            <p:ph type="sldNum" idx="1"/>
          </p:nvPr>
        </p:nvSpPr>
        <p:spPr>
          <a:xfrm>
            <a:off x="8610480" y="6483240"/>
            <a:ext cx="2723040" cy="344880"/>
          </a:xfrm>
        </p:spPr>
        <p:txBody>
          <a:bodyPr/>
          <a:lstStyle/>
          <a:p>
            <a:fld id="{BA9FEC38-D3C8-4794-8A5E-1D9A9F335037}" type="slidenum">
              <a:rPr/>
              <a:t>8</a:t>
            </a:fld>
            <a:endParaRPr dirty="0"/>
          </a:p>
        </p:txBody>
      </p:sp>
      <p:sp>
        <p:nvSpPr>
          <p:cNvPr id="3" name="Content Placeholder 4">
            <a:extLst>
              <a:ext uri="{FF2B5EF4-FFF2-40B4-BE49-F238E27FC236}">
                <a16:creationId xmlns:a16="http://schemas.microsoft.com/office/drawing/2014/main" id="{E15C58B6-D2E7-8573-1C36-94CC9A6AD101}"/>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Creating Enemy AI with Unity's FSM</a:t>
            </a:r>
          </a:p>
        </p:txBody>
      </p:sp>
    </p:spTree>
    <p:extLst>
      <p:ext uri="{BB962C8B-B14F-4D97-AF65-F5344CB8AC3E}">
        <p14:creationId xmlns:p14="http://schemas.microsoft.com/office/powerpoint/2010/main" val="369856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9D0A7-1E20-38A2-D83D-77F91244F7A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584A53-71AB-557C-7FEB-117CA1EB7062}"/>
              </a:ext>
            </a:extLst>
          </p:cNvPr>
          <p:cNvSpPr>
            <a:spLocks noGrp="1"/>
          </p:cNvSpPr>
          <p:nvPr>
            <p:ph type="title"/>
          </p:nvPr>
        </p:nvSpPr>
        <p:spPr/>
        <p:txBody>
          <a:bodyPr/>
          <a:lstStyle/>
          <a:p>
            <a:r>
              <a:rPr lang="en-US" sz="3200" b="1" spc="-1" dirty="0">
                <a:solidFill>
                  <a:srgbClr val="0066B2"/>
                </a:solidFill>
              </a:rPr>
              <a:t>Enemy AI: Making it Believable</a:t>
            </a:r>
            <a:endParaRPr lang="en-VN" dirty="0"/>
          </a:p>
        </p:txBody>
      </p:sp>
      <p:sp>
        <p:nvSpPr>
          <p:cNvPr id="5" name="Content Placeholder 4">
            <a:extLst>
              <a:ext uri="{FF2B5EF4-FFF2-40B4-BE49-F238E27FC236}">
                <a16:creationId xmlns:a16="http://schemas.microsoft.com/office/drawing/2014/main" id="{37280748-2CD0-7515-068D-E9A42A06771B}"/>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rPr>
              <a:t>This section will guide you through creating a basic enemy AI using Unity's </a:t>
            </a:r>
            <a:r>
              <a:rPr lang="en-US" sz="2000" b="1" i="0" u="none" strike="noStrike" dirty="0">
                <a:solidFill>
                  <a:srgbClr val="F36F21"/>
                </a:solidFill>
                <a:effectLst/>
              </a:rPr>
              <a:t>Finite State Machine (FSM) system</a:t>
            </a:r>
            <a:r>
              <a:rPr lang="en-US" sz="2000" i="0" u="none" strike="noStrike" dirty="0">
                <a:solidFill>
                  <a:srgbClr val="455463"/>
                </a:solidFill>
                <a:effectLst/>
              </a:rPr>
              <a:t>. We'll focus on building an enemy that can:</a:t>
            </a:r>
          </a:p>
          <a:p>
            <a:pPr algn="l">
              <a:lnSpc>
                <a:spcPct val="150000"/>
              </a:lnSpc>
            </a:pPr>
            <a:endParaRPr lang="en-US" sz="2000" i="0" u="none" strike="noStrike" dirty="0">
              <a:solidFill>
                <a:srgbClr val="455463"/>
              </a:solidFill>
              <a:effectLst/>
            </a:endParaRPr>
          </a:p>
          <a:p>
            <a:pPr marL="342900" indent="-342900" algn="l">
              <a:lnSpc>
                <a:spcPct val="150000"/>
              </a:lnSpc>
              <a:buFont typeface="Arial" panose="020B0604020202020204" pitchFamily="34" charset="0"/>
              <a:buChar char="•"/>
            </a:pPr>
            <a:r>
              <a:rPr lang="en-US" sz="2000" i="0" u="none" strike="noStrike" dirty="0">
                <a:solidFill>
                  <a:srgbClr val="455463"/>
                </a:solidFill>
                <a:effectLst/>
              </a:rPr>
              <a:t>Search the environment (patrol)</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Chase the player</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Attack the player</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Flee and search for health power-ups (if injured)</a:t>
            </a:r>
          </a:p>
        </p:txBody>
      </p:sp>
      <p:sp>
        <p:nvSpPr>
          <p:cNvPr id="2" name="PlaceHolder 1">
            <a:extLst>
              <a:ext uri="{FF2B5EF4-FFF2-40B4-BE49-F238E27FC236}">
                <a16:creationId xmlns:a16="http://schemas.microsoft.com/office/drawing/2014/main" id="{8FA7D2A6-9F35-6B7C-F024-980A0F26966B}"/>
              </a:ext>
            </a:extLst>
          </p:cNvPr>
          <p:cNvSpPr>
            <a:spLocks noGrp="1"/>
          </p:cNvSpPr>
          <p:nvPr>
            <p:ph type="sldNum" idx="1"/>
          </p:nvPr>
        </p:nvSpPr>
        <p:spPr>
          <a:xfrm>
            <a:off x="8610480" y="6483240"/>
            <a:ext cx="2723040" cy="344880"/>
          </a:xfrm>
        </p:spPr>
        <p:txBody>
          <a:bodyPr/>
          <a:lstStyle/>
          <a:p>
            <a:fld id="{BA9FEC38-D3C8-4794-8A5E-1D9A9F335037}" type="slidenum">
              <a:rPr/>
              <a:t>9</a:t>
            </a:fld>
            <a:endParaRPr dirty="0"/>
          </a:p>
        </p:txBody>
      </p:sp>
      <p:sp>
        <p:nvSpPr>
          <p:cNvPr id="3" name="Content Placeholder 4">
            <a:extLst>
              <a:ext uri="{FF2B5EF4-FFF2-40B4-BE49-F238E27FC236}">
                <a16:creationId xmlns:a16="http://schemas.microsoft.com/office/drawing/2014/main" id="{7BEC8EAD-78DC-A632-9340-04D1195C92A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Creating Enemy AI with Unity's FSM</a:t>
            </a:r>
          </a:p>
        </p:txBody>
      </p:sp>
    </p:spTree>
    <p:extLst>
      <p:ext uri="{BB962C8B-B14F-4D97-AF65-F5344CB8AC3E}">
        <p14:creationId xmlns:p14="http://schemas.microsoft.com/office/powerpoint/2010/main" val="230562785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11827</TotalTime>
  <Words>1284</Words>
  <Application>Microsoft Macintosh PowerPoint</Application>
  <PresentationFormat>Widescreen</PresentationFormat>
  <Paragraphs>137</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Symbol</vt:lpstr>
      <vt:lpstr>Times New Roman</vt:lpstr>
      <vt:lpstr>Wingdings</vt:lpstr>
      <vt:lpstr>Office Theme</vt:lpstr>
      <vt:lpstr>PowerPoint Presentation</vt:lpstr>
      <vt:lpstr>Learning Objectives</vt:lpstr>
      <vt:lpstr>Artificial Intelligence in Games</vt:lpstr>
      <vt:lpstr>Artificial Intelligence in Games</vt:lpstr>
      <vt:lpstr>Enemy AI: Making it Believable</vt:lpstr>
      <vt:lpstr>Enemy AI: Making it Believable</vt:lpstr>
      <vt:lpstr>Enemy AI: Making it Believable</vt:lpstr>
      <vt:lpstr>Enemy AI: Making it Believable</vt:lpstr>
      <vt:lpstr>Enemy AI: Making it Believable</vt:lpstr>
      <vt:lpstr>Enemy AI: Making it Believable</vt:lpstr>
      <vt:lpstr>Enemy AI: Making it Believable</vt:lpstr>
      <vt:lpstr>Enemy AI: Making it Believable</vt:lpstr>
      <vt:lpstr>Enemy AI: Making it Believable</vt:lpstr>
      <vt:lpstr>Unity Sentis</vt:lpstr>
      <vt:lpstr>Unity Sentis</vt:lpstr>
      <vt:lpstr>Unity Sentis</vt:lpstr>
      <vt:lpstr>Unity Sentis</vt:lpstr>
      <vt:lpstr>Summary</vt:lpstr>
    </vt:vector>
  </TitlesOfParts>
  <Manager/>
  <Company>SE - FPTU - HCM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FGU301-1.Introduction to Unity</dc:title>
  <dc:subject/>
  <dc:creator>Phạm Thanh Trí</dc:creator>
  <cp:keywords/>
  <dc:description/>
  <cp:lastModifiedBy>Microsoft Office User</cp:lastModifiedBy>
  <cp:revision>1417</cp:revision>
  <cp:lastPrinted>2024-02-18T04:17:36Z</cp:lastPrinted>
  <dcterms:created xsi:type="dcterms:W3CDTF">2023-12-04T12:44:34Z</dcterms:created>
  <dcterms:modified xsi:type="dcterms:W3CDTF">2024-12-03T08:45:48Z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i4>27</vt:i4>
  </property>
</Properties>
</file>