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83" r:id="rId11"/>
    <p:sldId id="277" r:id="rId12"/>
    <p:sldId id="276" r:id="rId13"/>
    <p:sldId id="272" r:id="rId14"/>
    <p:sldId id="266" r:id="rId15"/>
    <p:sldId id="279" r:id="rId16"/>
    <p:sldId id="280" r:id="rId17"/>
    <p:sldId id="278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P" initials="LP" lastIdx="1" clrIdx="0">
    <p:extLst>
      <p:ext uri="{19B8F6BF-5375-455C-9EA6-DF929625EA0E}">
        <p15:presenceInfo xmlns:p15="http://schemas.microsoft.com/office/powerpoint/2012/main" userId="Lakshmi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C45DB-7C2F-45CC-A88B-11B4D0D48D48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1CE9-58CB-46D3-9CCF-192FED8701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163F-C3CC-4AA0-9DEC-D43EFBE87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20B4-3735-4F09-98E7-0405D703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F47A-D673-41CD-B5F3-D437646F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C837-20CB-4799-9F75-ACDFFB1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C13E-7BE3-4C92-821E-D36F821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6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7074-7801-4D61-81F9-C271B666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61FDE-D25D-4A89-9CAF-3A42C2D9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1165-C3BB-4E4C-A89A-C957192E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BE64-7CF1-40DA-971E-65DF2B79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A78-26D7-4FFF-9856-E503B7CB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2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56070-5EAC-4F86-88ED-305262DEC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0607F-730F-4DE2-A9F2-95E39D22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A8A1-4560-4410-B9E1-50D6029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6FBC-6461-497E-B767-ECEBBEC4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38CE-5697-40C3-A974-416BBAD5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1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0200-3248-48B5-8BB0-D61A7ECC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2047-8E0C-49A9-9113-06EC56C0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6781-5824-4993-B54F-C5BB5146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111C-D045-4CC4-B70A-891BC4CE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504D-5E45-46D7-85FE-72453FF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8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6689-4B38-490B-B168-7FE34963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61A7-20DF-4B40-8410-B52581F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5AED-890C-4603-8358-66598A1E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50A0-79E6-4867-8265-19218C79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61BB-9830-4B55-A294-E9CDB942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4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1FAA-65D5-479C-A830-56911D8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F55-8A07-4852-96A6-2469ADC3C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DFE7-BE66-4387-BE95-16905705E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20E0-2DC1-4844-87A5-5BFCA35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33DB-4C26-409D-AB23-689E8F65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BE42-58F9-44A3-8DF6-D0534A5C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02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3C2-B773-42C1-9846-83466A6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A720-00C9-4EDE-B663-751E4A98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6A9EF-A549-4238-8DBE-F828FACC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E426-3213-4D58-8BDD-5324D0EA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70A8B-0734-45E1-A73B-BEAEF9F12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D7674-0C17-4B31-9312-CC1C2344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1FEDE-7D93-4C66-80BD-9B69DE1E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D4B29-2D2B-4464-AB9A-57CF83CE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7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5069-288B-4B13-A129-F5A9ACF7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FBEE8-F16C-4D12-BB76-FEAC7F3B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0809-66AE-4D75-85DA-9F4C91BC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B6F88-30A3-4E64-92F0-1E168F4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339D1-880B-46A2-A300-C250FF5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07765-EBF5-425C-89B6-AD1D2C45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B606E-AE98-40E3-B8F7-8AED8593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4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876F-6675-42F9-9462-CFC60F5E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FEB7-0642-4606-A8F3-8677C053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878E2-C49C-4C14-9752-4DB27E3D3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E058-6A41-4ABC-8838-C3ECCFA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42AF-0DC1-4F9C-967C-56F0E428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1739-2CD4-4279-AF96-7A821242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4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2BC-339C-451E-BC02-3E5C1B5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7DEC6-DA97-4C7D-AFDA-F119A2BD8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66FF1-532C-42A1-B593-628E17CB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10E4-BA8F-40F8-A987-A1D15481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9ED9-CE7B-4191-8A79-BB0E4BA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B0636-4266-4EB0-ABA1-10509EAB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02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24B5-CF68-413A-BAB4-218D987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C9DA-1E6F-4477-9162-5672D060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F180-FEA2-429F-8DFD-E9A504038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21D7-5DF3-4DB4-8F1B-FA2DF5A4AB89}" type="datetimeFigureOut">
              <a:rPr lang="en-IN" smtClean="0"/>
              <a:t>05-10-2021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927F-FECD-440E-B6F6-E3E432419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A430-07C2-4143-A280-15E919C4B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08EC-462C-4E63-AD05-57B246A5BC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4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47469-262F-4BD4-BA3A-AFE005D2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1537256"/>
            <a:ext cx="10654748" cy="3975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ocument</a:t>
            </a:r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</a:t>
            </a:r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bject</a:t>
            </a:r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</a:t>
            </a:r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8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84FB11-3C8F-4B6E-BBEB-068509DE4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/>
          <a:stretch/>
        </p:blipFill>
        <p:spPr>
          <a:xfrm>
            <a:off x="502376" y="1252024"/>
            <a:ext cx="11187247" cy="5162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69C5F1-07EF-4EEC-8A7C-96489204DF50}"/>
              </a:ext>
            </a:extLst>
          </p:cNvPr>
          <p:cNvSpPr txBox="1"/>
          <p:nvPr/>
        </p:nvSpPr>
        <p:spPr>
          <a:xfrm>
            <a:off x="886265" y="450166"/>
            <a:ext cx="375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TYPES OF NODES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3264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66FAC-7625-4E09-A4C4-3ABC20D30362}"/>
              </a:ext>
            </a:extLst>
          </p:cNvPr>
          <p:cNvSpPr txBox="1"/>
          <p:nvPr/>
        </p:nvSpPr>
        <p:spPr>
          <a:xfrm>
            <a:off x="492369" y="393894"/>
            <a:ext cx="1132449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1. getElementById Method</a:t>
            </a:r>
          </a:p>
          <a:p>
            <a:r>
              <a:rPr lang="en-IN" sz="2800" dirty="0"/>
              <a:t>SYNTAX: document.getElementById(id);</a:t>
            </a:r>
          </a:p>
          <a:p>
            <a:endParaRPr lang="en-IN" sz="2800" dirty="0"/>
          </a:p>
          <a:p>
            <a:r>
              <a:rPr lang="en-IN" sz="2800" b="1" dirty="0"/>
              <a:t>2. getElementsByName Method</a:t>
            </a:r>
          </a:p>
          <a:p>
            <a:r>
              <a:rPr lang="en-IN" sz="2800" dirty="0"/>
              <a:t>SYNTAX: document.getElementsByName(name);</a:t>
            </a:r>
          </a:p>
          <a:p>
            <a:endParaRPr lang="en-IN" sz="2800" dirty="0"/>
          </a:p>
          <a:p>
            <a:r>
              <a:rPr lang="en-IN" sz="2800" b="1" dirty="0"/>
              <a:t>3. getElementsByTagName Method</a:t>
            </a:r>
          </a:p>
          <a:p>
            <a:r>
              <a:rPr lang="en-IN" sz="2800" dirty="0"/>
              <a:t>SYNTAX: document.getElementsByTagName(tagName);</a:t>
            </a:r>
          </a:p>
          <a:p>
            <a:endParaRPr lang="en-IN" sz="2800" dirty="0"/>
          </a:p>
          <a:p>
            <a:r>
              <a:rPr lang="en-IN" sz="2800" b="1" dirty="0"/>
              <a:t>4. querySelector Method</a:t>
            </a:r>
          </a:p>
          <a:p>
            <a:r>
              <a:rPr lang="en-IN" sz="2800" dirty="0"/>
              <a:t>SYNTAX:</a:t>
            </a:r>
          </a:p>
          <a:p>
            <a:r>
              <a:rPr lang="en-IN" sz="2800" dirty="0"/>
              <a:t>element = parentNode.querySelector(selector);</a:t>
            </a:r>
          </a:p>
          <a:p>
            <a:r>
              <a:rPr lang="en-IN" sz="2800" dirty="0"/>
              <a:t>elementList = parentNode.querySelectorAll(selector);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111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1E09F9C8-69B0-4E1F-876C-5BD6B610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9" y="1370992"/>
            <a:ext cx="3506256" cy="35062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91D9-12C4-4A47-86F7-A0C14B576E85}"/>
              </a:ext>
            </a:extLst>
          </p:cNvPr>
          <p:cNvSpPr txBox="1"/>
          <p:nvPr/>
        </p:nvSpPr>
        <p:spPr>
          <a:xfrm>
            <a:off x="5214730" y="1445775"/>
            <a:ext cx="5877340" cy="334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traverse the DOM tree?</a:t>
            </a:r>
          </a:p>
        </p:txBody>
      </p:sp>
    </p:spTree>
    <p:extLst>
      <p:ext uri="{BB962C8B-B14F-4D97-AF65-F5344CB8AC3E}">
        <p14:creationId xmlns:p14="http://schemas.microsoft.com/office/powerpoint/2010/main" val="401653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5C612-0ABD-49B6-A860-FEE7A89766AB}"/>
              </a:ext>
            </a:extLst>
          </p:cNvPr>
          <p:cNvSpPr txBox="1"/>
          <p:nvPr/>
        </p:nvSpPr>
        <p:spPr>
          <a:xfrm>
            <a:off x="1041010" y="674400"/>
            <a:ext cx="93409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A3A3A"/>
                </a:solidFill>
                <a:effectLst/>
                <a:latin typeface="CircularStd-Book"/>
              </a:rPr>
              <a:t>1. previousSibling</a:t>
            </a:r>
          </a:p>
          <a:p>
            <a:br>
              <a:rPr lang="en-US" sz="3200" dirty="0"/>
            </a:br>
            <a:r>
              <a:rPr lang="en-US" sz="3200" dirty="0"/>
              <a:t>2. 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CircularStd-Book"/>
              </a:rPr>
              <a:t>nextSibling</a:t>
            </a:r>
          </a:p>
          <a:p>
            <a:br>
              <a:rPr lang="en-US" sz="3200" dirty="0"/>
            </a:br>
            <a:r>
              <a:rPr lang="en-US" sz="3200" dirty="0"/>
              <a:t>3. 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CircularStd-Book"/>
              </a:rPr>
              <a:t>childNodes</a:t>
            </a:r>
          </a:p>
          <a:p>
            <a:br>
              <a:rPr lang="en-US" sz="3200" dirty="0"/>
            </a:br>
            <a:r>
              <a:rPr lang="en-US" sz="3200" dirty="0"/>
              <a:t>4. 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CircularStd-Book"/>
              </a:rPr>
              <a:t>firstChild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5. 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CircularStd-Book"/>
              </a:rPr>
              <a:t>lastChild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6. 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CircularStd-Book"/>
              </a:rPr>
              <a:t>parentNode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544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A4955F-285C-4C87-A38E-B4AC9ECF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02" y="898648"/>
            <a:ext cx="8667970" cy="52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91D9-12C4-4A47-86F7-A0C14B576E85}"/>
              </a:ext>
            </a:extLst>
          </p:cNvPr>
          <p:cNvSpPr txBox="1"/>
          <p:nvPr/>
        </p:nvSpPr>
        <p:spPr>
          <a:xfrm>
            <a:off x="1570455" y="1426969"/>
            <a:ext cx="5158973" cy="3005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with attributes</a:t>
            </a:r>
          </a:p>
        </p:txBody>
      </p:sp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1E09F9C8-69B0-4E1F-876C-5BD6B610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518" y="1518980"/>
            <a:ext cx="3966906" cy="39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30952-6CD1-4396-BD75-9144A6690BD6}"/>
              </a:ext>
            </a:extLst>
          </p:cNvPr>
          <p:cNvSpPr txBox="1"/>
          <p:nvPr/>
        </p:nvSpPr>
        <p:spPr>
          <a:xfrm>
            <a:off x="1083212" y="787791"/>
            <a:ext cx="99177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1. setAttribute method:</a:t>
            </a:r>
          </a:p>
          <a:p>
            <a:r>
              <a:rPr lang="en-IN" sz="3200" dirty="0"/>
              <a:t>SYNTAX: element.setAttribute(name, value);</a:t>
            </a:r>
          </a:p>
          <a:p>
            <a:endParaRPr lang="en-IN" sz="3200" dirty="0"/>
          </a:p>
          <a:p>
            <a:r>
              <a:rPr lang="en-IN" sz="3200" b="1" dirty="0"/>
              <a:t>2. getAttribute method:</a:t>
            </a:r>
          </a:p>
          <a:p>
            <a:r>
              <a:rPr lang="en-IN" sz="3200" dirty="0"/>
              <a:t>SYNTAX: value = element.getAttribute(name);</a:t>
            </a:r>
          </a:p>
          <a:p>
            <a:endParaRPr lang="en-IN" sz="3200" dirty="0"/>
          </a:p>
          <a:p>
            <a:r>
              <a:rPr lang="en-IN" sz="3200" b="1" dirty="0"/>
              <a:t>3. removeAttribute method:</a:t>
            </a:r>
          </a:p>
          <a:p>
            <a:r>
              <a:rPr lang="en-IN" sz="3200" dirty="0"/>
              <a:t>SYNTAX: element.removeAttribute(name);</a:t>
            </a:r>
          </a:p>
          <a:p>
            <a:endParaRPr lang="en-IN" sz="3200" dirty="0"/>
          </a:p>
          <a:p>
            <a:r>
              <a:rPr lang="en-IN" sz="3200" b="1" dirty="0"/>
              <a:t>4. hasAttribute method:</a:t>
            </a:r>
          </a:p>
          <a:p>
            <a:r>
              <a:rPr lang="en-IN" sz="3200" dirty="0"/>
              <a:t>SYNTAX: result = element.hasAttribute(name);</a:t>
            </a:r>
          </a:p>
        </p:txBody>
      </p:sp>
    </p:spTree>
    <p:extLst>
      <p:ext uri="{BB962C8B-B14F-4D97-AF65-F5344CB8AC3E}">
        <p14:creationId xmlns:p14="http://schemas.microsoft.com/office/powerpoint/2010/main" val="369176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91D9-12C4-4A47-86F7-A0C14B576E85}"/>
              </a:ext>
            </a:extLst>
          </p:cNvPr>
          <p:cNvSpPr txBox="1"/>
          <p:nvPr/>
        </p:nvSpPr>
        <p:spPr>
          <a:xfrm>
            <a:off x="1570455" y="1426969"/>
            <a:ext cx="5158973" cy="3005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Manipulating elements</a:t>
            </a:r>
          </a:p>
        </p:txBody>
      </p:sp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1E09F9C8-69B0-4E1F-876C-5BD6B610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518" y="1518980"/>
            <a:ext cx="3966906" cy="39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7F359-077B-4C40-987B-1045A38C0A3C}"/>
              </a:ext>
            </a:extLst>
          </p:cNvPr>
          <p:cNvSpPr txBox="1"/>
          <p:nvPr/>
        </p:nvSpPr>
        <p:spPr>
          <a:xfrm>
            <a:off x="759656" y="633046"/>
            <a:ext cx="107899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innerHTML property</a:t>
            </a:r>
          </a:p>
          <a:p>
            <a:endParaRPr lang="en-US" sz="2000" dirty="0"/>
          </a:p>
          <a:p>
            <a:r>
              <a:rPr lang="en-US" sz="2000" dirty="0"/>
              <a:t>2. createElement() method</a:t>
            </a:r>
          </a:p>
          <a:p>
            <a:endParaRPr lang="en-US" sz="2000" dirty="0"/>
          </a:p>
          <a:p>
            <a:r>
              <a:rPr lang="en-US" sz="2000" dirty="0"/>
              <a:t>3. appendChild() method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4. textContent property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5. insertBefore() method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6. cloneNode() method</a:t>
            </a:r>
          </a:p>
          <a:p>
            <a:endParaRPr lang="en-US" sz="2000" dirty="0"/>
          </a:p>
          <a:p>
            <a:r>
              <a:rPr lang="en-US" sz="2000" dirty="0"/>
              <a:t>7. removeChild() method</a:t>
            </a:r>
          </a:p>
          <a:p>
            <a:endParaRPr lang="en-US" sz="2000" dirty="0"/>
          </a:p>
          <a:p>
            <a:r>
              <a:rPr lang="en-US" sz="2000" dirty="0"/>
              <a:t>8. replaceChild() method</a:t>
            </a:r>
          </a:p>
          <a:p>
            <a:endParaRPr lang="en-US" sz="2000" dirty="0"/>
          </a:p>
          <a:p>
            <a:r>
              <a:rPr lang="en-US" sz="2000" dirty="0"/>
              <a:t>9. append() method</a:t>
            </a:r>
          </a:p>
          <a:p>
            <a:endParaRPr lang="en-US" sz="2000" dirty="0"/>
          </a:p>
          <a:p>
            <a:r>
              <a:rPr lang="en-US" sz="2000" dirty="0"/>
              <a:t>10. prepend() method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325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1FE1B-6C15-4403-8D98-0C4CCA271203}"/>
              </a:ext>
            </a:extLst>
          </p:cNvPr>
          <p:cNvSpPr txBox="1"/>
          <p:nvPr/>
        </p:nvSpPr>
        <p:spPr>
          <a:xfrm>
            <a:off x="2039815" y="2799471"/>
            <a:ext cx="7652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7528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0AE4-4C2F-44D7-926A-F1FE9FBA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581" y="171729"/>
            <a:ext cx="6610383" cy="6496357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1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Basic intro – Definition of DOM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Selecting Elements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Traversing Elements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Working with Attributes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Manipulating Elements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Manipulating style of Elements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Working with Events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Scripting Web Forms</a:t>
            </a:r>
            <a:b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F0133A05-7EA9-4382-BE5D-FA1AA82B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243" y="1920240"/>
            <a:ext cx="3017520" cy="3017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18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E0E2B-1ABC-4D45-9F9C-A69E8B252D5F}"/>
              </a:ext>
            </a:extLst>
          </p:cNvPr>
          <p:cNvSpPr txBox="1"/>
          <p:nvPr/>
        </p:nvSpPr>
        <p:spPr>
          <a:xfrm>
            <a:off x="1094095" y="851517"/>
            <a:ext cx="523846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DOM?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DOM?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7D489CC7-2237-4D5A-8A72-63EDAF57B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2F67F-E115-45A3-8141-F2620CBAE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836" r="54675" b="38738"/>
          <a:stretch/>
        </p:blipFill>
        <p:spPr>
          <a:xfrm>
            <a:off x="2927303" y="1258003"/>
            <a:ext cx="7229709" cy="4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C4887-AD3B-4851-B7F5-669A025E1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836" r="54675" b="38738"/>
          <a:stretch/>
        </p:blipFill>
        <p:spPr>
          <a:xfrm>
            <a:off x="594332" y="2230980"/>
            <a:ext cx="4169663" cy="266108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4438926-F5E7-4C48-B1E7-13B83025C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95" y="1509099"/>
            <a:ext cx="6731338" cy="3601265"/>
          </a:xfrm>
          <a:prstGeom prst="rect">
            <a:avLst/>
          </a:prstGeom>
        </p:spPr>
      </p:pic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2A1303F8-A148-4102-906D-0664586A1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1881">
            <a:off x="3324141" y="1415586"/>
            <a:ext cx="2076892" cy="15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5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641EF75-7A59-4D8C-9E03-FF31DD0DF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" b="20138"/>
          <a:stretch/>
        </p:blipFill>
        <p:spPr>
          <a:xfrm>
            <a:off x="758064" y="713339"/>
            <a:ext cx="10983362" cy="5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1CA4A-2DEA-471A-B2D1-558198BAA7DE}"/>
              </a:ext>
            </a:extLst>
          </p:cNvPr>
          <p:cNvSpPr txBox="1"/>
          <p:nvPr/>
        </p:nvSpPr>
        <p:spPr>
          <a:xfrm>
            <a:off x="974034" y="1712843"/>
            <a:ext cx="10243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</a:t>
            </a:r>
            <a:r>
              <a:rPr lang="en-US" sz="4000" dirty="0">
                <a:solidFill>
                  <a:schemeClr val="accent5"/>
                </a:solidFill>
              </a:rPr>
              <a:t>DOCUMENT 		OBJECT			MODEL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IN" sz="4000" dirty="0">
                <a:solidFill>
                  <a:srgbClr val="002060"/>
                </a:solidFill>
              </a:rPr>
              <a:t>File(HTML/XML)	  Tags/Elements	        Layout/</a:t>
            </a:r>
          </a:p>
          <a:p>
            <a:r>
              <a:rPr lang="en-IN" sz="4000" dirty="0">
                <a:solidFill>
                  <a:srgbClr val="002060"/>
                </a:solidFill>
              </a:rPr>
              <a:t>				     of the File	              Structure</a:t>
            </a:r>
          </a:p>
        </p:txBody>
      </p:sp>
      <p:pic>
        <p:nvPicPr>
          <p:cNvPr id="4" name="Graphic 3" descr="Arrow Down with solid fill">
            <a:extLst>
              <a:ext uri="{FF2B5EF4-FFF2-40B4-BE49-F238E27FC236}">
                <a16:creationId xmlns:a16="http://schemas.microsoft.com/office/drawing/2014/main" id="{4F312C8C-1B0B-4478-8908-C28B3E9A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0591" y="2971800"/>
            <a:ext cx="914400" cy="914400"/>
          </a:xfrm>
          <a:prstGeom prst="rect">
            <a:avLst/>
          </a:prstGeom>
        </p:spPr>
      </p:pic>
      <p:pic>
        <p:nvPicPr>
          <p:cNvPr id="5" name="Graphic 4" descr="Arrow Down with solid fill">
            <a:extLst>
              <a:ext uri="{FF2B5EF4-FFF2-40B4-BE49-F238E27FC236}">
                <a16:creationId xmlns:a16="http://schemas.microsoft.com/office/drawing/2014/main" id="{CEB90ADB-F692-46A6-AB4F-D47C7D8B0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78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Arrow Down with solid fill">
            <a:extLst>
              <a:ext uri="{FF2B5EF4-FFF2-40B4-BE49-F238E27FC236}">
                <a16:creationId xmlns:a16="http://schemas.microsoft.com/office/drawing/2014/main" id="{4A75C526-B980-4E2F-AE4C-7E55869C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8050" y="2971800"/>
            <a:ext cx="914400" cy="914400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3AB5DDF4-3E66-42DA-8BCF-D5BEB480EDA0}"/>
              </a:ext>
            </a:extLst>
          </p:cNvPr>
          <p:cNvSpPr/>
          <p:nvPr/>
        </p:nvSpPr>
        <p:spPr>
          <a:xfrm>
            <a:off x="881269" y="1359505"/>
            <a:ext cx="3346175" cy="151621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95FC33B-B19C-4EB9-B1E6-AC1034AD56D5}"/>
              </a:ext>
            </a:extLst>
          </p:cNvPr>
          <p:cNvSpPr/>
          <p:nvPr/>
        </p:nvSpPr>
        <p:spPr>
          <a:xfrm>
            <a:off x="5035826" y="1477616"/>
            <a:ext cx="2716696" cy="121920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D9A3A9CA-00D7-4E8A-8E1D-489D02149EE9}"/>
              </a:ext>
            </a:extLst>
          </p:cNvPr>
          <p:cNvSpPr/>
          <p:nvPr/>
        </p:nvSpPr>
        <p:spPr>
          <a:xfrm>
            <a:off x="8799442" y="1477616"/>
            <a:ext cx="2610679" cy="121920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Customer review with solid fill">
            <a:extLst>
              <a:ext uri="{FF2B5EF4-FFF2-40B4-BE49-F238E27FC236}">
                <a16:creationId xmlns:a16="http://schemas.microsoft.com/office/drawing/2014/main" id="{F82A1EDD-D72E-4700-B142-800273BA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9CE57-6C77-4EE3-A097-70A7E840FCB1}"/>
              </a:ext>
            </a:extLst>
          </p:cNvPr>
          <p:cNvSpPr txBox="1"/>
          <p:nvPr/>
        </p:nvSpPr>
        <p:spPr>
          <a:xfrm>
            <a:off x="5137121" y="185530"/>
            <a:ext cx="6816340" cy="6493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  </a:t>
            </a:r>
            <a:r>
              <a:rPr lang="en-US" sz="4000" b="1" dirty="0"/>
              <a:t>DOM</a:t>
            </a:r>
            <a:endParaRPr lang="en-US" sz="28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 </a:t>
            </a:r>
            <a:r>
              <a:rPr lang="en-US" sz="2800" dirty="0"/>
              <a:t>is an </a:t>
            </a:r>
            <a:r>
              <a:rPr lang="en-US" sz="2800" i="1" u="sng" dirty="0"/>
              <a:t>API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that can be used with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any programming languages like JS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to represent the </a:t>
            </a:r>
            <a:r>
              <a:rPr lang="en-US" sz="2800" i="1" u="sng" dirty="0"/>
              <a:t>webpage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i="1" u="sng" dirty="0"/>
              <a:t>in a tree structure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so that the programs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read, access, change a document’s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structure, style or content</a:t>
            </a:r>
          </a:p>
        </p:txBody>
      </p:sp>
    </p:spTree>
    <p:extLst>
      <p:ext uri="{BB962C8B-B14F-4D97-AF65-F5344CB8AC3E}">
        <p14:creationId xmlns:p14="http://schemas.microsoft.com/office/powerpoint/2010/main" val="4575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1E09F9C8-69B0-4E1F-876C-5BD6B610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9" y="1370992"/>
            <a:ext cx="3506256" cy="35062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91D9-12C4-4A47-86F7-A0C14B576E85}"/>
              </a:ext>
            </a:extLst>
          </p:cNvPr>
          <p:cNvSpPr txBox="1"/>
          <p:nvPr/>
        </p:nvSpPr>
        <p:spPr>
          <a:xfrm>
            <a:off x="5214730" y="1445775"/>
            <a:ext cx="5877340" cy="334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Selecting elements in a DOM tree</a:t>
            </a:r>
          </a:p>
        </p:txBody>
      </p:sp>
    </p:spTree>
    <p:extLst>
      <p:ext uri="{BB962C8B-B14F-4D97-AF65-F5344CB8AC3E}">
        <p14:creationId xmlns:p14="http://schemas.microsoft.com/office/powerpoint/2010/main" val="419108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361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CircularStd-Book</vt:lpstr>
      <vt:lpstr>Office Theme</vt:lpstr>
      <vt:lpstr>Document Object Model</vt:lpstr>
      <vt:lpstr> TABLE OF CONTENTS  1. Basic intro – Definition of DOM  2. Selecting Elements  3. Traversing Elements  4. Working with Attributes  5. Manipulating Elements  6. Manipulating style of Elements  7. Working with Events  8. Scripting Web Forms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Lakshmi P</dc:creator>
  <cp:lastModifiedBy>Lakshmi P</cp:lastModifiedBy>
  <cp:revision>114</cp:revision>
  <dcterms:created xsi:type="dcterms:W3CDTF">2021-10-04T09:05:14Z</dcterms:created>
  <dcterms:modified xsi:type="dcterms:W3CDTF">2021-10-05T03:49:42Z</dcterms:modified>
</cp:coreProperties>
</file>