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57" r:id="rId2"/>
    <p:sldId id="295" r:id="rId3"/>
    <p:sldId id="258" r:id="rId4"/>
    <p:sldId id="259" r:id="rId5"/>
    <p:sldId id="301" r:id="rId6"/>
    <p:sldId id="302" r:id="rId7"/>
    <p:sldId id="303" r:id="rId8"/>
    <p:sldId id="300" r:id="rId9"/>
    <p:sldId id="270" r:id="rId10"/>
    <p:sldId id="290" r:id="rId11"/>
    <p:sldId id="272" r:id="rId12"/>
    <p:sldId id="273" r:id="rId13"/>
    <p:sldId id="309" r:id="rId14"/>
    <p:sldId id="308" r:id="rId15"/>
    <p:sldId id="307" r:id="rId16"/>
    <p:sldId id="306" r:id="rId17"/>
    <p:sldId id="305" r:id="rId18"/>
    <p:sldId id="313" r:id="rId19"/>
    <p:sldId id="312" r:id="rId20"/>
    <p:sldId id="311" r:id="rId21"/>
    <p:sldId id="310" r:id="rId22"/>
    <p:sldId id="314" r:id="rId23"/>
    <p:sldId id="276" r:id="rId2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6" d="100"/>
          <a:sy n="76" d="100"/>
        </p:scale>
        <p:origin x="720"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E092A688-CE4C-490A-BF09-4950A18FCBC0}" type="datetimeFigureOut">
              <a:rPr lang="en-US"/>
              <a:pPr>
                <a:defRPr/>
              </a:pPr>
              <a:t>6/22/2022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CAD01F2-9E95-41BB-93F0-1EAA6546F1DA}"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D0C72E4-1874-4054-B145-17B9D9FF7FD3}" type="datetime1">
              <a:rPr lang="en-US"/>
              <a:pPr>
                <a:defRPr/>
              </a:pPr>
              <a:t>6/22/2022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74B32778-4453-4B62-B526-51AE1F4C9630}" type="slidenum">
              <a:rPr lang="en-US" altLang="en-US"/>
              <a:pPr/>
              <a:t>‹#›</a:t>
            </a:fld>
            <a:endParaRPr lang="en-US" altLang="en-US" dirty="0"/>
          </a:p>
        </p:txBody>
      </p:sp>
    </p:spTree>
    <p:extLst>
      <p:ext uri="{BB962C8B-B14F-4D97-AF65-F5344CB8AC3E}">
        <p14:creationId xmlns:p14="http://schemas.microsoft.com/office/powerpoint/2010/main" val="4017161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F6B56C7-383A-4132-BEFF-3DA63FEC71A5}" type="datetime1">
              <a:rPr lang="en-US"/>
              <a:pPr>
                <a:defRPr/>
              </a:pPr>
              <a:t>6/22/2022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46DBDD29-5600-40B8-9A14-C63D73E18121}" type="slidenum">
              <a:rPr lang="en-US" altLang="en-US"/>
              <a:pPr/>
              <a:t>‹#›</a:t>
            </a:fld>
            <a:endParaRPr lang="en-US" altLang="en-US" dirty="0"/>
          </a:p>
        </p:txBody>
      </p:sp>
    </p:spTree>
    <p:extLst>
      <p:ext uri="{BB962C8B-B14F-4D97-AF65-F5344CB8AC3E}">
        <p14:creationId xmlns:p14="http://schemas.microsoft.com/office/powerpoint/2010/main" val="2839747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18D4836-62DB-4F4C-A19B-E9B5E95BE4D6}" type="datetime1">
              <a:rPr lang="en-US"/>
              <a:pPr>
                <a:defRPr/>
              </a:pPr>
              <a:t>6/22/2022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B9B341FC-B668-45A7-AB5E-2F23FC792453}" type="slidenum">
              <a:rPr lang="en-US" altLang="en-US"/>
              <a:pPr/>
              <a:t>‹#›</a:t>
            </a:fld>
            <a:endParaRPr lang="en-US" altLang="en-US" dirty="0"/>
          </a:p>
        </p:txBody>
      </p:sp>
    </p:spTree>
    <p:extLst>
      <p:ext uri="{BB962C8B-B14F-4D97-AF65-F5344CB8AC3E}">
        <p14:creationId xmlns:p14="http://schemas.microsoft.com/office/powerpoint/2010/main" val="64969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7AC54F5-F0EE-44E3-B8A7-1786FCC7F7B0}" type="datetime1">
              <a:rPr lang="en-US"/>
              <a:pPr>
                <a:defRPr/>
              </a:pPr>
              <a:t>6/22/2022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B1084993-064B-47B4-9005-A390036AA890}" type="slidenum">
              <a:rPr lang="en-US" altLang="en-US"/>
              <a:pPr/>
              <a:t>‹#›</a:t>
            </a:fld>
            <a:endParaRPr lang="en-US" altLang="en-US" dirty="0"/>
          </a:p>
        </p:txBody>
      </p:sp>
    </p:spTree>
    <p:extLst>
      <p:ext uri="{BB962C8B-B14F-4D97-AF65-F5344CB8AC3E}">
        <p14:creationId xmlns:p14="http://schemas.microsoft.com/office/powerpoint/2010/main" val="2610931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40DD140C-7303-43B5-9845-320134EBA63F}" type="datetime1">
              <a:rPr lang="en-US"/>
              <a:pPr>
                <a:defRPr/>
              </a:pPr>
              <a:t>6/22/2022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57F1A5E0-AA11-462F-93B5-17BD8C15A069}" type="slidenum">
              <a:rPr lang="en-US" altLang="en-US"/>
              <a:pPr/>
              <a:t>‹#›</a:t>
            </a:fld>
            <a:endParaRPr lang="en-US" altLang="en-US" dirty="0"/>
          </a:p>
        </p:txBody>
      </p:sp>
    </p:spTree>
    <p:extLst>
      <p:ext uri="{BB962C8B-B14F-4D97-AF65-F5344CB8AC3E}">
        <p14:creationId xmlns:p14="http://schemas.microsoft.com/office/powerpoint/2010/main" val="2606372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B1FFFF6-610C-4199-A7B7-4E39E303BCAB}" type="datetime1">
              <a:rPr lang="en-US"/>
              <a:pPr>
                <a:defRPr/>
              </a:pPr>
              <a:t>6/22/2022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fld id="{F1F05882-FFCA-4718-9FE5-B70ED2CA72C0}" type="slidenum">
              <a:rPr lang="en-US" altLang="en-US"/>
              <a:pPr/>
              <a:t>‹#›</a:t>
            </a:fld>
            <a:endParaRPr lang="en-US" altLang="en-US" dirty="0"/>
          </a:p>
        </p:txBody>
      </p:sp>
    </p:spTree>
    <p:extLst>
      <p:ext uri="{BB962C8B-B14F-4D97-AF65-F5344CB8AC3E}">
        <p14:creationId xmlns:p14="http://schemas.microsoft.com/office/powerpoint/2010/main" val="3600535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36DFD14-4207-4DE7-89C1-2181C0FE31F9}" type="datetime1">
              <a:rPr lang="en-US"/>
              <a:pPr>
                <a:defRPr/>
              </a:pPr>
              <a:t>6/22/2022</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fld id="{F062B977-11C7-4277-9C91-1D7E2C0AE508}" type="slidenum">
              <a:rPr lang="en-US" altLang="en-US"/>
              <a:pPr/>
              <a:t>‹#›</a:t>
            </a:fld>
            <a:endParaRPr lang="en-US" altLang="en-US" dirty="0"/>
          </a:p>
        </p:txBody>
      </p:sp>
    </p:spTree>
    <p:extLst>
      <p:ext uri="{BB962C8B-B14F-4D97-AF65-F5344CB8AC3E}">
        <p14:creationId xmlns:p14="http://schemas.microsoft.com/office/powerpoint/2010/main" val="30287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56A229C-1A3B-4904-8F3F-0467F1E19D05}" type="datetime1">
              <a:rPr lang="en-US"/>
              <a:pPr>
                <a:defRPr/>
              </a:pPr>
              <a:t>6/22/2022</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fld id="{E64732F7-A7F4-4E5B-8F53-EBAF42DF745B}" type="slidenum">
              <a:rPr lang="en-US" altLang="en-US"/>
              <a:pPr/>
              <a:t>‹#›</a:t>
            </a:fld>
            <a:endParaRPr lang="en-US" altLang="en-US" dirty="0"/>
          </a:p>
        </p:txBody>
      </p:sp>
    </p:spTree>
    <p:extLst>
      <p:ext uri="{BB962C8B-B14F-4D97-AF65-F5344CB8AC3E}">
        <p14:creationId xmlns:p14="http://schemas.microsoft.com/office/powerpoint/2010/main" val="1674062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0485E5D-BC9A-44FD-9F9A-F0EDF0528907}" type="datetime1">
              <a:rPr lang="en-US"/>
              <a:pPr>
                <a:defRPr/>
              </a:pPr>
              <a:t>6/22/2022</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fld id="{1239657F-7F95-4BBD-80CF-09C755C25BB2}" type="slidenum">
              <a:rPr lang="en-US" altLang="en-US"/>
              <a:pPr/>
              <a:t>‹#›</a:t>
            </a:fld>
            <a:endParaRPr lang="en-US" altLang="en-US" dirty="0"/>
          </a:p>
        </p:txBody>
      </p:sp>
    </p:spTree>
    <p:extLst>
      <p:ext uri="{BB962C8B-B14F-4D97-AF65-F5344CB8AC3E}">
        <p14:creationId xmlns:p14="http://schemas.microsoft.com/office/powerpoint/2010/main" val="1938493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74987F03-F802-4DD3-9003-4B0168E4FBDD}" type="datetime1">
              <a:rPr lang="en-US"/>
              <a:pPr>
                <a:defRPr/>
              </a:pPr>
              <a:t>6/22/2022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fld id="{FD945509-31C7-4F61-B368-14D73EF42087}" type="slidenum">
              <a:rPr lang="en-US" altLang="en-US"/>
              <a:pPr/>
              <a:t>‹#›</a:t>
            </a:fld>
            <a:endParaRPr lang="en-US" altLang="en-US" dirty="0"/>
          </a:p>
        </p:txBody>
      </p:sp>
    </p:spTree>
    <p:extLst>
      <p:ext uri="{BB962C8B-B14F-4D97-AF65-F5344CB8AC3E}">
        <p14:creationId xmlns:p14="http://schemas.microsoft.com/office/powerpoint/2010/main" val="1575603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07224E31-E76E-4A6E-B885-D4B8EBC3D641}" type="datetime1">
              <a:rPr lang="en-US"/>
              <a:pPr>
                <a:defRPr/>
              </a:pPr>
              <a:t>6/22/2022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fld id="{E5D4200D-C46D-457F-A67B-D71ACE7C72BE}" type="slidenum">
              <a:rPr lang="en-US" altLang="en-US"/>
              <a:pPr/>
              <a:t>‹#›</a:t>
            </a:fld>
            <a:endParaRPr lang="en-US" altLang="en-US" dirty="0"/>
          </a:p>
        </p:txBody>
      </p:sp>
    </p:spTree>
    <p:extLst>
      <p:ext uri="{BB962C8B-B14F-4D97-AF65-F5344CB8AC3E}">
        <p14:creationId xmlns:p14="http://schemas.microsoft.com/office/powerpoint/2010/main" val="442942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340C2B4C-958F-4931-8CE1-2E3346760EE9}" type="datetime1">
              <a:rPr lang="en-US"/>
              <a:pPr>
                <a:defRPr/>
              </a:pPr>
              <a:t>6/22/2022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BF7779E3-1A32-4D45-9074-8C243F5C5318}" type="slidenum">
              <a:rPr lang="en-US" altLang="en-US"/>
              <a:pPr/>
              <a:t>‹#›</a:t>
            </a:fld>
            <a:endParaRPr lang="en-US"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6"/>
          <p:cNvSpPr txBox="1">
            <a:spLocks noChangeArrowheads="1"/>
          </p:cNvSpPr>
          <p:nvPr/>
        </p:nvSpPr>
        <p:spPr bwMode="auto">
          <a:xfrm>
            <a:off x="1677988" y="1962150"/>
            <a:ext cx="878363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dirty="0">
                <a:latin typeface="Times New Roman" panose="02020603050405020304" pitchFamily="18" charset="0"/>
                <a:cs typeface="Times New Roman" panose="02020603050405020304" pitchFamily="18" charset="0"/>
              </a:rPr>
              <a:t>Department of Computer Science and Engineering</a:t>
            </a:r>
          </a:p>
        </p:txBody>
      </p:sp>
      <p:sp>
        <p:nvSpPr>
          <p:cNvPr id="3075" name="TextBox 8"/>
          <p:cNvSpPr txBox="1">
            <a:spLocks noChangeArrowheads="1"/>
          </p:cNvSpPr>
          <p:nvPr/>
        </p:nvSpPr>
        <p:spPr bwMode="auto">
          <a:xfrm>
            <a:off x="8469396" y="4494631"/>
            <a:ext cx="329088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400" dirty="0">
                <a:latin typeface="Times New Roman" panose="02020603050405020304" pitchFamily="18" charset="0"/>
                <a:cs typeface="Times New Roman" panose="02020603050405020304" pitchFamily="18" charset="0"/>
              </a:rPr>
              <a:t>Guided by,</a:t>
            </a:r>
          </a:p>
          <a:p>
            <a:pPr eaLnBrk="1" hangingPunct="1">
              <a:lnSpc>
                <a:spcPct val="100000"/>
              </a:lnSpc>
              <a:spcBef>
                <a:spcPct val="0"/>
              </a:spcBef>
              <a:buFontTx/>
              <a:buNone/>
            </a:pPr>
            <a:r>
              <a:rPr lang="en-US" altLang="en-US" sz="1800" dirty="0" smtClean="0">
                <a:latin typeface="Times New Roman" panose="02020603050405020304" pitchFamily="18" charset="0"/>
                <a:cs typeface="Times New Roman" panose="02020603050405020304" pitchFamily="18" charset="0"/>
              </a:rPr>
              <a:t>Dr. N GANESH  M.E.[CSE]., MBA[HR]., M.L.[IPR]., Ph.D.[CSE] , Dean and Professor,</a:t>
            </a:r>
          </a:p>
          <a:p>
            <a:pPr eaLnBrk="1" hangingPunct="1">
              <a:lnSpc>
                <a:spcPct val="100000"/>
              </a:lnSpc>
              <a:spcBef>
                <a:spcPct val="0"/>
              </a:spcBef>
              <a:buFontTx/>
              <a:buNone/>
            </a:pPr>
            <a:r>
              <a:rPr lang="en-US" altLang="en-US" sz="1800" dirty="0" smtClean="0">
                <a:latin typeface="Times New Roman" panose="02020603050405020304" pitchFamily="18" charset="0"/>
                <a:cs typeface="Times New Roman" panose="02020603050405020304" pitchFamily="18" charset="0"/>
              </a:rPr>
              <a:t>Dept </a:t>
            </a:r>
            <a:r>
              <a:rPr lang="en-US" altLang="en-US" sz="1800" dirty="0">
                <a:latin typeface="Times New Roman" panose="02020603050405020304" pitchFamily="18" charset="0"/>
                <a:cs typeface="Times New Roman" panose="02020603050405020304" pitchFamily="18" charset="0"/>
              </a:rPr>
              <a:t>of CSE.</a:t>
            </a:r>
          </a:p>
        </p:txBody>
      </p:sp>
      <p:sp>
        <p:nvSpPr>
          <p:cNvPr id="3076" name="TextBox 2"/>
          <p:cNvSpPr txBox="1">
            <a:spLocks noChangeArrowheads="1"/>
          </p:cNvSpPr>
          <p:nvPr/>
        </p:nvSpPr>
        <p:spPr bwMode="auto">
          <a:xfrm>
            <a:off x="4161088" y="5105567"/>
            <a:ext cx="39354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dirty="0">
                <a:latin typeface="Times New Roman" panose="02020603050405020304" pitchFamily="18" charset="0"/>
                <a:cs typeface="Times New Roman" panose="02020603050405020304" pitchFamily="18" charset="0"/>
              </a:rPr>
              <a:t>Batch No: </a:t>
            </a:r>
            <a:r>
              <a:rPr lang="en-US" altLang="en-US" sz="2400" dirty="0" smtClean="0">
                <a:latin typeface="Times New Roman" panose="02020603050405020304" pitchFamily="18" charset="0"/>
                <a:cs typeface="Times New Roman" panose="02020603050405020304" pitchFamily="18" charset="0"/>
              </a:rPr>
              <a:t>01</a:t>
            </a:r>
            <a:endParaRPr lang="en-US" altLang="en-US" sz="2400" dirty="0">
              <a:latin typeface="Times New Roman" panose="02020603050405020304" pitchFamily="18" charset="0"/>
              <a:cs typeface="Times New Roman" panose="02020603050405020304" pitchFamily="18" charset="0"/>
            </a:endParaRPr>
          </a:p>
          <a:p>
            <a:pPr algn="ctr" eaLnBrk="1" hangingPunct="1">
              <a:lnSpc>
                <a:spcPct val="100000"/>
              </a:lnSpc>
              <a:spcBef>
                <a:spcPct val="0"/>
              </a:spcBef>
              <a:buFontTx/>
              <a:buNone/>
            </a:pPr>
            <a:r>
              <a:rPr lang="en-US" altLang="en-US" sz="2400" dirty="0">
                <a:latin typeface="Times New Roman" panose="02020603050405020304" pitchFamily="18" charset="0"/>
                <a:cs typeface="Times New Roman" panose="02020603050405020304" pitchFamily="18" charset="0"/>
              </a:rPr>
              <a:t>Date : </a:t>
            </a:r>
            <a:r>
              <a:rPr lang="en-US" altLang="en-US" sz="2400" dirty="0" smtClean="0">
                <a:latin typeface="Times New Roman" panose="02020603050405020304" pitchFamily="18" charset="0"/>
                <a:cs typeface="Times New Roman" panose="02020603050405020304" pitchFamily="18" charset="0"/>
              </a:rPr>
              <a:t>21.06.2022</a:t>
            </a:r>
            <a:endParaRPr lang="en-US" altLang="en-US" sz="2400" dirty="0">
              <a:latin typeface="Times New Roman" panose="02020603050405020304" pitchFamily="18" charset="0"/>
              <a:cs typeface="Times New Roman" panose="02020603050405020304" pitchFamily="18" charset="0"/>
            </a:endParaRPr>
          </a:p>
        </p:txBody>
      </p:sp>
      <p:sp>
        <p:nvSpPr>
          <p:cNvPr id="3077" name="TextBox 3"/>
          <p:cNvSpPr txBox="1">
            <a:spLocks noChangeArrowheads="1"/>
          </p:cNvSpPr>
          <p:nvPr/>
        </p:nvSpPr>
        <p:spPr bwMode="auto">
          <a:xfrm>
            <a:off x="497306" y="4494631"/>
            <a:ext cx="3882189" cy="1594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400" dirty="0">
                <a:latin typeface="Times New Roman" panose="02020603050405020304" pitchFamily="18" charset="0"/>
                <a:cs typeface="Times New Roman" panose="02020603050405020304" pitchFamily="18" charset="0"/>
              </a:rPr>
              <a:t>Team Members:</a:t>
            </a:r>
          </a:p>
          <a:p>
            <a:r>
              <a:rPr lang="en-IN" sz="1800" dirty="0" smtClean="0"/>
              <a:t> Devanand M            - 113119UG03019</a:t>
            </a:r>
          </a:p>
          <a:p>
            <a:r>
              <a:rPr lang="en-IN" sz="1800" dirty="0" smtClean="0"/>
              <a:t> Prinfert Danish P A - 113119UG03075</a:t>
            </a:r>
          </a:p>
          <a:p>
            <a:r>
              <a:rPr lang="en-IN" sz="1800" dirty="0" smtClean="0"/>
              <a:t> Harishkumar R        - 113119UG03032</a:t>
            </a:r>
          </a:p>
        </p:txBody>
      </p:sp>
      <p:sp>
        <p:nvSpPr>
          <p:cNvPr id="3078" name="TextBox 1"/>
          <p:cNvSpPr txBox="1">
            <a:spLocks noChangeArrowheads="1"/>
          </p:cNvSpPr>
          <p:nvPr/>
        </p:nvSpPr>
        <p:spPr bwMode="auto">
          <a:xfrm>
            <a:off x="2108200" y="2543175"/>
            <a:ext cx="8045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dirty="0">
                <a:latin typeface="Times New Roman" panose="02020603050405020304" pitchFamily="18" charset="0"/>
                <a:cs typeface="Times New Roman" panose="02020603050405020304" pitchFamily="18" charset="0"/>
              </a:rPr>
              <a:t>191CS161A – Mini Project Work – Review I</a:t>
            </a:r>
          </a:p>
        </p:txBody>
      </p:sp>
      <p:sp>
        <p:nvSpPr>
          <p:cNvPr id="3079" name="TextBox 7"/>
          <p:cNvSpPr txBox="1">
            <a:spLocks noChangeArrowheads="1"/>
          </p:cNvSpPr>
          <p:nvPr/>
        </p:nvSpPr>
        <p:spPr bwMode="auto">
          <a:xfrm>
            <a:off x="694530" y="3080590"/>
            <a:ext cx="10515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ts val="838"/>
              </a:spcBef>
              <a:buFontTx/>
              <a:buNone/>
            </a:pPr>
            <a:r>
              <a:rPr lang="en-US" altLang="en-US" sz="3200" b="1" dirty="0" smtClean="0">
                <a:latin typeface="Times New Roman" panose="02020603050405020304" pitchFamily="18" charset="0"/>
                <a:cs typeface="Times New Roman" panose="02020603050405020304" pitchFamily="18" charset="0"/>
              </a:rPr>
              <a:t>Real-time Sign Language Detection</a:t>
            </a:r>
            <a:endParaRPr lang="en-US" altLang="en-US" sz="3200" b="1" dirty="0">
              <a:latin typeface="Times New Roman" panose="02020603050405020304" pitchFamily="18" charset="0"/>
              <a:cs typeface="Times New Roman" panose="02020603050405020304" pitchFamily="18" charset="0"/>
            </a:endParaRPr>
          </a:p>
        </p:txBody>
      </p:sp>
      <p:pic>
        <p:nvPicPr>
          <p:cNvPr id="3080" name="Picture 8" descr="C:\Users\Admin\Desktop\VM Logo (Autonomou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2726" y="596900"/>
            <a:ext cx="4354159"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866274" y="291306"/>
            <a:ext cx="10515600" cy="1058863"/>
          </a:xfrm>
        </p:spPr>
        <p:txBody>
          <a:bodyPr/>
          <a:lstStyle/>
          <a:p>
            <a:pPr algn="ctr" eaLnBrk="1" hangingPunct="1"/>
            <a:r>
              <a:rPr lang="en-US" altLang="en-US" dirty="0" smtClean="0">
                <a:latin typeface="Times New Roman" panose="02020603050405020304" pitchFamily="18" charset="0"/>
                <a:cs typeface="Times New Roman" panose="02020603050405020304" pitchFamily="18" charset="0"/>
              </a:rPr>
              <a:t>Proposed work	</a:t>
            </a:r>
          </a:p>
        </p:txBody>
      </p:sp>
      <p:sp>
        <p:nvSpPr>
          <p:cNvPr id="19459" name="Content Placeholder 2"/>
          <p:cNvSpPr>
            <a:spLocks noGrp="1"/>
          </p:cNvSpPr>
          <p:nvPr>
            <p:ph idx="1"/>
          </p:nvPr>
        </p:nvSpPr>
        <p:spPr>
          <a:xfrm>
            <a:off x="838200" y="1025525"/>
            <a:ext cx="10515600" cy="5491163"/>
          </a:xfrm>
        </p:spPr>
        <p:txBody>
          <a:bodyPr/>
          <a:lstStyle/>
          <a:p>
            <a:pPr marL="0" indent="0" algn="just" eaLnBrk="1" hangingPunct="1">
              <a:lnSpc>
                <a:spcPct val="150000"/>
              </a:lnSpc>
              <a:buFont typeface="Arial" panose="020B0604020202020204" pitchFamily="34" charset="0"/>
              <a:buNone/>
            </a:pPr>
            <a:endParaRPr lang="en-US" altLang="en-US" sz="2400" dirty="0" smtClean="0">
              <a:latin typeface="Times New Roman" panose="02020603050405020304" pitchFamily="18" charset="0"/>
              <a:cs typeface="Times New Roman" panose="02020603050405020304" pitchFamily="18" charset="0"/>
            </a:endParaRPr>
          </a:p>
          <a:p>
            <a:pPr eaLnBrk="1" hangingPunct="1"/>
            <a:r>
              <a:rPr lang="en-GB" altLang="en-US" sz="2400" dirty="0" smtClean="0">
                <a:latin typeface="Times New Roman" panose="02020603050405020304" pitchFamily="18" charset="0"/>
                <a:cs typeface="Times New Roman" panose="02020603050405020304" pitchFamily="18" charset="0"/>
              </a:rPr>
              <a:t>In this work, we proposed an idea for feasible communication between hearing impaired and normal person with the help of</a:t>
            </a:r>
          </a:p>
          <a:p>
            <a:pPr eaLnBrk="1" hangingPunct="1"/>
            <a:r>
              <a:rPr lang="en-GB" altLang="en-US" sz="2400" dirty="0" smtClean="0">
                <a:latin typeface="Times New Roman" panose="02020603050405020304" pitchFamily="18" charset="0"/>
                <a:cs typeface="Times New Roman" panose="02020603050405020304" pitchFamily="18" charset="0"/>
              </a:rPr>
              <a:t>Deep Learning</a:t>
            </a:r>
          </a:p>
          <a:p>
            <a:pPr lvl="1" eaLnBrk="1" hangingPunct="1"/>
            <a:r>
              <a:rPr lang="en-GB" altLang="en-US" dirty="0" smtClean="0">
                <a:latin typeface="Times New Roman" panose="02020603050405020304" pitchFamily="18" charset="0"/>
                <a:cs typeface="Times New Roman" panose="02020603050405020304" pitchFamily="18" charset="0"/>
              </a:rPr>
              <a:t>CNN</a:t>
            </a:r>
          </a:p>
          <a:p>
            <a:pPr lvl="1" eaLnBrk="1" hangingPunct="1"/>
            <a:r>
              <a:rPr lang="en-GB" altLang="en-US" dirty="0" smtClean="0">
                <a:latin typeface="Times New Roman" panose="02020603050405020304" pitchFamily="18" charset="0"/>
                <a:cs typeface="Times New Roman" panose="02020603050405020304" pitchFamily="18" charset="0"/>
              </a:rPr>
              <a:t>Tensorflow</a:t>
            </a:r>
          </a:p>
          <a:p>
            <a:pPr eaLnBrk="1" hangingPunct="1"/>
            <a:r>
              <a:rPr lang="en-GB" altLang="en-US" sz="2400" dirty="0" smtClean="0">
                <a:latin typeface="Times New Roman" panose="02020603050405020304" pitchFamily="18" charset="0"/>
                <a:cs typeface="Times New Roman" panose="02020603050405020304" pitchFamily="18" charset="0"/>
              </a:rPr>
              <a:t>Machine Learning</a:t>
            </a:r>
          </a:p>
          <a:p>
            <a:pPr lvl="1" eaLnBrk="1" hangingPunct="1"/>
            <a:r>
              <a:rPr lang="en-GB" altLang="en-US" dirty="0" smtClean="0">
                <a:latin typeface="Times New Roman" panose="02020603050405020304" pitchFamily="18" charset="0"/>
                <a:cs typeface="Times New Roman" panose="02020603050405020304" pitchFamily="18" charset="0"/>
              </a:rPr>
              <a:t>KNN </a:t>
            </a:r>
          </a:p>
          <a:p>
            <a:pPr eaLnBrk="1" hangingPunct="1"/>
            <a:r>
              <a:rPr lang="en-GB" altLang="en-US" sz="2400" dirty="0" smtClean="0">
                <a:latin typeface="Times New Roman" panose="02020603050405020304" pitchFamily="18" charset="0"/>
                <a:cs typeface="Times New Roman" panose="02020603050405020304" pitchFamily="18" charset="0"/>
              </a:rPr>
              <a:t>OpenCV</a:t>
            </a:r>
          </a:p>
          <a:p>
            <a:pPr eaLnBrk="1" hangingPunct="1"/>
            <a:r>
              <a:rPr lang="en-US" altLang="en-US" sz="2400" dirty="0" smtClean="0">
                <a:latin typeface="Times New Roman" panose="02020603050405020304" pitchFamily="18" charset="0"/>
                <a:cs typeface="Times New Roman" panose="02020603050405020304" pitchFamily="18" charset="0"/>
              </a:rPr>
              <a:t>Keras </a:t>
            </a:r>
          </a:p>
          <a:p>
            <a:pPr eaLnBrk="1" hangingPunct="1"/>
            <a:r>
              <a:rPr lang="en-US" altLang="en-US" sz="2400" dirty="0" smtClean="0">
                <a:latin typeface="Times New Roman" panose="02020603050405020304" pitchFamily="18" charset="0"/>
                <a:cs typeface="Times New Roman" panose="02020603050405020304" pitchFamily="18" charset="0"/>
              </a:rPr>
              <a:t>Streamlit – to deploy project as a web application.</a:t>
            </a:r>
          </a:p>
        </p:txBody>
      </p:sp>
      <p:sp>
        <p:nvSpPr>
          <p:cNvPr id="1946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fld id="{3A32714B-D802-4CBB-A69C-EF6941E485D8}" type="slidenum">
              <a:rPr lang="en-US" altLang="en-US" sz="1200">
                <a:solidFill>
                  <a:srgbClr val="898989"/>
                </a:solidFill>
              </a:rPr>
              <a:pPr>
                <a:lnSpc>
                  <a:spcPct val="100000"/>
                </a:lnSpc>
                <a:spcBef>
                  <a:spcPct val="0"/>
                </a:spcBef>
                <a:buFontTx/>
                <a:buNone/>
              </a:pPr>
              <a:t>10</a:t>
            </a:fld>
            <a:endParaRPr lang="en-US" altLang="en-US" sz="1200" dirty="0">
              <a:solidFill>
                <a:srgbClr val="898989"/>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algn="ctr" eaLnBrk="1" hangingPunct="1"/>
            <a:r>
              <a:rPr lang="en-US" altLang="en-US" sz="6000" dirty="0" smtClean="0">
                <a:latin typeface="Times New Roman" panose="02020603050405020304" pitchFamily="18" charset="0"/>
                <a:cs typeface="Times New Roman" panose="02020603050405020304" pitchFamily="18" charset="0"/>
              </a:rPr>
              <a:t>Tensorflow</a:t>
            </a:r>
          </a:p>
        </p:txBody>
      </p:sp>
      <p:sp>
        <p:nvSpPr>
          <p:cNvPr id="17411" name="Content Placeholder 2"/>
          <p:cNvSpPr>
            <a:spLocks noGrp="1"/>
          </p:cNvSpPr>
          <p:nvPr>
            <p:ph idx="1"/>
          </p:nvPr>
        </p:nvSpPr>
        <p:spPr>
          <a:xfrm>
            <a:off x="838200" y="1573213"/>
            <a:ext cx="10515600" cy="4603750"/>
          </a:xfrm>
        </p:spPr>
        <p:txBody>
          <a:bodyPr rtlCol="0">
            <a:normAutofit/>
          </a:bodyPr>
          <a:lstStyle/>
          <a:p>
            <a:pPr marL="0" indent="0" algn="just" eaLnBrk="1" fontAlgn="auto" hangingPunct="1">
              <a:spcAft>
                <a:spcPts val="0"/>
              </a:spcAft>
              <a:buFont typeface="Arial" panose="020B0604020202020204" pitchFamily="34" charset="0"/>
              <a:buNone/>
              <a:defRPr/>
            </a:pPr>
            <a:endParaRPr lang="en-US" altLang="en-US" sz="800" dirty="0">
              <a:latin typeface="Times New Roman" panose="02020603050405020304" pitchFamily="18" charset="0"/>
              <a:cs typeface="Times New Roman" panose="02020603050405020304" pitchFamily="18" charset="0"/>
            </a:endParaRPr>
          </a:p>
          <a:p>
            <a:pPr marL="0" indent="0" algn="just" eaLnBrk="1" fontAlgn="auto" hangingPunct="1">
              <a:lnSpc>
                <a:spcPct val="150000"/>
              </a:lnSpc>
              <a:spcAft>
                <a:spcPts val="0"/>
              </a:spcAft>
              <a:buNone/>
              <a:defRPr/>
            </a:pPr>
            <a:r>
              <a:rPr lang="en-GB" altLang="en-US" dirty="0"/>
              <a:t>TensorFlow is an open-source software library. TensorFlow was originally developed by researchers and engineers working on the Google Brain Team within Google’s Machine Intelligence research organization for the purposes of conducting machine learning and deep neural networks research, but the system is general enough to be applicable in a wide variety of other domains as well!</a:t>
            </a:r>
          </a:p>
          <a:p>
            <a:pPr algn="just" eaLnBrk="1" fontAlgn="auto" hangingPunct="1">
              <a:lnSpc>
                <a:spcPct val="150000"/>
              </a:lnSpc>
              <a:spcAft>
                <a:spcPts val="0"/>
              </a:spcAft>
              <a:defRPr/>
            </a:pPr>
            <a:endParaRPr lang="en-US" altLang="en-US" dirty="0"/>
          </a:p>
          <a:p>
            <a:pPr eaLnBrk="1" fontAlgn="auto" hangingPunct="1">
              <a:spcAft>
                <a:spcPts val="0"/>
              </a:spcAft>
              <a:defRPr/>
            </a:pPr>
            <a:endParaRPr lang="en-US" altLang="en-US" dirty="0"/>
          </a:p>
        </p:txBody>
      </p:sp>
      <p:sp>
        <p:nvSpPr>
          <p:cNvPr id="2048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fld id="{A3115623-5FBE-4975-9900-A4124B29C42F}" type="slidenum">
              <a:rPr lang="en-US" altLang="en-US" sz="1200">
                <a:solidFill>
                  <a:srgbClr val="898989"/>
                </a:solidFill>
              </a:rPr>
              <a:pPr>
                <a:lnSpc>
                  <a:spcPct val="100000"/>
                </a:lnSpc>
                <a:spcBef>
                  <a:spcPct val="0"/>
                </a:spcBef>
                <a:buFontTx/>
                <a:buNone/>
              </a:pPr>
              <a:t>11</a:t>
            </a:fld>
            <a:endParaRPr lang="en-US" altLang="en-US" sz="1200" dirty="0">
              <a:solidFill>
                <a:srgbClr val="898989"/>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ctr" eaLnBrk="1" hangingPunct="1"/>
            <a:r>
              <a:rPr lang="en-US" altLang="en-US" sz="5400" dirty="0" smtClean="0">
                <a:latin typeface="Times New Roman" panose="02020603050405020304" pitchFamily="18" charset="0"/>
                <a:cs typeface="Times New Roman" panose="02020603050405020304" pitchFamily="18" charset="0"/>
              </a:rPr>
              <a:t>Open CV</a:t>
            </a:r>
          </a:p>
        </p:txBody>
      </p:sp>
      <p:sp>
        <p:nvSpPr>
          <p:cNvPr id="21507" name="Content Placeholder 2"/>
          <p:cNvSpPr>
            <a:spLocks noGrp="1"/>
          </p:cNvSpPr>
          <p:nvPr>
            <p:ph idx="1"/>
          </p:nvPr>
        </p:nvSpPr>
        <p:spPr>
          <a:xfrm>
            <a:off x="838200" y="1690688"/>
            <a:ext cx="10515600" cy="4351337"/>
          </a:xfrm>
        </p:spPr>
        <p:txBody>
          <a:bodyPr/>
          <a:lstStyle/>
          <a:p>
            <a:pPr algn="just" eaLnBrk="1" hangingPunct="1">
              <a:lnSpc>
                <a:spcPct val="100000"/>
              </a:lnSpc>
            </a:pPr>
            <a:r>
              <a:rPr lang="en-GB" altLang="en-US" sz="2400" dirty="0" smtClean="0">
                <a:latin typeface="Times New Roman" panose="02020603050405020304" pitchFamily="18" charset="0"/>
                <a:cs typeface="Times New Roman" panose="02020603050405020304" pitchFamily="18" charset="0"/>
              </a:rPr>
              <a:t>OpenCV is a huge open-source library for computer vision, machine learning, and image processing.</a:t>
            </a:r>
          </a:p>
          <a:p>
            <a:pPr algn="just" eaLnBrk="1" hangingPunct="1">
              <a:lnSpc>
                <a:spcPct val="100000"/>
              </a:lnSpc>
            </a:pPr>
            <a:r>
              <a:rPr lang="en-GB" altLang="en-US" sz="2400" dirty="0" smtClean="0">
                <a:latin typeface="Times New Roman" panose="02020603050405020304" pitchFamily="18" charset="0"/>
                <a:cs typeface="Times New Roman" panose="02020603050405020304" pitchFamily="18" charset="0"/>
              </a:rPr>
              <a:t>OpenCV supports a wide variety of programming languages like Python, C++, Java, etc. </a:t>
            </a:r>
          </a:p>
          <a:p>
            <a:pPr algn="just" eaLnBrk="1" hangingPunct="1">
              <a:lnSpc>
                <a:spcPct val="100000"/>
              </a:lnSpc>
            </a:pPr>
            <a:r>
              <a:rPr lang="en-GB" altLang="en-US" sz="2400" dirty="0" smtClean="0">
                <a:latin typeface="Times New Roman" panose="02020603050405020304" pitchFamily="18" charset="0"/>
                <a:cs typeface="Times New Roman" panose="02020603050405020304" pitchFamily="18" charset="0"/>
              </a:rPr>
              <a:t> It can process images and videos to identify objects, faces, or even the handwriting of a human.</a:t>
            </a:r>
          </a:p>
          <a:p>
            <a:pPr algn="just" eaLnBrk="1" hangingPunct="1">
              <a:lnSpc>
                <a:spcPct val="100000"/>
              </a:lnSpc>
            </a:pPr>
            <a:r>
              <a:rPr lang="en-GB" altLang="en-US" sz="2400" dirty="0" smtClean="0">
                <a:latin typeface="Times New Roman" panose="02020603050405020304" pitchFamily="18" charset="0"/>
                <a:cs typeface="Times New Roman" panose="02020603050405020304" pitchFamily="18" charset="0"/>
              </a:rPr>
              <a:t>When it is integrated with various libraries, such as Numpy which is a highly optimized library for numerical operations, then the number of weapons increases in your Arsenal i.e. whatever operations one can do in Numpy can be combined with OpenCV.</a:t>
            </a:r>
          </a:p>
          <a:p>
            <a:pPr marL="0" indent="0" algn="just" eaLnBrk="1" hangingPunct="1">
              <a:lnSpc>
                <a:spcPct val="150000"/>
              </a:lnSpc>
              <a:buNone/>
            </a:pPr>
            <a:endParaRPr lang="en-US" altLang="en-US" dirty="0" smtClean="0">
              <a:latin typeface="Times New Roman" panose="02020603050405020304" pitchFamily="18" charset="0"/>
              <a:cs typeface="Times New Roman" panose="02020603050405020304" pitchFamily="18" charset="0"/>
            </a:endParaRPr>
          </a:p>
        </p:txBody>
      </p:sp>
      <p:sp>
        <p:nvSpPr>
          <p:cNvPr id="2150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fld id="{01B180F8-3DCA-4AA1-8FF3-3A845EE31707}" type="slidenum">
              <a:rPr lang="en-US" altLang="en-US" sz="1200">
                <a:solidFill>
                  <a:srgbClr val="898989"/>
                </a:solidFill>
              </a:rPr>
              <a:pPr>
                <a:lnSpc>
                  <a:spcPct val="100000"/>
                </a:lnSpc>
                <a:spcBef>
                  <a:spcPct val="0"/>
                </a:spcBef>
                <a:buFontTx/>
                <a:buNone/>
              </a:pPr>
              <a:t>12</a:t>
            </a:fld>
            <a:endParaRPr lang="en-US" altLang="en-US" sz="1200" dirty="0">
              <a:solidFill>
                <a:srgbClr val="898989"/>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anose="02020603050405020304" pitchFamily="18" charset="0"/>
                <a:cs typeface="Times New Roman" panose="02020603050405020304" pitchFamily="18" charset="0"/>
              </a:rPr>
              <a:t>Work Flow diagram</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1084993-064B-47B4-9005-A390036AA890}" type="slidenum">
              <a:rPr lang="en-US" altLang="en-US" smtClean="0"/>
              <a:pPr/>
              <a:t>13</a:t>
            </a:fld>
            <a:endParaRPr lang="en-US" altLang="en-US" dirty="0"/>
          </a:p>
        </p:txBody>
      </p:sp>
      <p:pic>
        <p:nvPicPr>
          <p:cNvPr id="5" name="Picture 4"/>
          <p:cNvPicPr>
            <a:picLocks noChangeAspect="1"/>
          </p:cNvPicPr>
          <p:nvPr/>
        </p:nvPicPr>
        <p:blipFill>
          <a:blip r:embed="rId2"/>
          <a:stretch>
            <a:fillRect/>
          </a:stretch>
        </p:blipFill>
        <p:spPr>
          <a:xfrm>
            <a:off x="2706330" y="1448248"/>
            <a:ext cx="6779340" cy="4474852"/>
          </a:xfrm>
          <a:prstGeom prst="rect">
            <a:avLst/>
          </a:prstGeom>
        </p:spPr>
      </p:pic>
    </p:spTree>
    <p:extLst>
      <p:ext uri="{BB962C8B-B14F-4D97-AF65-F5344CB8AC3E}">
        <p14:creationId xmlns:p14="http://schemas.microsoft.com/office/powerpoint/2010/main" val="565488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anose="02020603050405020304" pitchFamily="18" charset="0"/>
                <a:cs typeface="Times New Roman" panose="02020603050405020304" pitchFamily="18" charset="0"/>
              </a:rPr>
              <a:t>Architecture CNN model </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1084993-064B-47B4-9005-A390036AA890}" type="slidenum">
              <a:rPr lang="en-US" altLang="en-US" smtClean="0"/>
              <a:pPr/>
              <a:t>14</a:t>
            </a:fld>
            <a:endParaRPr lang="en-US" altLang="en-US" dirty="0"/>
          </a:p>
        </p:txBody>
      </p:sp>
      <p:pic>
        <p:nvPicPr>
          <p:cNvPr id="5" name="Picture 4"/>
          <p:cNvPicPr>
            <a:picLocks noChangeAspect="1"/>
          </p:cNvPicPr>
          <p:nvPr/>
        </p:nvPicPr>
        <p:blipFill>
          <a:blip r:embed="rId2"/>
          <a:stretch>
            <a:fillRect/>
          </a:stretch>
        </p:blipFill>
        <p:spPr>
          <a:xfrm>
            <a:off x="2622264" y="1690688"/>
            <a:ext cx="7359936" cy="4376767"/>
          </a:xfrm>
          <a:prstGeom prst="rect">
            <a:avLst/>
          </a:prstGeom>
        </p:spPr>
      </p:pic>
    </p:spTree>
    <p:extLst>
      <p:ext uri="{BB962C8B-B14F-4D97-AF65-F5344CB8AC3E}">
        <p14:creationId xmlns:p14="http://schemas.microsoft.com/office/powerpoint/2010/main" val="571909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latin typeface="Times New Roman" panose="02020603050405020304" pitchFamily="18" charset="0"/>
                <a:cs typeface="Times New Roman" panose="02020603050405020304" pitchFamily="18" charset="0"/>
              </a:rPr>
              <a:t>Result – Variation of Accuracy</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1084993-064B-47B4-9005-A390036AA890}" type="slidenum">
              <a:rPr lang="en-US" altLang="en-US" smtClean="0"/>
              <a:pPr/>
              <a:t>15</a:t>
            </a:fld>
            <a:endParaRPr lang="en-US" altLang="en-US" dirty="0"/>
          </a:p>
        </p:txBody>
      </p:sp>
      <p:pic>
        <p:nvPicPr>
          <p:cNvPr id="5" name="Picture 4"/>
          <p:cNvPicPr>
            <a:picLocks noChangeAspect="1"/>
          </p:cNvPicPr>
          <p:nvPr/>
        </p:nvPicPr>
        <p:blipFill>
          <a:blip r:embed="rId2"/>
          <a:stretch>
            <a:fillRect/>
          </a:stretch>
        </p:blipFill>
        <p:spPr>
          <a:xfrm>
            <a:off x="838200" y="1925052"/>
            <a:ext cx="10568448" cy="3449053"/>
          </a:xfrm>
          <a:prstGeom prst="rect">
            <a:avLst/>
          </a:prstGeom>
        </p:spPr>
      </p:pic>
    </p:spTree>
    <p:extLst>
      <p:ext uri="{BB962C8B-B14F-4D97-AF65-F5344CB8AC3E}">
        <p14:creationId xmlns:p14="http://schemas.microsoft.com/office/powerpoint/2010/main" val="2693993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4874" y="493462"/>
            <a:ext cx="10515600" cy="1325563"/>
          </a:xfrm>
        </p:spPr>
        <p:txBody>
          <a:bodyPr/>
          <a:lstStyle/>
          <a:p>
            <a:pPr algn="ctr"/>
            <a:r>
              <a:rPr lang="en-IN" dirty="0" smtClean="0">
                <a:latin typeface="Times New Roman" panose="02020603050405020304" pitchFamily="18" charset="0"/>
                <a:cs typeface="Times New Roman" panose="02020603050405020304" pitchFamily="18" charset="0"/>
              </a:rPr>
              <a:t>Variation of Losses</a:t>
            </a:r>
            <a:endParaRPr lang="en-IN"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838200" y="2266802"/>
            <a:ext cx="10515600" cy="3468983"/>
          </a:xfrm>
          <a:prstGeom prst="rect">
            <a:avLst/>
          </a:prstGeom>
        </p:spPr>
      </p:pic>
      <p:sp>
        <p:nvSpPr>
          <p:cNvPr id="4" name="Slide Number Placeholder 3"/>
          <p:cNvSpPr>
            <a:spLocks noGrp="1"/>
          </p:cNvSpPr>
          <p:nvPr>
            <p:ph type="sldNum" sz="quarter" idx="12"/>
          </p:nvPr>
        </p:nvSpPr>
        <p:spPr/>
        <p:txBody>
          <a:bodyPr/>
          <a:lstStyle/>
          <a:p>
            <a:fld id="{B1084993-064B-47B4-9005-A390036AA890}" type="slidenum">
              <a:rPr lang="en-US" altLang="en-US" smtClean="0"/>
              <a:pPr/>
              <a:t>16</a:t>
            </a:fld>
            <a:endParaRPr lang="en-US" altLang="en-US" dirty="0"/>
          </a:p>
        </p:txBody>
      </p:sp>
    </p:spTree>
    <p:extLst>
      <p:ext uri="{BB962C8B-B14F-4D97-AF65-F5344CB8AC3E}">
        <p14:creationId xmlns:p14="http://schemas.microsoft.com/office/powerpoint/2010/main" val="861782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anose="02020603050405020304" pitchFamily="18" charset="0"/>
                <a:cs typeface="Times New Roman" panose="02020603050405020304" pitchFamily="18" charset="0"/>
              </a:rPr>
              <a:t>CNN Model Summary</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1084993-064B-47B4-9005-A390036AA890}" type="slidenum">
              <a:rPr lang="en-US" altLang="en-US" smtClean="0"/>
              <a:pPr/>
              <a:t>17</a:t>
            </a:fld>
            <a:endParaRPr lang="en-US" altLang="en-US" dirty="0"/>
          </a:p>
        </p:txBody>
      </p:sp>
      <p:pic>
        <p:nvPicPr>
          <p:cNvPr id="5" name="Picture 4"/>
          <p:cNvPicPr>
            <a:picLocks noChangeAspect="1"/>
          </p:cNvPicPr>
          <p:nvPr/>
        </p:nvPicPr>
        <p:blipFill>
          <a:blip r:embed="rId2"/>
          <a:stretch>
            <a:fillRect/>
          </a:stretch>
        </p:blipFill>
        <p:spPr>
          <a:xfrm>
            <a:off x="3389105" y="1507308"/>
            <a:ext cx="5413790" cy="4849042"/>
          </a:xfrm>
          <a:prstGeom prst="rect">
            <a:avLst/>
          </a:prstGeom>
        </p:spPr>
      </p:pic>
    </p:spTree>
    <p:extLst>
      <p:ext uri="{BB962C8B-B14F-4D97-AF65-F5344CB8AC3E}">
        <p14:creationId xmlns:p14="http://schemas.microsoft.com/office/powerpoint/2010/main" val="3539283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anose="02020603050405020304" pitchFamily="18" charset="0"/>
                <a:cs typeface="Times New Roman" panose="02020603050405020304" pitchFamily="18" charset="0"/>
              </a:rPr>
              <a:t>Outputs</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1084993-064B-47B4-9005-A390036AA890}" type="slidenum">
              <a:rPr lang="en-US" altLang="en-US" smtClean="0"/>
              <a:pPr/>
              <a:t>18</a:t>
            </a:fld>
            <a:endParaRPr lang="en-US"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004" y="2230052"/>
            <a:ext cx="3506943" cy="267802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0947" y="2230052"/>
            <a:ext cx="3529264" cy="269507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7891" y="2230052"/>
            <a:ext cx="3529264" cy="2695074"/>
          </a:xfrm>
          <a:prstGeom prst="rect">
            <a:avLst/>
          </a:prstGeom>
        </p:spPr>
      </p:pic>
    </p:spTree>
    <p:extLst>
      <p:ext uri="{BB962C8B-B14F-4D97-AF65-F5344CB8AC3E}">
        <p14:creationId xmlns:p14="http://schemas.microsoft.com/office/powerpoint/2010/main" val="1228507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3179" y="409792"/>
            <a:ext cx="9015662" cy="899610"/>
          </a:xfrm>
        </p:spPr>
        <p:txBody>
          <a:bodyPr/>
          <a:lstStyle/>
          <a:p>
            <a:pPr algn="ctr"/>
            <a:r>
              <a:rPr lang="en-IN" sz="4800" dirty="0" smtClean="0">
                <a:latin typeface="Times New Roman" panose="02020603050405020304" pitchFamily="18" charset="0"/>
                <a:cs typeface="Times New Roman" panose="02020603050405020304" pitchFamily="18" charset="0"/>
              </a:rPr>
              <a:t>Final Output</a:t>
            </a:r>
            <a:endParaRPr lang="en-IN" sz="48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8537" t="5423" r="27284" b="18653"/>
          <a:stretch/>
        </p:blipFill>
        <p:spPr>
          <a:xfrm>
            <a:off x="882315" y="1309402"/>
            <a:ext cx="5598695" cy="5412073"/>
          </a:xfrm>
        </p:spPr>
      </p:pic>
      <p:sp>
        <p:nvSpPr>
          <p:cNvPr id="6" name="Text Placeholder 5"/>
          <p:cNvSpPr>
            <a:spLocks noGrp="1"/>
          </p:cNvSpPr>
          <p:nvPr>
            <p:ph type="body" sz="half" idx="2"/>
          </p:nvPr>
        </p:nvSpPr>
        <p:spPr>
          <a:xfrm>
            <a:off x="7080167" y="2727157"/>
            <a:ext cx="3932237" cy="1828801"/>
          </a:xfrm>
        </p:spPr>
        <p:txBody>
          <a:bodyPr/>
          <a:lstStyle/>
          <a:p>
            <a:pPr marL="342900" indent="-34290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This is the final output of our proposed work after implementing as web application </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1084993-064B-47B4-9005-A390036AA890}" type="slidenum">
              <a:rPr lang="en-US" altLang="en-US" smtClean="0"/>
              <a:pPr/>
              <a:t>19</a:t>
            </a:fld>
            <a:endParaRPr lang="en-US" altLang="en-US" dirty="0"/>
          </a:p>
        </p:txBody>
      </p:sp>
    </p:spTree>
    <p:extLst>
      <p:ext uri="{BB962C8B-B14F-4D97-AF65-F5344CB8AC3E}">
        <p14:creationId xmlns:p14="http://schemas.microsoft.com/office/powerpoint/2010/main" val="2431640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object 4"/>
          <p:cNvSpPr txBox="1">
            <a:spLocks noChangeArrowheads="1"/>
          </p:cNvSpPr>
          <p:nvPr/>
        </p:nvSpPr>
        <p:spPr bwMode="auto">
          <a:xfrm>
            <a:off x="11074400" y="6467475"/>
            <a:ext cx="230188"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81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ts val="1238"/>
              </a:lnSpc>
            </a:pPr>
            <a:fld id="{11B63B7C-C51E-491A-B75B-F1D66DBFF06B}" type="slidenum">
              <a:rPr lang="en-US" altLang="en-US" sz="1200" b="1" i="1">
                <a:solidFill>
                  <a:srgbClr val="888888"/>
                </a:solidFill>
                <a:cs typeface="Calibri" panose="020F0502020204030204" pitchFamily="34" charset="0"/>
              </a:rPr>
              <a:pPr>
                <a:lnSpc>
                  <a:spcPts val="1238"/>
                </a:lnSpc>
              </a:pPr>
              <a:t>2</a:t>
            </a:fld>
            <a:endParaRPr lang="en-US" altLang="en-US" sz="1200" dirty="0">
              <a:cs typeface="Calibri" panose="020F0502020204030204" pitchFamily="34" charset="0"/>
            </a:endParaRPr>
          </a:p>
        </p:txBody>
      </p:sp>
      <p:sp>
        <p:nvSpPr>
          <p:cNvPr id="2" name="object 2"/>
          <p:cNvSpPr txBox="1">
            <a:spLocks noGrp="1"/>
          </p:cNvSpPr>
          <p:nvPr>
            <p:ph type="title"/>
          </p:nvPr>
        </p:nvSpPr>
        <p:spPr>
          <a:xfrm>
            <a:off x="1117600" y="312821"/>
            <a:ext cx="9956800" cy="688975"/>
          </a:xfrm>
        </p:spPr>
        <p:txBody>
          <a:bodyPr lIns="0" tIns="12065" rIns="0" bIns="0" rtlCol="0">
            <a:spAutoFit/>
          </a:bodyPr>
          <a:lstStyle/>
          <a:p>
            <a:pPr marL="12700" algn="ctr">
              <a:lnSpc>
                <a:spcPct val="100000"/>
              </a:lnSpc>
              <a:spcBef>
                <a:spcPts val="95"/>
              </a:spcBef>
              <a:defRPr/>
            </a:pPr>
            <a:r>
              <a:rPr lang="en-US" b="1" spc="-10" dirty="0"/>
              <a:t>      </a:t>
            </a:r>
            <a:r>
              <a:rPr b="1" spc="-10" dirty="0"/>
              <a:t>OUTLINE</a:t>
            </a:r>
            <a:r>
              <a:rPr b="1" spc="40" dirty="0"/>
              <a:t> </a:t>
            </a:r>
            <a:r>
              <a:rPr b="1" spc="-5" dirty="0"/>
              <a:t>OF</a:t>
            </a:r>
            <a:r>
              <a:rPr b="1" spc="-260" dirty="0"/>
              <a:t> </a:t>
            </a:r>
            <a:r>
              <a:rPr b="1" spc="-5" dirty="0"/>
              <a:t>THE</a:t>
            </a:r>
            <a:r>
              <a:rPr b="1" spc="-10" dirty="0"/>
              <a:t> </a:t>
            </a:r>
            <a:r>
              <a:rPr b="1" spc="-5" dirty="0"/>
              <a:t>PR</a:t>
            </a:r>
            <a:r>
              <a:rPr lang="en-IN" b="1" spc="-5" dirty="0"/>
              <a:t>ESENTATION</a:t>
            </a:r>
            <a:endParaRPr b="1" spc="-5" dirty="0"/>
          </a:p>
        </p:txBody>
      </p:sp>
      <p:sp>
        <p:nvSpPr>
          <p:cNvPr id="3" name="object 3"/>
          <p:cNvSpPr txBox="1"/>
          <p:nvPr/>
        </p:nvSpPr>
        <p:spPr>
          <a:xfrm>
            <a:off x="1373690" y="1666943"/>
            <a:ext cx="6823826" cy="4247317"/>
          </a:xfrm>
          <a:prstGeom prst="rect">
            <a:avLst/>
          </a:prstGeom>
        </p:spPr>
        <p:txBody>
          <a:bodyPr wrap="square" lIns="0" tIns="93980" rIns="0" bIns="0">
            <a:spAutoFit/>
          </a:bodyPr>
          <a:lstStyle/>
          <a:p>
            <a:pPr marL="342900" indent="-342900">
              <a:buFont typeface="Arial" panose="020B0604020202020204" pitchFamily="34" charset="0"/>
              <a:buChar char="•"/>
            </a:pPr>
            <a:r>
              <a:rPr lang="en-IN" sz="2400" dirty="0" smtClean="0"/>
              <a:t>Objective</a:t>
            </a:r>
          </a:p>
          <a:p>
            <a:pPr marL="342900" indent="-342900">
              <a:buFont typeface="Arial" panose="020B0604020202020204" pitchFamily="34" charset="0"/>
              <a:buChar char="•"/>
            </a:pPr>
            <a:r>
              <a:rPr lang="en-IN" sz="2400" dirty="0" smtClean="0"/>
              <a:t>Abstract</a:t>
            </a:r>
          </a:p>
          <a:p>
            <a:pPr marL="342900" indent="-342900">
              <a:buFont typeface="Arial" panose="020B0604020202020204" pitchFamily="34" charset="0"/>
              <a:buChar char="•"/>
            </a:pPr>
            <a:r>
              <a:rPr lang="en-IN" sz="2400" dirty="0" smtClean="0"/>
              <a:t>Introduction</a:t>
            </a:r>
          </a:p>
          <a:p>
            <a:pPr marL="342900" indent="-342900">
              <a:buFont typeface="Arial" panose="020B0604020202020204" pitchFamily="34" charset="0"/>
              <a:buChar char="•"/>
            </a:pPr>
            <a:r>
              <a:rPr lang="en-IN" sz="2400" dirty="0" smtClean="0"/>
              <a:t>Motivation</a:t>
            </a:r>
          </a:p>
          <a:p>
            <a:pPr marL="342900" indent="-342900">
              <a:buFont typeface="Arial" panose="020B0604020202020204" pitchFamily="34" charset="0"/>
              <a:buChar char="•"/>
            </a:pPr>
            <a:r>
              <a:rPr lang="en-IN" sz="2400" dirty="0" smtClean="0"/>
              <a:t>Problem statement</a:t>
            </a:r>
          </a:p>
          <a:p>
            <a:pPr marL="342900" indent="-342900">
              <a:buFont typeface="Arial" panose="020B0604020202020204" pitchFamily="34" charset="0"/>
              <a:buChar char="•"/>
            </a:pPr>
            <a:r>
              <a:rPr lang="en-IN" sz="2400" dirty="0" smtClean="0"/>
              <a:t>Software </a:t>
            </a:r>
            <a:r>
              <a:rPr lang="en-IN" sz="2400" dirty="0" smtClean="0"/>
              <a:t>and Hardware Requirement</a:t>
            </a:r>
          </a:p>
          <a:p>
            <a:pPr marL="342900" indent="-342900">
              <a:buFont typeface="Arial" panose="020B0604020202020204" pitchFamily="34" charset="0"/>
              <a:buChar char="•"/>
            </a:pPr>
            <a:r>
              <a:rPr lang="en-IN" sz="2400" dirty="0" smtClean="0"/>
              <a:t>Proposed Work</a:t>
            </a:r>
          </a:p>
          <a:p>
            <a:pPr marL="342900" indent="-342900">
              <a:buFont typeface="Arial" panose="020B0604020202020204" pitchFamily="34" charset="0"/>
              <a:buChar char="•"/>
            </a:pPr>
            <a:r>
              <a:rPr lang="en-IN" sz="2400" dirty="0" smtClean="0"/>
              <a:t>Result</a:t>
            </a:r>
          </a:p>
          <a:p>
            <a:pPr marL="342900" indent="-342900">
              <a:buFont typeface="Arial" panose="020B0604020202020204" pitchFamily="34" charset="0"/>
              <a:buChar char="•"/>
            </a:pPr>
            <a:r>
              <a:rPr lang="en-IN" sz="2400" dirty="0" smtClean="0"/>
              <a:t>Conclusion &amp; Future work</a:t>
            </a:r>
          </a:p>
          <a:p>
            <a:pPr marL="342900" indent="-342900">
              <a:buFont typeface="Arial" panose="020B0604020202020204" pitchFamily="34" charset="0"/>
              <a:buChar char="•"/>
            </a:pPr>
            <a:r>
              <a:rPr lang="en-IN" sz="2400" dirty="0" smtClean="0"/>
              <a:t>References</a:t>
            </a:r>
          </a:p>
          <a:p>
            <a:pPr marL="241300" indent="-228600">
              <a:spcBef>
                <a:spcPts val="740"/>
              </a:spcBef>
              <a:buFont typeface="Arial"/>
              <a:buChar char="•"/>
              <a:tabLst>
                <a:tab pos="241300" algn="l"/>
              </a:tabLst>
              <a:defRPr/>
            </a:pPr>
            <a:endParaRPr sz="2400" dirty="0">
              <a:latin typeface="Times New Roman"/>
              <a:cs typeface="Times New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anose="02020603050405020304" pitchFamily="18" charset="0"/>
                <a:cs typeface="Times New Roman" panose="02020603050405020304" pitchFamily="18" charset="0"/>
              </a:rPr>
              <a:t>Conclusion &amp; Future work</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92967"/>
            <a:ext cx="10515600" cy="4283995"/>
          </a:xfrm>
        </p:spPr>
        <p:txBody>
          <a:bodyPr/>
          <a:lstStyle/>
          <a:p>
            <a:r>
              <a:rPr lang="en-GB" dirty="0" smtClean="0"/>
              <a:t>In this project, we proposed an idea for feasible communication between hearing impaired and normal person with the help of deep learning and machine learning approach.</a:t>
            </a:r>
          </a:p>
          <a:p>
            <a:r>
              <a:rPr lang="en-GB" dirty="0" smtClean="0"/>
              <a:t>This proposed work ensures the accuracy of 99.79 using TensorFlow and LSTM.</a:t>
            </a:r>
          </a:p>
          <a:p>
            <a:r>
              <a:rPr lang="en-GB" dirty="0" smtClean="0"/>
              <a:t>There is ever the sounding challenge to develop a sign language system in data the collection remains invariant of the unconstraint environment. This project can be extended to the real time data.</a:t>
            </a:r>
          </a:p>
        </p:txBody>
      </p:sp>
      <p:sp>
        <p:nvSpPr>
          <p:cNvPr id="4" name="Slide Number Placeholder 3"/>
          <p:cNvSpPr>
            <a:spLocks noGrp="1"/>
          </p:cNvSpPr>
          <p:nvPr>
            <p:ph type="sldNum" sz="quarter" idx="12"/>
          </p:nvPr>
        </p:nvSpPr>
        <p:spPr/>
        <p:txBody>
          <a:bodyPr/>
          <a:lstStyle/>
          <a:p>
            <a:fld id="{B1084993-064B-47B4-9005-A390036AA890}" type="slidenum">
              <a:rPr lang="en-US" altLang="en-US" smtClean="0"/>
              <a:pPr/>
              <a:t>20</a:t>
            </a:fld>
            <a:endParaRPr lang="en-US" altLang="en-US" dirty="0"/>
          </a:p>
        </p:txBody>
      </p:sp>
    </p:spTree>
    <p:extLst>
      <p:ext uri="{BB962C8B-B14F-4D97-AF65-F5344CB8AC3E}">
        <p14:creationId xmlns:p14="http://schemas.microsoft.com/office/powerpoint/2010/main" val="4141076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R</a:t>
            </a:r>
            <a:r>
              <a:rPr lang="en-IN" dirty="0" smtClean="0">
                <a:latin typeface="Times New Roman" panose="02020603050405020304" pitchFamily="18" charset="0"/>
                <a:cs typeface="Times New Roman" panose="02020603050405020304" pitchFamily="18" charset="0"/>
              </a:rPr>
              <a:t>eferences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sz="2000" dirty="0" smtClean="0"/>
              <a:t>[1] Ameen, S., &amp; Vadera, S. (2017). A convolutional neural network to classify American Sign Language fingerspelling from depth and colour images. Expert Systems.</a:t>
            </a:r>
          </a:p>
          <a:p>
            <a:r>
              <a:rPr lang="en-IN" sz="2000" dirty="0" smtClean="0"/>
              <a:t>[2] Naresh Kumar (2017). Sign Language Recognition for Hearing Impaired People based on Hands Symbols Classification. International Conference on Computing, Communication and Automation (ICCCA2017)</a:t>
            </a:r>
          </a:p>
          <a:p>
            <a:r>
              <a:rPr lang="en-IN" sz="2000" dirty="0" smtClean="0"/>
              <a:t>[3] Menna ElBadawy, A. S. Elons, Howida A. Shedeed and M. F. Tolba. Arabic sign language recognition with 3D convolutional neural networks. 2017 Eighth International Conference on Intelligent Computing and Information Systems (ICICIS)</a:t>
            </a:r>
          </a:p>
          <a:p>
            <a:r>
              <a:rPr lang="en-IN" sz="2000" dirty="0" smtClean="0"/>
              <a:t>[4] Pan, T. Y., Lo, L. Y., Yeh, C. W., Li, J. W., Liu, H. T., &amp; Hu, M. C.(2016, April). Real-time sign language recognition in complex background scene based on a hierarchical clustering classification method. In Multimedia Big Data (BigMM), 2016 IEEE Second International Conference on (pp. 64-67). IEEE.</a:t>
            </a:r>
            <a:endParaRPr lang="en-IN" sz="2000" dirty="0"/>
          </a:p>
        </p:txBody>
      </p:sp>
      <p:sp>
        <p:nvSpPr>
          <p:cNvPr id="4" name="Slide Number Placeholder 3"/>
          <p:cNvSpPr>
            <a:spLocks noGrp="1"/>
          </p:cNvSpPr>
          <p:nvPr>
            <p:ph type="sldNum" sz="quarter" idx="12"/>
          </p:nvPr>
        </p:nvSpPr>
        <p:spPr/>
        <p:txBody>
          <a:bodyPr/>
          <a:lstStyle/>
          <a:p>
            <a:fld id="{B1084993-064B-47B4-9005-A390036AA890}" type="slidenum">
              <a:rPr lang="en-US" altLang="en-US" smtClean="0"/>
              <a:pPr/>
              <a:t>21</a:t>
            </a:fld>
            <a:endParaRPr lang="en-US" altLang="en-US" dirty="0"/>
          </a:p>
        </p:txBody>
      </p:sp>
    </p:spTree>
    <p:extLst>
      <p:ext uri="{BB962C8B-B14F-4D97-AF65-F5344CB8AC3E}">
        <p14:creationId xmlns:p14="http://schemas.microsoft.com/office/powerpoint/2010/main" val="64050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anose="02020603050405020304" pitchFamily="18" charset="0"/>
                <a:cs typeface="Times New Roman" panose="02020603050405020304" pitchFamily="18" charset="0"/>
              </a:rPr>
              <a:t>Cont.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98621" y="1488740"/>
            <a:ext cx="10515600" cy="4351338"/>
          </a:xfrm>
        </p:spPr>
        <p:txBody>
          <a:bodyPr/>
          <a:lstStyle/>
          <a:p>
            <a:r>
              <a:rPr lang="en-IN" sz="2000" dirty="0" smtClean="0"/>
              <a:t>[5] Pigou, L., Dieleman, S., Kindermans, P. J., &amp; Schrauwen, B. (2014, September). Sign language recognition using convolutional neural networks. In Workshop at the European Conference on Computer Vision (pp. 572-578). Springer International Publishing.</a:t>
            </a:r>
          </a:p>
          <a:p>
            <a:r>
              <a:rPr lang="en-IN" sz="2000" dirty="0" smtClean="0"/>
              <a:t>[6] Sutskever, I., Martens, J., Dahl, G., Hinton, G.: On the importance of initialization and momentum in deep learning. In: Proceedings of the 30th International Conference on Machine Learning (ICML-13). pp. 1139{1147 (2013)</a:t>
            </a:r>
          </a:p>
          <a:p>
            <a:r>
              <a:rPr lang="en-IN" sz="2000" dirty="0" smtClean="0"/>
              <a:t>[7] Tao Liu, Wengang Zhou, and Houqiang Li. Sign Language Recognition With Long Short-Term Memory 2016 IEEE International Conference on Image Processing (ICIP).</a:t>
            </a:r>
            <a:endParaRPr lang="en-IN" sz="2000" dirty="0"/>
          </a:p>
        </p:txBody>
      </p:sp>
      <p:sp>
        <p:nvSpPr>
          <p:cNvPr id="4" name="Slide Number Placeholder 3"/>
          <p:cNvSpPr>
            <a:spLocks noGrp="1"/>
          </p:cNvSpPr>
          <p:nvPr>
            <p:ph type="sldNum" sz="quarter" idx="12"/>
          </p:nvPr>
        </p:nvSpPr>
        <p:spPr/>
        <p:txBody>
          <a:bodyPr/>
          <a:lstStyle/>
          <a:p>
            <a:fld id="{B1084993-064B-47B4-9005-A390036AA890}" type="slidenum">
              <a:rPr lang="en-US" altLang="en-US" smtClean="0"/>
              <a:pPr/>
              <a:t>22</a:t>
            </a:fld>
            <a:endParaRPr lang="en-US" altLang="en-US" dirty="0"/>
          </a:p>
        </p:txBody>
      </p:sp>
    </p:spTree>
    <p:extLst>
      <p:ext uri="{BB962C8B-B14F-4D97-AF65-F5344CB8AC3E}">
        <p14:creationId xmlns:p14="http://schemas.microsoft.com/office/powerpoint/2010/main" val="3288438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a:xfrm>
            <a:off x="838200" y="1114425"/>
            <a:ext cx="10515600" cy="3822700"/>
          </a:xfrm>
        </p:spPr>
        <p:txBody>
          <a:bodyPr/>
          <a:lstStyle/>
          <a:p>
            <a:pPr marL="0" indent="0" algn="ctr" eaLnBrk="1" hangingPunct="1">
              <a:buFont typeface="Arial" panose="020B0604020202020204" pitchFamily="34" charset="0"/>
              <a:buNone/>
            </a:pPr>
            <a:endParaRPr lang="en-US" altLang="en-US" sz="9600" dirty="0" smtClean="0"/>
          </a:p>
          <a:p>
            <a:pPr marL="0" indent="0" algn="ctr" eaLnBrk="1" hangingPunct="1">
              <a:buFont typeface="Arial" panose="020B0604020202020204" pitchFamily="34" charset="0"/>
              <a:buNone/>
            </a:pPr>
            <a:r>
              <a:rPr lang="en-US" altLang="en-US" sz="9600" dirty="0" smtClean="0">
                <a:latin typeface="Times New Roman" panose="02020603050405020304" pitchFamily="18" charset="0"/>
                <a:cs typeface="Times New Roman" panose="02020603050405020304" pitchFamily="18" charset="0"/>
              </a:rPr>
              <a:t>THANK YOU</a:t>
            </a:r>
          </a:p>
        </p:txBody>
      </p:sp>
      <p:sp>
        <p:nvSpPr>
          <p:cNvPr id="3584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fld id="{1B00D289-98F8-455F-9A6C-79DB10BE676D}" type="slidenum">
              <a:rPr lang="en-US" altLang="en-US" sz="1200">
                <a:solidFill>
                  <a:srgbClr val="898989"/>
                </a:solidFill>
              </a:rPr>
              <a:pPr>
                <a:lnSpc>
                  <a:spcPct val="100000"/>
                </a:lnSpc>
                <a:spcBef>
                  <a:spcPct val="0"/>
                </a:spcBef>
                <a:buFontTx/>
                <a:buNone/>
              </a:pPr>
              <a:t>23</a:t>
            </a:fld>
            <a:endParaRPr lang="en-US" altLang="en-US" sz="1200" dirty="0">
              <a:solidFill>
                <a:srgbClr val="898989"/>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838200" y="405942"/>
            <a:ext cx="10515600" cy="1325563"/>
          </a:xfrm>
        </p:spPr>
        <p:txBody>
          <a:bodyPr/>
          <a:lstStyle/>
          <a:p>
            <a:pPr algn="ctr" eaLnBrk="1" hangingPunct="1"/>
            <a:r>
              <a:rPr lang="en-US" altLang="en-US" dirty="0" smtClean="0">
                <a:latin typeface="Times New Roman" panose="02020603050405020304" pitchFamily="18" charset="0"/>
                <a:cs typeface="Times New Roman" panose="02020603050405020304" pitchFamily="18" charset="0"/>
              </a:rPr>
              <a:t>Objective</a:t>
            </a:r>
          </a:p>
        </p:txBody>
      </p:sp>
      <p:sp>
        <p:nvSpPr>
          <p:cNvPr id="5123" name="Content Placeholder 2"/>
          <p:cNvSpPr>
            <a:spLocks noGrp="1"/>
          </p:cNvSpPr>
          <p:nvPr>
            <p:ph idx="1"/>
          </p:nvPr>
        </p:nvSpPr>
        <p:spPr>
          <a:xfrm>
            <a:off x="810126" y="1536868"/>
            <a:ext cx="10291011" cy="3708900"/>
          </a:xfrm>
        </p:spPr>
        <p:txBody>
          <a:bodyPr/>
          <a:lstStyle/>
          <a:p>
            <a:pPr marL="0" indent="0" algn="just" eaLnBrk="1" hangingPunct="1">
              <a:buFont typeface="Arial" panose="020B0604020202020204" pitchFamily="34" charset="0"/>
              <a:buNone/>
            </a:pPr>
            <a:r>
              <a:rPr lang="en-US" altLang="en-US" dirty="0" smtClean="0"/>
              <a:t>	</a:t>
            </a:r>
          </a:p>
          <a:p>
            <a:pPr marL="0" indent="0" algn="just" eaLnBrk="1" hangingPunct="1">
              <a:lnSpc>
                <a:spcPct val="150000"/>
              </a:lnSpc>
              <a:buNone/>
            </a:pPr>
            <a:r>
              <a:rPr lang="en-US" altLang="en-US" dirty="0" smtClean="0">
                <a:latin typeface="Times New Roman" panose="02020603050405020304" pitchFamily="18" charset="0"/>
                <a:cs typeface="Times New Roman" panose="02020603050405020304" pitchFamily="18" charset="0"/>
              </a:rPr>
              <a:t>	</a:t>
            </a:r>
            <a:r>
              <a:rPr lang="en-GB" altLang="en-US" sz="2400" dirty="0" smtClean="0">
                <a:latin typeface="Times New Roman" panose="02020603050405020304" pitchFamily="18" charset="0"/>
                <a:cs typeface="Times New Roman" panose="02020603050405020304" pitchFamily="18" charset="0"/>
              </a:rPr>
              <a:t>Communication is always having a great impact in every domain and how it is considered the meaning of the thoughts and expressions that attract the researchers to bridge this gap for every living being . The objective of this project is to identify the symbolic expression through images so that the communication gap between a normal and hearing impaired person can be easily bridged.</a:t>
            </a:r>
            <a:endParaRPr lang="en-US" altLang="en-US" sz="2400" dirty="0" smtClean="0">
              <a:latin typeface="Times New Roman" panose="02020603050405020304" pitchFamily="18" charset="0"/>
              <a:cs typeface="Times New Roman" panose="02020603050405020304" pitchFamily="18" charset="0"/>
            </a:endParaRPr>
          </a:p>
        </p:txBody>
      </p:sp>
      <p:sp>
        <p:nvSpPr>
          <p:cNvPr id="51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fld id="{B1A48AF4-7DA3-4425-9500-29E6B3A78FBD}" type="slidenum">
              <a:rPr lang="en-US" altLang="en-US" sz="1200">
                <a:solidFill>
                  <a:srgbClr val="898989"/>
                </a:solidFill>
              </a:rPr>
              <a:pPr>
                <a:lnSpc>
                  <a:spcPct val="100000"/>
                </a:lnSpc>
                <a:spcBef>
                  <a:spcPct val="0"/>
                </a:spcBef>
                <a:buFontTx/>
                <a:buNone/>
              </a:pPr>
              <a:t>3</a:t>
            </a:fld>
            <a:endParaRPr lang="en-US" altLang="en-US" sz="1200" dirty="0">
              <a:solidFill>
                <a:srgbClr val="898989"/>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653506" y="176295"/>
            <a:ext cx="10515600" cy="1325563"/>
          </a:xfrm>
        </p:spPr>
        <p:txBody>
          <a:bodyPr/>
          <a:lstStyle/>
          <a:p>
            <a:pPr algn="ctr" eaLnBrk="1" hangingPunct="1"/>
            <a:r>
              <a:rPr lang="en-US" altLang="en-US" sz="6000" dirty="0" smtClean="0">
                <a:latin typeface="Times New Roman" panose="02020603050405020304" pitchFamily="18" charset="0"/>
                <a:cs typeface="Times New Roman" panose="02020603050405020304" pitchFamily="18" charset="0"/>
              </a:rPr>
              <a:t>Abstract</a:t>
            </a:r>
          </a:p>
        </p:txBody>
      </p:sp>
      <p:sp>
        <p:nvSpPr>
          <p:cNvPr id="4099" name="Content Placeholder 2"/>
          <p:cNvSpPr>
            <a:spLocks noGrp="1"/>
          </p:cNvSpPr>
          <p:nvPr>
            <p:ph idx="1"/>
          </p:nvPr>
        </p:nvSpPr>
        <p:spPr>
          <a:xfrm>
            <a:off x="352926" y="1501858"/>
            <a:ext cx="11116761" cy="5373604"/>
          </a:xfrm>
        </p:spPr>
        <p:txBody>
          <a:bodyPr rtlCol="0">
            <a:normAutofit/>
          </a:bodyPr>
          <a:lstStyle/>
          <a:p>
            <a:pPr marL="457200" lvl="1" indent="0" algn="just" eaLnBrk="1" fontAlgn="auto" hangingPunct="1">
              <a:lnSpc>
                <a:spcPct val="150000"/>
              </a:lnSpc>
              <a:spcAft>
                <a:spcPts val="0"/>
              </a:spcAft>
              <a:buNone/>
              <a:defRPr/>
            </a:pPr>
            <a:r>
              <a:rPr lang="en-GB" altLang="en-US" dirty="0">
                <a:latin typeface="Times New Roman" panose="02020603050405020304" pitchFamily="18" charset="0"/>
                <a:cs typeface="Times New Roman" panose="02020603050405020304" pitchFamily="18" charset="0"/>
              </a:rPr>
              <a:t>Sign languages are a set of predefined languages which use visual-manual modality to convey </a:t>
            </a:r>
            <a:r>
              <a:rPr lang="en-GB" altLang="en-US" dirty="0" smtClean="0">
                <a:latin typeface="Times New Roman" panose="02020603050405020304" pitchFamily="18" charset="0"/>
                <a:cs typeface="Times New Roman" panose="02020603050405020304" pitchFamily="18" charset="0"/>
              </a:rPr>
              <a:t>information . </a:t>
            </a:r>
            <a:r>
              <a:rPr lang="en-GB" altLang="en-US" dirty="0">
                <a:latin typeface="Times New Roman" panose="02020603050405020304" pitchFamily="18" charset="0"/>
                <a:cs typeface="Times New Roman" panose="02020603050405020304" pitchFamily="18" charset="0"/>
              </a:rPr>
              <a:t>We consider the problem of real time Indian Sign Language (ISL) finger </a:t>
            </a:r>
            <a:r>
              <a:rPr lang="en-GB" altLang="en-US" dirty="0" smtClean="0">
                <a:latin typeface="Times New Roman" panose="02020603050405020304" pitchFamily="18" charset="0"/>
                <a:cs typeface="Times New Roman" panose="02020603050405020304" pitchFamily="18" charset="0"/>
              </a:rPr>
              <a:t>recognition . We </a:t>
            </a:r>
            <a:r>
              <a:rPr lang="en-GB" altLang="en-US" dirty="0">
                <a:latin typeface="Times New Roman" panose="02020603050405020304" pitchFamily="18" charset="0"/>
                <a:cs typeface="Times New Roman" panose="02020603050405020304" pitchFamily="18" charset="0"/>
              </a:rPr>
              <a:t>collected a dataset of depth based segmented RGB image using </a:t>
            </a:r>
            <a:r>
              <a:rPr lang="en-GB" altLang="en-US" dirty="0" smtClean="0">
                <a:latin typeface="Times New Roman" panose="02020603050405020304" pitchFamily="18" charset="0"/>
                <a:cs typeface="Times New Roman" panose="02020603050405020304" pitchFamily="18" charset="0"/>
              </a:rPr>
              <a:t>Logitech </a:t>
            </a:r>
            <a:r>
              <a:rPr lang="en-GB" altLang="en-US" dirty="0">
                <a:latin typeface="Times New Roman" panose="02020603050405020304" pitchFamily="18" charset="0"/>
                <a:cs typeface="Times New Roman" panose="02020603050405020304" pitchFamily="18" charset="0"/>
              </a:rPr>
              <a:t>C720HD Camera for classifying few different gestures (actions</a:t>
            </a:r>
            <a:r>
              <a:rPr lang="en-GB" altLang="en-US" dirty="0" smtClean="0">
                <a:latin typeface="Times New Roman" panose="02020603050405020304" pitchFamily="18" charset="0"/>
                <a:cs typeface="Times New Roman" panose="02020603050405020304" pitchFamily="18" charset="0"/>
              </a:rPr>
              <a:t>) . The </a:t>
            </a:r>
            <a:r>
              <a:rPr lang="en-GB" altLang="en-US" dirty="0">
                <a:latin typeface="Times New Roman" panose="02020603050405020304" pitchFamily="18" charset="0"/>
                <a:cs typeface="Times New Roman" panose="02020603050405020304" pitchFamily="18" charset="0"/>
              </a:rPr>
              <a:t>system takes in a hand gesture as input and returns the corresponding recognized character as output in real time on the monitor </a:t>
            </a:r>
            <a:r>
              <a:rPr lang="en-GB" altLang="en-US" dirty="0" smtClean="0">
                <a:latin typeface="Times New Roman" panose="02020603050405020304" pitchFamily="18" charset="0"/>
                <a:cs typeface="Times New Roman" panose="02020603050405020304" pitchFamily="18" charset="0"/>
              </a:rPr>
              <a:t>screen . For </a:t>
            </a:r>
            <a:r>
              <a:rPr lang="en-GB" altLang="en-US" dirty="0">
                <a:latin typeface="Times New Roman" panose="02020603050405020304" pitchFamily="18" charset="0"/>
                <a:cs typeface="Times New Roman" panose="02020603050405020304" pitchFamily="18" charset="0"/>
              </a:rPr>
              <a:t>classification we used Deep Convolutional Neural Network and achieved an accuracy of </a:t>
            </a:r>
            <a:r>
              <a:rPr lang="en-GB" altLang="en-US" dirty="0" smtClean="0">
                <a:latin typeface="Times New Roman" panose="02020603050405020304" pitchFamily="18" charset="0"/>
                <a:cs typeface="Times New Roman" panose="02020603050405020304" pitchFamily="18" charset="0"/>
              </a:rPr>
              <a:t>97.70</a:t>
            </a:r>
            <a:r>
              <a:rPr lang="en-GB" altLang="en-US" dirty="0">
                <a:latin typeface="Times New Roman" panose="02020603050405020304" pitchFamily="18" charset="0"/>
                <a:cs typeface="Times New Roman" panose="02020603050405020304" pitchFamily="18" charset="0"/>
              </a:rPr>
              <a:t>%.</a:t>
            </a:r>
          </a:p>
          <a:p>
            <a:pPr marL="457200" lvl="1" indent="0" algn="just" eaLnBrk="1" fontAlgn="auto" hangingPunct="1">
              <a:lnSpc>
                <a:spcPct val="150000"/>
              </a:lnSpc>
              <a:spcAft>
                <a:spcPts val="0"/>
              </a:spcAft>
              <a:buFont typeface="Arial" panose="020B0604020202020204" pitchFamily="34" charset="0"/>
              <a:buNone/>
              <a:defRPr/>
            </a:pPr>
            <a:endParaRPr lang="en-US" altLang="en-US" sz="2800" dirty="0">
              <a:latin typeface="Times New Roman" panose="02020603050405020304" pitchFamily="18" charset="0"/>
              <a:cs typeface="Times New Roman" panose="02020603050405020304" pitchFamily="18" charset="0"/>
            </a:endParaRPr>
          </a:p>
        </p:txBody>
      </p:sp>
      <p:sp>
        <p:nvSpPr>
          <p:cNvPr id="61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fld id="{BC28AEB0-C86D-4C45-8BA8-F0B641E03FEC}" type="slidenum">
              <a:rPr lang="en-US" altLang="en-US" sz="1200">
                <a:solidFill>
                  <a:srgbClr val="898989"/>
                </a:solidFill>
              </a:rPr>
              <a:pPr>
                <a:lnSpc>
                  <a:spcPct val="100000"/>
                </a:lnSpc>
                <a:spcBef>
                  <a:spcPct val="0"/>
                </a:spcBef>
                <a:buFontTx/>
                <a:buNone/>
              </a:pPr>
              <a:t>4</a:t>
            </a:fld>
            <a:endParaRPr lang="en-US" altLang="en-US" sz="1200" dirty="0">
              <a:solidFill>
                <a:srgbClr val="898989"/>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327105" cy="4351338"/>
          </a:xfrm>
        </p:spPr>
        <p:txBody>
          <a:bodyPr/>
          <a:lstStyle/>
          <a:p>
            <a:r>
              <a:rPr lang="en-GB" dirty="0" smtClean="0">
                <a:latin typeface="Times New Roman" panose="02020603050405020304" pitchFamily="18" charset="0"/>
                <a:cs typeface="Times New Roman" panose="02020603050405020304" pitchFamily="18" charset="0"/>
              </a:rPr>
              <a:t> The world is hardly live without communication, no matter whether   it is in the form of texture, voice or visual expression.</a:t>
            </a:r>
          </a:p>
          <a:p>
            <a:r>
              <a:rPr lang="en-GB" dirty="0" smtClean="0">
                <a:latin typeface="Times New Roman" panose="02020603050405020304" pitchFamily="18" charset="0"/>
                <a:cs typeface="Times New Roman" panose="02020603050405020304" pitchFamily="18" charset="0"/>
              </a:rPr>
              <a:t> The communication among the deaf and dumb people carried by text and visual expression.</a:t>
            </a:r>
          </a:p>
          <a:p>
            <a:r>
              <a:rPr lang="en-GB" dirty="0" smtClean="0">
                <a:latin typeface="Times New Roman" panose="02020603050405020304" pitchFamily="18" charset="0"/>
                <a:cs typeface="Times New Roman" panose="02020603050405020304" pitchFamily="18" charset="0"/>
              </a:rPr>
              <a:t> Gestural communication is always in the scope of confidential and secure communication.</a:t>
            </a:r>
          </a:p>
          <a:p>
            <a:r>
              <a:rPr lang="en-GB" dirty="0" smtClean="0">
                <a:latin typeface="Times New Roman" panose="02020603050405020304" pitchFamily="18" charset="0"/>
                <a:cs typeface="Times New Roman" panose="02020603050405020304" pitchFamily="18" charset="0"/>
              </a:rPr>
              <a:t> Hands and facial parts are immensely influential to express the thoughts of human in confidential communication.</a:t>
            </a:r>
          </a:p>
          <a:p>
            <a:pPr algn="just"/>
            <a:endParaRPr lang="en-IN" dirty="0"/>
          </a:p>
        </p:txBody>
      </p:sp>
      <p:sp>
        <p:nvSpPr>
          <p:cNvPr id="4" name="Slide Number Placeholder 3"/>
          <p:cNvSpPr>
            <a:spLocks noGrp="1"/>
          </p:cNvSpPr>
          <p:nvPr>
            <p:ph type="sldNum" sz="quarter" idx="12"/>
          </p:nvPr>
        </p:nvSpPr>
        <p:spPr/>
        <p:txBody>
          <a:bodyPr/>
          <a:lstStyle/>
          <a:p>
            <a:fld id="{B1084993-064B-47B4-9005-A390036AA890}" type="slidenum">
              <a:rPr lang="en-US" altLang="en-US" smtClean="0"/>
              <a:pPr/>
              <a:t>5</a:t>
            </a:fld>
            <a:endParaRPr lang="en-US" altLang="en-US" dirty="0"/>
          </a:p>
        </p:txBody>
      </p:sp>
    </p:spTree>
    <p:extLst>
      <p:ext uri="{BB962C8B-B14F-4D97-AF65-F5344CB8AC3E}">
        <p14:creationId xmlns:p14="http://schemas.microsoft.com/office/powerpoint/2010/main" val="1493099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Motivation</a:t>
            </a:r>
          </a:p>
        </p:txBody>
      </p:sp>
      <p:sp>
        <p:nvSpPr>
          <p:cNvPr id="3" name="Content Placeholder 2"/>
          <p:cNvSpPr>
            <a:spLocks noGrp="1"/>
          </p:cNvSpPr>
          <p:nvPr>
            <p:ph idx="1"/>
          </p:nvPr>
        </p:nvSpPr>
        <p:spPr/>
        <p:txBody>
          <a:bodyPr/>
          <a:lstStyle/>
          <a:p>
            <a:r>
              <a:rPr lang="en-GB" dirty="0" smtClean="0">
                <a:latin typeface="Times New Roman" panose="02020603050405020304" pitchFamily="18" charset="0"/>
                <a:cs typeface="Times New Roman" panose="02020603050405020304" pitchFamily="18" charset="0"/>
              </a:rPr>
              <a:t>Sign language is learned by deaf and dumb, and usually it is not known to normal people, so it becomes a challenge for communication between a normal and hearing impaired person.</a:t>
            </a:r>
          </a:p>
          <a:p>
            <a:r>
              <a:rPr lang="en-GB" dirty="0" smtClean="0">
                <a:latin typeface="Times New Roman" panose="02020603050405020304" pitchFamily="18" charset="0"/>
                <a:cs typeface="Times New Roman" panose="02020603050405020304" pitchFamily="18" charset="0"/>
              </a:rPr>
              <a:t>Its strike to our mind to bridge the between hearing impaired and normal people to make the communication easier.</a:t>
            </a:r>
          </a:p>
          <a:p>
            <a:r>
              <a:rPr lang="en-GB" dirty="0" smtClean="0">
                <a:latin typeface="Times New Roman" panose="02020603050405020304" pitchFamily="18" charset="0"/>
                <a:cs typeface="Times New Roman" panose="02020603050405020304" pitchFamily="18" charset="0"/>
              </a:rPr>
              <a:t>Sign language recognition (SLR) system takes an input expression from the hearing impaired person gives output to the normal person in the form text or voice</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1084993-064B-47B4-9005-A390036AA890}" type="slidenum">
              <a:rPr lang="en-US" altLang="en-US" smtClean="0"/>
              <a:pPr/>
              <a:t>6</a:t>
            </a:fld>
            <a:endParaRPr lang="en-US" altLang="en-US" dirty="0"/>
          </a:p>
        </p:txBody>
      </p:sp>
    </p:spTree>
    <p:extLst>
      <p:ext uri="{BB962C8B-B14F-4D97-AF65-F5344CB8AC3E}">
        <p14:creationId xmlns:p14="http://schemas.microsoft.com/office/powerpoint/2010/main" val="3491859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838200" y="2470483"/>
            <a:ext cx="10515600" cy="3706479"/>
          </a:xfrm>
        </p:spPr>
        <p:txBody>
          <a:bodyPr/>
          <a:lstStyle/>
          <a:p>
            <a:r>
              <a:rPr lang="en-GB" sz="3200" dirty="0" smtClean="0">
                <a:latin typeface="Times New Roman" panose="02020603050405020304" pitchFamily="18" charset="0"/>
                <a:cs typeface="Times New Roman" panose="02020603050405020304" pitchFamily="18" charset="0"/>
              </a:rPr>
              <a:t>Understanding the exact context of symbolic expressions of deaf and dumb people is the challenging job in real life until unless it is properly specified.</a:t>
            </a:r>
          </a:p>
          <a:p>
            <a:endParaRPr lang="en-IN" dirty="0"/>
          </a:p>
        </p:txBody>
      </p:sp>
      <p:sp>
        <p:nvSpPr>
          <p:cNvPr id="4" name="Slide Number Placeholder 3"/>
          <p:cNvSpPr>
            <a:spLocks noGrp="1"/>
          </p:cNvSpPr>
          <p:nvPr>
            <p:ph type="sldNum" sz="quarter" idx="12"/>
          </p:nvPr>
        </p:nvSpPr>
        <p:spPr/>
        <p:txBody>
          <a:bodyPr/>
          <a:lstStyle/>
          <a:p>
            <a:fld id="{B1084993-064B-47B4-9005-A390036AA890}" type="slidenum">
              <a:rPr lang="en-US" altLang="en-US" smtClean="0"/>
              <a:pPr/>
              <a:t>7</a:t>
            </a:fld>
            <a:endParaRPr lang="en-US" altLang="en-US" dirty="0"/>
          </a:p>
        </p:txBody>
      </p:sp>
    </p:spTree>
    <p:extLst>
      <p:ext uri="{BB962C8B-B14F-4D97-AF65-F5344CB8AC3E}">
        <p14:creationId xmlns:p14="http://schemas.microsoft.com/office/powerpoint/2010/main" val="3820724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algn="ctr" eaLnBrk="1" hangingPunct="1"/>
            <a:r>
              <a:rPr lang="en-US" altLang="en-US" sz="6000" dirty="0" smtClean="0">
                <a:latin typeface="Times New Roman" panose="02020603050405020304" pitchFamily="18" charset="0"/>
                <a:cs typeface="Times New Roman" panose="02020603050405020304" pitchFamily="18" charset="0"/>
              </a:rPr>
              <a:t>Software Requirements</a:t>
            </a:r>
          </a:p>
        </p:txBody>
      </p:sp>
      <p:sp>
        <p:nvSpPr>
          <p:cNvPr id="3" name="Content Placeholder 2"/>
          <p:cNvSpPr>
            <a:spLocks noGrp="1"/>
          </p:cNvSpPr>
          <p:nvPr>
            <p:ph idx="1"/>
          </p:nvPr>
        </p:nvSpPr>
        <p:spPr>
          <a:xfrm>
            <a:off x="838200" y="1573213"/>
            <a:ext cx="10515600" cy="4603750"/>
          </a:xfrm>
        </p:spPr>
        <p:txBody>
          <a:bodyPr rtlCol="0">
            <a:normAutofit fontScale="85000" lnSpcReduction="20000"/>
          </a:bodyPr>
          <a:lstStyle/>
          <a:p>
            <a:pPr algn="just" eaLnBrk="1" fontAlgn="auto" hangingPunct="1">
              <a:spcAft>
                <a:spcPts val="0"/>
              </a:spcAft>
              <a:defRPr/>
            </a:pPr>
            <a:endParaRPr lang="en-US" dirty="0">
              <a:latin typeface="Times New Roman" panose="02020603050405020304" pitchFamily="18" charset="0"/>
              <a:cs typeface="Times New Roman" panose="02020603050405020304" pitchFamily="18" charset="0"/>
            </a:endParaRPr>
          </a:p>
          <a:p>
            <a:pPr algn="just" eaLnBrk="1" fontAlgn="auto" hangingPunct="1">
              <a:lnSpc>
                <a:spcPct val="150000"/>
              </a:lnSpc>
              <a:spcAft>
                <a:spcPts val="0"/>
              </a:spcAft>
              <a:defRPr/>
            </a:pPr>
            <a:r>
              <a:rPr lang="en-US" dirty="0">
                <a:latin typeface="Times New Roman" panose="02020603050405020304" pitchFamily="18" charset="0"/>
                <a:cs typeface="Times New Roman" panose="02020603050405020304" pitchFamily="18" charset="0"/>
              </a:rPr>
              <a:t>Software Tool		</a:t>
            </a:r>
            <a:r>
              <a:rPr lang="en-US" dirty="0" smtClean="0">
                <a:latin typeface="Times New Roman" panose="02020603050405020304" pitchFamily="18" charset="0"/>
                <a:cs typeface="Times New Roman" panose="02020603050405020304" pitchFamily="18" charset="0"/>
              </a:rPr>
              <a:t>:	VSCode</a:t>
            </a:r>
            <a:endParaRPr lang="en-US" dirty="0">
              <a:latin typeface="Times New Roman" panose="02020603050405020304" pitchFamily="18" charset="0"/>
              <a:cs typeface="Times New Roman" panose="02020603050405020304" pitchFamily="18" charset="0"/>
            </a:endParaRPr>
          </a:p>
          <a:p>
            <a:pPr algn="just" eaLnBrk="1" fontAlgn="auto" hangingPunct="1">
              <a:lnSpc>
                <a:spcPct val="150000"/>
              </a:lnSpc>
              <a:spcAft>
                <a:spcPts val="0"/>
              </a:spcAft>
              <a:defRPr/>
            </a:pPr>
            <a:r>
              <a:rPr lang="en-US" dirty="0">
                <a:latin typeface="Times New Roman" panose="02020603050405020304" pitchFamily="18" charset="0"/>
                <a:cs typeface="Times New Roman" panose="02020603050405020304" pitchFamily="18" charset="0"/>
              </a:rPr>
              <a:t>Operating System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Windows 10</a:t>
            </a:r>
          </a:p>
          <a:p>
            <a:pPr algn="just" eaLnBrk="1" fontAlgn="auto" hangingPunct="1">
              <a:lnSpc>
                <a:spcPct val="150000"/>
              </a:lnSpc>
              <a:spcAft>
                <a:spcPts val="0"/>
              </a:spcAft>
              <a:defRPr/>
            </a:pPr>
            <a:r>
              <a:rPr lang="en-US" dirty="0">
                <a:latin typeface="Times New Roman" panose="02020603050405020304" pitchFamily="18" charset="0"/>
                <a:cs typeface="Times New Roman" panose="02020603050405020304" pitchFamily="18" charset="0"/>
              </a:rPr>
              <a:t>Processors			:	Any Intel or AMD X86-64 processor</a:t>
            </a:r>
          </a:p>
          <a:p>
            <a:pPr algn="just" eaLnBrk="1" fontAlgn="auto" hangingPunct="1">
              <a:lnSpc>
                <a:spcPct val="150000"/>
              </a:lnSpc>
              <a:spcAft>
                <a:spcPts val="0"/>
              </a:spcAft>
              <a:defRPr/>
            </a:pPr>
            <a:r>
              <a:rPr lang="en-US" dirty="0">
                <a:latin typeface="Times New Roman" panose="02020603050405020304" pitchFamily="18" charset="0"/>
                <a:cs typeface="Times New Roman" panose="02020603050405020304" pitchFamily="18" charset="0"/>
              </a:rPr>
              <a:t>RAM			:	</a:t>
            </a:r>
            <a:r>
              <a:rPr lang="en-US" dirty="0" smtClean="0">
                <a:latin typeface="Times New Roman" panose="02020603050405020304" pitchFamily="18" charset="0"/>
                <a:cs typeface="Times New Roman" panose="02020603050405020304" pitchFamily="18" charset="0"/>
              </a:rPr>
              <a:t>8GB</a:t>
            </a:r>
            <a:endParaRPr lang="en-US" dirty="0">
              <a:latin typeface="Times New Roman" panose="02020603050405020304" pitchFamily="18" charset="0"/>
              <a:cs typeface="Times New Roman" panose="02020603050405020304" pitchFamily="18" charset="0"/>
            </a:endParaRPr>
          </a:p>
          <a:p>
            <a:pPr algn="just" eaLnBrk="1" fontAlgn="auto" hangingPunct="1">
              <a:lnSpc>
                <a:spcPct val="150000"/>
              </a:lnSpc>
              <a:spcAft>
                <a:spcPts val="0"/>
              </a:spcAft>
              <a:defRPr/>
            </a:pPr>
            <a:r>
              <a:rPr lang="en-US" dirty="0">
                <a:latin typeface="Times New Roman" panose="02020603050405020304" pitchFamily="18" charset="0"/>
                <a:cs typeface="Times New Roman" panose="02020603050405020304" pitchFamily="18" charset="0"/>
              </a:rPr>
              <a:t>Graphics Card		:	</a:t>
            </a:r>
            <a:r>
              <a:rPr lang="en-US" dirty="0" smtClean="0">
                <a:latin typeface="Times New Roman" panose="02020603050405020304" pitchFamily="18" charset="0"/>
                <a:cs typeface="Times New Roman" panose="02020603050405020304" pitchFamily="18" charset="0"/>
              </a:rPr>
              <a:t>GTX 1050 ti </a:t>
            </a:r>
            <a:r>
              <a:rPr lang="en-US" dirty="0">
                <a:latin typeface="Times New Roman" panose="02020603050405020304" pitchFamily="18" charset="0"/>
                <a:cs typeface="Times New Roman" panose="02020603050405020304" pitchFamily="18" charset="0"/>
              </a:rPr>
              <a:t>graphics card </a:t>
            </a:r>
            <a:r>
              <a:rPr lang="en-US" dirty="0" smtClean="0">
                <a:latin typeface="Times New Roman" panose="02020603050405020304" pitchFamily="18" charset="0"/>
                <a:cs typeface="Times New Roman" panose="02020603050405020304" pitchFamily="18" charset="0"/>
              </a:rPr>
              <a:t>required</a:t>
            </a:r>
          </a:p>
          <a:p>
            <a:pPr algn="just" eaLnBrk="1" fontAlgn="auto" hangingPunct="1">
              <a:lnSpc>
                <a:spcPct val="150000"/>
              </a:lnSpc>
              <a:spcAft>
                <a:spcPts val="0"/>
              </a:spcAft>
              <a:defRPr/>
            </a:pPr>
            <a:r>
              <a:rPr lang="en-US" dirty="0" smtClean="0">
                <a:latin typeface="Times New Roman" panose="02020603050405020304" pitchFamily="18" charset="0"/>
                <a:cs typeface="Times New Roman" panose="02020603050405020304" pitchFamily="18" charset="0"/>
              </a:rPr>
              <a:t>Packages Used	</a:t>
            </a:r>
            <a:r>
              <a:rPr lang="en-US" dirty="0">
                <a:latin typeface="Times New Roman" panose="02020603050405020304" pitchFamily="18" charset="0"/>
                <a:cs typeface="Times New Roman" panose="02020603050405020304" pitchFamily="18" charset="0"/>
              </a:rPr>
              <a:t>	:	TensorFlow , Keras , Open CV , </a:t>
            </a:r>
            <a:r>
              <a:rPr lang="en-US" dirty="0" smtClean="0">
                <a:latin typeface="Times New Roman" panose="02020603050405020304" pitchFamily="18" charset="0"/>
                <a:cs typeface="Times New Roman" panose="02020603050405020304" pitchFamily="18" charset="0"/>
              </a:rPr>
              <a:t>MediaPipe</a:t>
            </a:r>
            <a:r>
              <a:rPr lang="en-US" dirty="0"/>
              <a:t> </a:t>
            </a:r>
            <a:r>
              <a:rPr lang="en-US" dirty="0" smtClean="0"/>
              <a:t>,</a:t>
            </a:r>
            <a:r>
              <a:rPr lang="en-US" dirty="0"/>
              <a:t> </a:t>
            </a:r>
            <a:r>
              <a:rPr lang="en-US" dirty="0" smtClean="0"/>
              <a:t>					Streamlit.</a:t>
            </a:r>
          </a:p>
        </p:txBody>
      </p:sp>
      <p:sp>
        <p:nvSpPr>
          <p:cNvPr id="1741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fld id="{FAA388A9-793C-46FD-A068-F0DF1B3BF069}" type="slidenum">
              <a:rPr lang="en-US" altLang="en-US" sz="1200">
                <a:solidFill>
                  <a:srgbClr val="898989"/>
                </a:solidFill>
              </a:rPr>
              <a:pPr>
                <a:lnSpc>
                  <a:spcPct val="100000"/>
                </a:lnSpc>
                <a:spcBef>
                  <a:spcPct val="0"/>
                </a:spcBef>
                <a:buFontTx/>
                <a:buNone/>
              </a:pPr>
              <a:t>8</a:t>
            </a:fld>
            <a:endParaRPr lang="en-US" altLang="en-US" sz="1200" dirty="0">
              <a:solidFill>
                <a:srgbClr val="898989"/>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algn="ctr" eaLnBrk="1" hangingPunct="1"/>
            <a:r>
              <a:rPr lang="en-US" altLang="en-US" sz="6000" dirty="0" smtClean="0">
                <a:latin typeface="Times New Roman" panose="02020603050405020304" pitchFamily="18" charset="0"/>
                <a:cs typeface="Times New Roman" panose="02020603050405020304" pitchFamily="18" charset="0"/>
              </a:rPr>
              <a:t>Hardware Requirements</a:t>
            </a:r>
          </a:p>
        </p:txBody>
      </p:sp>
      <p:sp>
        <p:nvSpPr>
          <p:cNvPr id="15363" name="Content Placeholder 2"/>
          <p:cNvSpPr>
            <a:spLocks noGrp="1"/>
          </p:cNvSpPr>
          <p:nvPr>
            <p:ph idx="1"/>
          </p:nvPr>
        </p:nvSpPr>
        <p:spPr>
          <a:xfrm>
            <a:off x="838200" y="1576388"/>
            <a:ext cx="10515600" cy="4851400"/>
          </a:xfrm>
        </p:spPr>
        <p:txBody>
          <a:bodyPr rtlCol="0">
            <a:normAutofit lnSpcReduction="10000"/>
          </a:bodyPr>
          <a:lstStyle/>
          <a:p>
            <a:pPr marL="0" indent="0" algn="just" eaLnBrk="1" fontAlgn="auto" hangingPunct="1">
              <a:spcAft>
                <a:spcPts val="0"/>
              </a:spcAft>
              <a:buFont typeface="Arial" panose="020B0604020202020204" pitchFamily="34" charset="0"/>
              <a:buNone/>
              <a:defRPr/>
            </a:pPr>
            <a:endParaRPr lang="en-US" altLang="en-US" dirty="0">
              <a:latin typeface="Times New Roman" panose="02020603050405020304" pitchFamily="18" charset="0"/>
              <a:cs typeface="Times New Roman" panose="02020603050405020304" pitchFamily="18" charset="0"/>
            </a:endParaRPr>
          </a:p>
          <a:p>
            <a:pPr algn="just" eaLnBrk="1" fontAlgn="auto" hangingPunct="1">
              <a:lnSpc>
                <a:spcPct val="150000"/>
              </a:lnSpc>
              <a:spcAft>
                <a:spcPts val="0"/>
              </a:spcAft>
              <a:defRPr/>
            </a:pPr>
            <a:r>
              <a:rPr lang="en-US" altLang="en-US" dirty="0">
                <a:latin typeface="Times New Roman" panose="02020603050405020304" pitchFamily="18" charset="0"/>
                <a:cs typeface="Times New Roman" panose="02020603050405020304" pitchFamily="18" charset="0"/>
              </a:rPr>
              <a:t>Operating System	: 	Windows </a:t>
            </a:r>
            <a:r>
              <a:rPr lang="en-US" altLang="en-US" dirty="0" smtClean="0">
                <a:latin typeface="Times New Roman" panose="02020603050405020304" pitchFamily="18" charset="0"/>
                <a:cs typeface="Times New Roman" panose="02020603050405020304" pitchFamily="18" charset="0"/>
              </a:rPr>
              <a:t>XP / Windows Vista</a:t>
            </a:r>
            <a:endParaRPr lang="en-US" altLang="en-US" dirty="0">
              <a:latin typeface="Times New Roman" panose="02020603050405020304" pitchFamily="18" charset="0"/>
              <a:cs typeface="Times New Roman" panose="02020603050405020304" pitchFamily="18" charset="0"/>
            </a:endParaRPr>
          </a:p>
          <a:p>
            <a:pPr algn="just" eaLnBrk="1" fontAlgn="auto" hangingPunct="1">
              <a:lnSpc>
                <a:spcPct val="150000"/>
              </a:lnSpc>
              <a:spcAft>
                <a:spcPts val="0"/>
              </a:spcAft>
              <a:defRPr/>
            </a:pPr>
            <a:r>
              <a:rPr lang="en-US" altLang="en-US" dirty="0">
                <a:latin typeface="Times New Roman" panose="02020603050405020304" pitchFamily="18" charset="0"/>
                <a:cs typeface="Times New Roman" panose="02020603050405020304" pitchFamily="18" charset="0"/>
              </a:rPr>
              <a:t>Processor			:	Intel </a:t>
            </a:r>
            <a:r>
              <a:rPr lang="en-US" altLang="en-US" dirty="0" smtClean="0">
                <a:latin typeface="Times New Roman" panose="02020603050405020304" pitchFamily="18" charset="0"/>
                <a:cs typeface="Times New Roman" panose="02020603050405020304" pitchFamily="18" charset="0"/>
              </a:rPr>
              <a:t>i3 9100f</a:t>
            </a:r>
          </a:p>
          <a:p>
            <a:pPr algn="just" eaLnBrk="1" fontAlgn="auto" hangingPunct="1">
              <a:lnSpc>
                <a:spcPct val="150000"/>
              </a:lnSpc>
              <a:spcAft>
                <a:spcPts val="0"/>
              </a:spcAft>
              <a:defRPr/>
            </a:pPr>
            <a:r>
              <a:rPr lang="en-US" altLang="en-US" dirty="0" smtClean="0">
                <a:latin typeface="Times New Roman" panose="02020603050405020304" pitchFamily="18" charset="0"/>
                <a:cs typeface="Times New Roman" panose="02020603050405020304" pitchFamily="18" charset="0"/>
              </a:rPr>
              <a:t>Video card			:	NVIDIA Ge Force GTX 1650 super</a:t>
            </a:r>
          </a:p>
          <a:p>
            <a:pPr algn="just" eaLnBrk="1" fontAlgn="auto" hangingPunct="1">
              <a:lnSpc>
                <a:spcPct val="150000"/>
              </a:lnSpc>
              <a:spcAft>
                <a:spcPts val="0"/>
              </a:spcAft>
              <a:defRPr/>
            </a:pPr>
            <a:r>
              <a:rPr lang="en-US" altLang="en-US" dirty="0" smtClean="0">
                <a:latin typeface="Times New Roman" panose="02020603050405020304" pitchFamily="18" charset="0"/>
                <a:cs typeface="Times New Roman" panose="02020603050405020304" pitchFamily="18" charset="0"/>
              </a:rPr>
              <a:t>Memory</a:t>
            </a:r>
            <a:r>
              <a:rPr lang="en-US" altLang="en-US" dirty="0">
                <a:latin typeface="Times New Roman" panose="02020603050405020304" pitchFamily="18" charset="0"/>
                <a:cs typeface="Times New Roman" panose="02020603050405020304" pitchFamily="18" charset="0"/>
              </a:rPr>
              <a:t>			:	</a:t>
            </a:r>
            <a:r>
              <a:rPr lang="en-US" altLang="en-US" dirty="0" smtClean="0">
                <a:latin typeface="Times New Roman" panose="02020603050405020304" pitchFamily="18" charset="0"/>
                <a:cs typeface="Times New Roman" panose="02020603050405020304" pitchFamily="18" charset="0"/>
              </a:rPr>
              <a:t>8GB </a:t>
            </a:r>
            <a:r>
              <a:rPr lang="en-US" altLang="en-US" dirty="0">
                <a:latin typeface="Times New Roman" panose="02020603050405020304" pitchFamily="18" charset="0"/>
                <a:cs typeface="Times New Roman" panose="02020603050405020304" pitchFamily="18" charset="0"/>
              </a:rPr>
              <a:t>RAM</a:t>
            </a:r>
          </a:p>
          <a:p>
            <a:pPr algn="just" eaLnBrk="1" fontAlgn="auto" hangingPunct="1">
              <a:lnSpc>
                <a:spcPct val="150000"/>
              </a:lnSpc>
              <a:spcAft>
                <a:spcPts val="0"/>
              </a:spcAft>
              <a:defRPr/>
            </a:pPr>
            <a:r>
              <a:rPr lang="en-US" altLang="en-US" dirty="0">
                <a:latin typeface="Times New Roman" panose="02020603050405020304" pitchFamily="18" charset="0"/>
                <a:cs typeface="Times New Roman" panose="02020603050405020304" pitchFamily="18" charset="0"/>
              </a:rPr>
              <a:t>Resolution			:	1024*768 minimum display </a:t>
            </a:r>
            <a:r>
              <a:rPr lang="en-US" altLang="en-US" dirty="0" smtClean="0">
                <a:latin typeface="Times New Roman" panose="02020603050405020304" pitchFamily="18" charset="0"/>
                <a:cs typeface="Times New Roman" panose="02020603050405020304" pitchFamily="18" charset="0"/>
              </a:rPr>
              <a:t>resolution</a:t>
            </a:r>
          </a:p>
          <a:p>
            <a:pPr algn="just" eaLnBrk="1" fontAlgn="auto" hangingPunct="1">
              <a:lnSpc>
                <a:spcPct val="150000"/>
              </a:lnSpc>
              <a:spcAft>
                <a:spcPts val="0"/>
              </a:spcAft>
              <a:defRPr/>
            </a:pPr>
            <a:r>
              <a:rPr lang="en-US" altLang="en-US" dirty="0" smtClean="0">
                <a:latin typeface="Times New Roman" panose="02020603050405020304" pitchFamily="18" charset="0"/>
                <a:cs typeface="Times New Roman" panose="02020603050405020304" pitchFamily="18" charset="0"/>
              </a:rPr>
              <a:t>Webcam			: 	Min. 720 pixels</a:t>
            </a:r>
          </a:p>
          <a:p>
            <a:pPr marL="0" indent="0" algn="just" eaLnBrk="1" fontAlgn="auto" hangingPunct="1">
              <a:lnSpc>
                <a:spcPct val="150000"/>
              </a:lnSpc>
              <a:spcAft>
                <a:spcPts val="0"/>
              </a:spcAft>
              <a:buNone/>
              <a:defRPr/>
            </a:pPr>
            <a:endParaRPr lang="en-US" altLang="en-US" dirty="0">
              <a:latin typeface="Times New Roman" panose="02020603050405020304" pitchFamily="18" charset="0"/>
              <a:cs typeface="Times New Roman" panose="02020603050405020304" pitchFamily="18" charset="0"/>
            </a:endParaRPr>
          </a:p>
        </p:txBody>
      </p:sp>
      <p:sp>
        <p:nvSpPr>
          <p:cNvPr id="1843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fld id="{7496F3A5-FFF3-425C-8C3D-701A8937DF32}" type="slidenum">
              <a:rPr lang="en-US" altLang="en-US" sz="1200">
                <a:solidFill>
                  <a:srgbClr val="898989"/>
                </a:solidFill>
              </a:rPr>
              <a:pPr>
                <a:lnSpc>
                  <a:spcPct val="100000"/>
                </a:lnSpc>
                <a:spcBef>
                  <a:spcPct val="0"/>
                </a:spcBef>
                <a:buFontTx/>
                <a:buNone/>
              </a:pPr>
              <a:t>9</a:t>
            </a:fld>
            <a:endParaRPr lang="en-US" altLang="en-US" sz="1200" dirty="0">
              <a:solidFill>
                <a:srgbClr val="898989"/>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604</TotalTime>
  <Words>1255</Words>
  <Application>Microsoft Office PowerPoint</Application>
  <PresentationFormat>Widescreen</PresentationFormat>
  <Paragraphs>119</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PowerPoint Presentation</vt:lpstr>
      <vt:lpstr>      OUTLINE OF THE PRESENTATION</vt:lpstr>
      <vt:lpstr>Objective</vt:lpstr>
      <vt:lpstr>Abstract</vt:lpstr>
      <vt:lpstr>Introduction</vt:lpstr>
      <vt:lpstr>Motivation</vt:lpstr>
      <vt:lpstr>Problem Statement</vt:lpstr>
      <vt:lpstr>Software Requirements</vt:lpstr>
      <vt:lpstr>Hardware Requirements</vt:lpstr>
      <vt:lpstr>Proposed work </vt:lpstr>
      <vt:lpstr>Tensorflow</vt:lpstr>
      <vt:lpstr>Open CV</vt:lpstr>
      <vt:lpstr>Work Flow diagram</vt:lpstr>
      <vt:lpstr>Architecture CNN model </vt:lpstr>
      <vt:lpstr>Result – Variation of Accuracy</vt:lpstr>
      <vt:lpstr>Variation of Losses</vt:lpstr>
      <vt:lpstr>CNN Model Summary</vt:lpstr>
      <vt:lpstr>Outputs</vt:lpstr>
      <vt:lpstr>Final Output</vt:lpstr>
      <vt:lpstr>Conclusion &amp; Future work</vt:lpstr>
      <vt:lpstr>References</vt:lpstr>
      <vt:lpstr>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muthupriya199508@gmail.com</dc:creator>
  <cp:lastModifiedBy>Deva EPIC</cp:lastModifiedBy>
  <cp:revision>92</cp:revision>
  <dcterms:created xsi:type="dcterms:W3CDTF">2017-03-04T07:00:00Z</dcterms:created>
  <dcterms:modified xsi:type="dcterms:W3CDTF">2022-06-22T12:51:00Z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