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strRef>
              <c:f>'[Copy of deva(1).xlsx]excel'!$E$1</c:f>
              <c:strCache>
                <c:ptCount val="1"/>
                <c:pt idx="0">
                  <c:v>Salary</c:v>
                </c:pt>
              </c:strCache>
            </c:strRef>
          </c:tx>
          <c:marker>
            <c:symbol val="none"/>
          </c:marker>
          <c:val>
            <c:numRef>
              <c:f>'[Copy of deva(1).xlsx]excel'!$E$2:$E$36</c:f>
              <c:numCache>
                <c:formatCode>General</c:formatCode>
                <c:ptCount val="35"/>
                <c:pt idx="0">
                  <c:v>250000</c:v>
                </c:pt>
                <c:pt idx="1">
                  <c:v>50000</c:v>
                </c:pt>
                <c:pt idx="2">
                  <c:v>170000</c:v>
                </c:pt>
                <c:pt idx="3">
                  <c:v>25000</c:v>
                </c:pt>
                <c:pt idx="4">
                  <c:v>10000</c:v>
                </c:pt>
                <c:pt idx="5">
                  <c:v>5001000</c:v>
                </c:pt>
                <c:pt idx="6">
                  <c:v>800000</c:v>
                </c:pt>
                <c:pt idx="7">
                  <c:v>9000</c:v>
                </c:pt>
                <c:pt idx="8">
                  <c:v>61500</c:v>
                </c:pt>
                <c:pt idx="9">
                  <c:v>650000</c:v>
                </c:pt>
                <c:pt idx="10">
                  <c:v>250000</c:v>
                </c:pt>
                <c:pt idx="11">
                  <c:v>1400000</c:v>
                </c:pt>
                <c:pt idx="12">
                  <c:v>6000050</c:v>
                </c:pt>
                <c:pt idx="13">
                  <c:v>220100</c:v>
                </c:pt>
                <c:pt idx="14">
                  <c:v>7500</c:v>
                </c:pt>
                <c:pt idx="15">
                  <c:v>87000</c:v>
                </c:pt>
                <c:pt idx="16">
                  <c:v>930000</c:v>
                </c:pt>
                <c:pt idx="17">
                  <c:v>7900000</c:v>
                </c:pt>
                <c:pt idx="18">
                  <c:v>15000</c:v>
                </c:pt>
                <c:pt idx="19">
                  <c:v>330000</c:v>
                </c:pt>
                <c:pt idx="20">
                  <c:v>6570000</c:v>
                </c:pt>
                <c:pt idx="21">
                  <c:v>25000</c:v>
                </c:pt>
                <c:pt idx="22">
                  <c:v>6845000</c:v>
                </c:pt>
                <c:pt idx="23">
                  <c:v>6000</c:v>
                </c:pt>
                <c:pt idx="24">
                  <c:v>8900</c:v>
                </c:pt>
                <c:pt idx="25">
                  <c:v>20000</c:v>
                </c:pt>
                <c:pt idx="26">
                  <c:v>3000</c:v>
                </c:pt>
                <c:pt idx="27">
                  <c:v>10000000</c:v>
                </c:pt>
                <c:pt idx="28">
                  <c:v>5000000</c:v>
                </c:pt>
                <c:pt idx="29">
                  <c:v>6100</c:v>
                </c:pt>
                <c:pt idx="30">
                  <c:v>80000</c:v>
                </c:pt>
                <c:pt idx="31">
                  <c:v>900000</c:v>
                </c:pt>
                <c:pt idx="32">
                  <c:v>1540000</c:v>
                </c:pt>
                <c:pt idx="33">
                  <c:v>9300000</c:v>
                </c:pt>
                <c:pt idx="34">
                  <c:v>7600000</c:v>
                </c:pt>
              </c:numCache>
            </c:numRef>
          </c:val>
          <c:smooth val="0"/>
          <c:extLst>
            <c:ext xmlns:c16="http://schemas.microsoft.com/office/drawing/2014/chart" uri="{C3380CC4-5D6E-409C-BE32-E72D297353CC}">
              <c16:uniqueId val="{00000000-56B5-CD44-8A21-9155581A6209}"/>
            </c:ext>
          </c:extLst>
        </c:ser>
        <c:dLbls>
          <c:showLegendKey val="0"/>
          <c:showVal val="0"/>
          <c:showCatName val="0"/>
          <c:showSerName val="0"/>
          <c:showPercent val="0"/>
          <c:showBubbleSize val="0"/>
        </c:dLbls>
        <c:smooth val="0"/>
        <c:axId val="225947648"/>
        <c:axId val="225949184"/>
      </c:lineChart>
      <c:catAx>
        <c:axId val="225947648"/>
        <c:scaling>
          <c:orientation val="minMax"/>
        </c:scaling>
        <c:delete val="0"/>
        <c:axPos val="b"/>
        <c:majorTickMark val="out"/>
        <c:minorTickMark val="none"/>
        <c:tickLblPos val="nextTo"/>
        <c:crossAx val="225949184"/>
        <c:crosses val="autoZero"/>
        <c:auto val="1"/>
        <c:lblAlgn val="ctr"/>
        <c:lblOffset val="100"/>
        <c:noMultiLvlLbl val="0"/>
      </c:catAx>
      <c:valAx>
        <c:axId val="225949184"/>
        <c:scaling>
          <c:orientation val="minMax"/>
        </c:scaling>
        <c:delete val="0"/>
        <c:axPos val="l"/>
        <c:majorGridlines/>
        <c:numFmt formatCode="General" sourceLinked="1"/>
        <c:majorTickMark val="out"/>
        <c:minorTickMark val="none"/>
        <c:tickLblPos val="nextTo"/>
        <c:crossAx val="225947648"/>
        <c:crosses val="autoZero"/>
        <c:crossBetween val="between"/>
      </c:valAx>
    </c:plotArea>
    <c:legend>
      <c:legendPos val="r"/>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rtlCol="0">
            <a:spAutoFit/>
          </a:bodyPr>
          <a:lstStyle/>
          <a:p>
            <a:r>
              <a:rPr lang="en-US" sz="2400" dirty="0"/>
              <a:t>STUDENT NAME:</a:t>
            </a:r>
            <a:r>
              <a:rPr lang="en-US" sz="3600" dirty="0">
                <a:latin typeface="Brush Script MT" panose="03060802040406070304" pitchFamily="66" charset="0"/>
              </a:rPr>
              <a:t> </a:t>
            </a:r>
            <a:r>
              <a:rPr lang="en-US" sz="3600" dirty="0" err="1">
                <a:latin typeface="Brush Script MT" panose="03060802040406070304" pitchFamily="66" charset="0"/>
              </a:rPr>
              <a:t>L.Devadharshini</a:t>
            </a:r>
            <a:endParaRPr lang="en-US" sz="2400" dirty="0"/>
          </a:p>
          <a:p>
            <a:r>
              <a:rPr lang="en-US" sz="2400" dirty="0"/>
              <a:t>REGISTER NO:</a:t>
            </a:r>
            <a:r>
              <a:rPr lang="en-US" sz="3600" dirty="0">
                <a:latin typeface="Brush Script MT" panose="03060802040406070304" pitchFamily="66" charset="0"/>
              </a:rPr>
              <a:t>312203657</a:t>
            </a:r>
            <a:endParaRPr lang="en-US" sz="2400" dirty="0"/>
          </a:p>
          <a:p>
            <a:r>
              <a:rPr lang="en-US" sz="2400" dirty="0"/>
              <a:t>NM ID NO:</a:t>
            </a:r>
            <a:r>
              <a:rPr lang="en-US" sz="2400" dirty="0">
                <a:latin typeface="Brush Script MT" panose="03060802040406070304" pitchFamily="66" charset="0"/>
              </a:rPr>
              <a:t>0758C4452DFA203986E4E61DCF1147CD</a:t>
            </a:r>
          </a:p>
          <a:p>
            <a:r>
              <a:rPr lang="en-US" sz="2400"/>
              <a:t>Department :</a:t>
            </a:r>
            <a:r>
              <a:rPr lang="en-US" sz="3600">
                <a:latin typeface="Brush Script MT" panose="03060802040406070304" pitchFamily="66" charset="0"/>
              </a:rPr>
              <a:t>B</a:t>
            </a:r>
            <a:r>
              <a:rPr lang="en-US" sz="3600" dirty="0" err="1">
                <a:latin typeface="Brush Script MT" panose="03060802040406070304" pitchFamily="66" charset="0"/>
              </a:rPr>
              <a:t>.com</a:t>
            </a:r>
            <a:r>
              <a:rPr lang="en-US" sz="3600" dirty="0">
                <a:latin typeface="Brush Script MT" panose="03060802040406070304" pitchFamily="66" charset="0"/>
              </a:rPr>
              <a:t>(general)</a:t>
            </a:r>
            <a:endParaRPr lang="en-US" sz="2400" dirty="0"/>
          </a:p>
          <a:p>
            <a:r>
              <a:rPr lang="en-US" sz="2400" dirty="0"/>
              <a:t>COLLEGE: </a:t>
            </a:r>
            <a:r>
              <a:rPr lang="en-US" sz="3600" dirty="0">
                <a:latin typeface="Brush Script MT" panose="03060802040406070304" pitchFamily="66" charset="0"/>
              </a:rPr>
              <a:t>S.S.K.V college Arts and science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3844-A758-21EE-E5A3-7BDB6C1DEEE2}"/>
              </a:ext>
            </a:extLst>
          </p:cNvPr>
          <p:cNvSpPr>
            <a:spLocks noGrp="1"/>
          </p:cNvSpPr>
          <p:nvPr>
            <p:ph type="title"/>
          </p:nvPr>
        </p:nvSpPr>
        <p:spPr/>
        <p:txBody>
          <a:bodyPr/>
          <a:lstStyle/>
          <a:p>
            <a:r>
              <a:rPr lang="en-US" dirty="0"/>
              <a:t>Modelling Approach </a:t>
            </a:r>
          </a:p>
        </p:txBody>
      </p:sp>
      <p:sp>
        <p:nvSpPr>
          <p:cNvPr id="3" name="TextBox 2">
            <a:extLst>
              <a:ext uri="{FF2B5EF4-FFF2-40B4-BE49-F238E27FC236}">
                <a16:creationId xmlns:a16="http://schemas.microsoft.com/office/drawing/2014/main" id="{619D8D55-8FA8-3D4E-5C12-5015D79E0FF0}"/>
              </a:ext>
            </a:extLst>
          </p:cNvPr>
          <p:cNvSpPr txBox="1"/>
          <p:nvPr/>
        </p:nvSpPr>
        <p:spPr>
          <a:xfrm>
            <a:off x="755332" y="1997838"/>
            <a:ext cx="9317201" cy="2862322"/>
          </a:xfrm>
          <a:prstGeom prst="rect">
            <a:avLst/>
          </a:prstGeom>
          <a:noFill/>
        </p:spPr>
        <p:txBody>
          <a:bodyPr wrap="square" rtlCol="0">
            <a:spAutoFit/>
          </a:bodyPr>
          <a:lstStyle/>
          <a:p>
            <a:pPr algn="l"/>
            <a:r>
              <a:rPr lang="en-US" sz="3600" dirty="0">
                <a:latin typeface="Brush Script MT" panose="03060802040406070304" pitchFamily="66" charset="0"/>
              </a:rPr>
              <a:t>◦ First I am sign in the </a:t>
            </a:r>
            <a:r>
              <a:rPr lang="en-US" sz="3600" dirty="0" err="1">
                <a:latin typeface="Brush Script MT" panose="03060802040406070304" pitchFamily="66" charset="0"/>
              </a:rPr>
              <a:t>kaggle</a:t>
            </a:r>
            <a:r>
              <a:rPr lang="en-US" sz="3600" dirty="0">
                <a:latin typeface="Brush Script MT" panose="03060802040406070304" pitchFamily="66" charset="0"/>
              </a:rPr>
              <a:t> website and to search the employee dataset, to download 
the dataset 
◦ I was  clear  some data in this dataset 
◦ I use the technic  to create graph and pivot table </a:t>
            </a:r>
          </a:p>
        </p:txBody>
      </p:sp>
    </p:spTree>
    <p:extLst>
      <p:ext uri="{BB962C8B-B14F-4D97-AF65-F5344CB8AC3E}">
        <p14:creationId xmlns:p14="http://schemas.microsoft.com/office/powerpoint/2010/main" val="65214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0" y="385763"/>
            <a:ext cx="2436813" cy="75723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986222D-5600-AC6D-A971-322C5C86A30A}"/>
              </a:ext>
            </a:extLst>
          </p:cNvPr>
          <p:cNvSpPr txBox="1"/>
          <p:nvPr/>
        </p:nvSpPr>
        <p:spPr>
          <a:xfrm flipV="1">
            <a:off x="5134665" y="822978"/>
            <a:ext cx="1701597" cy="169766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036276AC-3C42-4AD0-523D-9059CEE4AE8A}"/>
              </a:ext>
            </a:extLst>
          </p:cNvPr>
          <p:cNvSpPr txBox="1"/>
          <p:nvPr/>
        </p:nvSpPr>
        <p:spPr>
          <a:xfrm flipV="1">
            <a:off x="4545074" y="-48528530"/>
            <a:ext cx="7978503" cy="20313253"/>
          </a:xfrm>
          <a:prstGeom prst="rect">
            <a:avLst/>
          </a:prstGeom>
          <a:noFill/>
        </p:spPr>
        <p:txBody>
          <a:bodyPr wrap="square" rtlCol="0">
            <a:spAutoFit/>
          </a:bodyPr>
          <a:lstStyle/>
          <a:p>
            <a:pPr algn="l"/>
            <a:r>
              <a:rPr lang="en-US" dirty="0"/>
              <a:t>ID	</a:t>
            </a:r>
            <a:r>
              <a:rPr lang="en-US" dirty="0" err="1"/>
              <a:t>Experience_Years</a:t>
            </a:r>
            <a:r>
              <a:rPr lang="en-US" dirty="0"/>
              <a:t>	Age	Gender	Salary</a:t>
            </a:r>
          </a:p>
          <a:p>
            <a:pPr algn="l"/>
            <a:r>
              <a:rPr lang="en-US" dirty="0"/>
              <a:t>
1	5	28	Female	250000</a:t>
            </a:r>
          </a:p>
          <a:p>
            <a:pPr algn="l"/>
            <a:r>
              <a:rPr lang="en-US" dirty="0"/>
              <a:t>
2	1	21	Male	50000</a:t>
            </a:r>
          </a:p>
          <a:p>
            <a:pPr algn="l"/>
            <a:r>
              <a:rPr lang="en-US" dirty="0"/>
              <a:t>
3	3	23	Female	170000</a:t>
            </a:r>
          </a:p>
          <a:p>
            <a:pPr algn="l"/>
            <a:r>
              <a:rPr lang="en-US" dirty="0"/>
              <a:t>
4	2	22	Male	25000</a:t>
            </a:r>
          </a:p>
          <a:p>
            <a:pPr algn="l"/>
            <a:r>
              <a:rPr lang="en-US" dirty="0"/>
              <a:t>
5	1	17	Male	10000</a:t>
            </a:r>
          </a:p>
          <a:p>
            <a:pPr algn="l"/>
            <a:r>
              <a:rPr lang="en-US" dirty="0"/>
              <a:t>
6	25	62	Male	5001000</a:t>
            </a:r>
          </a:p>
          <a:p>
            <a:pPr algn="l"/>
            <a:r>
              <a:rPr lang="en-US" dirty="0"/>
              <a:t>
7	19	54	Female	800000</a:t>
            </a:r>
          </a:p>
          <a:p>
            <a:pPr algn="l"/>
            <a:r>
              <a:rPr lang="en-US" dirty="0"/>
              <a:t>
8	2	21	Female	9000</a:t>
            </a:r>
          </a:p>
          <a:p>
            <a:pPr algn="l"/>
            <a:r>
              <a:rPr lang="en-US" dirty="0"/>
              <a:t>
9	10	36	Female	61500</a:t>
            </a:r>
          </a:p>
          <a:p>
            <a:pPr algn="l"/>
            <a:r>
              <a:rPr lang="en-US" dirty="0"/>
              <a:t>
10	15	54	Female	650000</a:t>
            </a:r>
          </a:p>
          <a:p>
            <a:pPr algn="l"/>
            <a:r>
              <a:rPr lang="en-US" dirty="0"/>
              <a:t>
11	4	26	Female	250000</a:t>
            </a:r>
          </a:p>
          <a:p>
            <a:pPr algn="l"/>
            <a:r>
              <a:rPr lang="en-US" dirty="0"/>
              <a:t>
12	6	29	Male	1400000</a:t>
            </a:r>
          </a:p>
          <a:p>
            <a:pPr algn="l"/>
            <a:r>
              <a:rPr lang="en-US" dirty="0"/>
              <a:t>
13	14	39	Male	6000050</a:t>
            </a:r>
          </a:p>
          <a:p>
            <a:pPr algn="l"/>
            <a:r>
              <a:rPr lang="en-US" dirty="0"/>
              <a:t>
14	11	40	Male	220100</a:t>
            </a:r>
          </a:p>
          <a:p>
            <a:pPr algn="l"/>
            <a:r>
              <a:rPr lang="en-US" dirty="0"/>
              <a:t>
15	2	23	Male	7500</a:t>
            </a:r>
          </a:p>
          <a:p>
            <a:pPr algn="l"/>
            <a:r>
              <a:rPr lang="en-US" dirty="0"/>
              <a:t>
16	4	27	Female	87000</a:t>
            </a:r>
          </a:p>
          <a:p>
            <a:pPr algn="l"/>
            <a:r>
              <a:rPr lang="en-US" dirty="0"/>
              <a:t>
17	10	34	Female	930000</a:t>
            </a:r>
          </a:p>
          <a:p>
            <a:pPr algn="l"/>
            <a:r>
              <a:rPr lang="en-US" dirty="0"/>
              <a:t>
18	15	54	Female	7900000</a:t>
            </a:r>
          </a:p>
          <a:p>
            <a:pPr algn="l"/>
            <a:r>
              <a:rPr lang="en-US" dirty="0"/>
              <a:t>
19	2	21	Male	15000</a:t>
            </a:r>
          </a:p>
          <a:p>
            <a:pPr algn="l"/>
            <a:r>
              <a:rPr lang="en-US" dirty="0"/>
              <a:t>
20	10	36	Male	330000</a:t>
            </a:r>
          </a:p>
          <a:p>
            <a:pPr algn="l"/>
            <a:r>
              <a:rPr lang="en-US" dirty="0"/>
              <a:t>
21	15	54	Male	6570000</a:t>
            </a:r>
          </a:p>
          <a:p>
            <a:pPr algn="l"/>
            <a:r>
              <a:rPr lang="en-US" dirty="0"/>
              <a:t>
22	4	26	Male	25000</a:t>
            </a:r>
          </a:p>
          <a:p>
            <a:pPr algn="l"/>
            <a:r>
              <a:rPr lang="en-US" dirty="0"/>
              <a:t>
23	5	29	Male	6845000</a:t>
            </a:r>
          </a:p>
          <a:p>
            <a:pPr algn="l"/>
            <a:r>
              <a:rPr lang="en-US" dirty="0"/>
              <a:t>
24	1	21	Female	6000</a:t>
            </a:r>
          </a:p>
          <a:p>
            <a:pPr algn="l"/>
            <a:r>
              <a:rPr lang="en-US" dirty="0"/>
              <a:t>
25	4	23	Female	8900</a:t>
            </a:r>
          </a:p>
          <a:p>
            <a:pPr algn="l"/>
            <a:r>
              <a:rPr lang="en-US" dirty="0"/>
              <a:t>
26	3	22	Female	20000</a:t>
            </a:r>
          </a:p>
          <a:p>
            <a:pPr algn="l"/>
            <a:r>
              <a:rPr lang="en-US" dirty="0"/>
              <a:t>
27	1	18	Male	3000</a:t>
            </a:r>
          </a:p>
          <a:p>
            <a:pPr algn="l"/>
            <a:r>
              <a:rPr lang="en-US" dirty="0"/>
              <a:t>
28	27	62	Female	10000000</a:t>
            </a:r>
          </a:p>
          <a:p>
            <a:pPr algn="l"/>
            <a:r>
              <a:rPr lang="en-US" dirty="0"/>
              <a:t>
29	19	54	Female	5000000</a:t>
            </a:r>
          </a:p>
          <a:p>
            <a:pPr algn="l"/>
            <a:r>
              <a:rPr lang="en-US" dirty="0"/>
              <a:t>
30	2	21	Female	6100</a:t>
            </a:r>
          </a:p>
          <a:p>
            <a:pPr algn="l"/>
            <a:r>
              <a:rPr lang="en-US" dirty="0"/>
              <a:t>
31	10	34	Male	80000</a:t>
            </a:r>
          </a:p>
          <a:p>
            <a:pPr algn="l"/>
            <a:r>
              <a:rPr lang="en-US" dirty="0"/>
              <a:t>
32	15	54	Male	900000</a:t>
            </a:r>
          </a:p>
          <a:p>
            <a:pPr algn="l"/>
            <a:r>
              <a:rPr lang="en-US" dirty="0"/>
              <a:t>
33	20	55	Female	1540000</a:t>
            </a:r>
          </a:p>
          <a:p>
            <a:pPr algn="l"/>
            <a:r>
              <a:rPr lang="en-US" dirty="0"/>
              <a:t>
34	19	53	Female	9300000</a:t>
            </a:r>
          </a:p>
          <a:p>
            <a:pPr algn="l"/>
            <a:r>
              <a:rPr lang="en-US" dirty="0"/>
              <a:t>
35	16	49	Male	7600000</a:t>
            </a:r>
          </a:p>
          <a:p>
            <a:pPr algn="l"/>
            <a:endParaRPr lang="en-US" dirty="0"/>
          </a:p>
          <a:p>
            <a:pPr algn="l"/>
            <a:endParaRPr lang="en-US" dirty="0"/>
          </a:p>
        </p:txBody>
      </p:sp>
      <p:sp>
        <p:nvSpPr>
          <p:cNvPr id="8" name="TextBox 7">
            <a:extLst>
              <a:ext uri="{FF2B5EF4-FFF2-40B4-BE49-F238E27FC236}">
                <a16:creationId xmlns:a16="http://schemas.microsoft.com/office/drawing/2014/main" id="{FFCBD3D9-DC16-02FB-5383-827DDB71F475}"/>
              </a:ext>
            </a:extLst>
          </p:cNvPr>
          <p:cNvSpPr txBox="1"/>
          <p:nvPr/>
        </p:nvSpPr>
        <p:spPr>
          <a:xfrm>
            <a:off x="5195316" y="0"/>
            <a:ext cx="1828800" cy="1828800"/>
          </a:xfrm>
          <a:prstGeom prst="rect">
            <a:avLst/>
          </a:prstGeom>
          <a:noFill/>
        </p:spPr>
        <p:txBody>
          <a:bodyPr wrap="square" rtlCol="0">
            <a:spAutoFit/>
          </a:bodyPr>
          <a:lstStyle/>
          <a:p>
            <a:pPr algn="l"/>
            <a:endParaRPr lang="en-US" dirty="0"/>
          </a:p>
        </p:txBody>
      </p:sp>
      <p:graphicFrame>
        <p:nvGraphicFramePr>
          <p:cNvPr id="13" name="Chart 12">
            <a:extLst>
              <a:ext uri="{FF2B5EF4-FFF2-40B4-BE49-F238E27FC236}">
                <a16:creationId xmlns:a16="http://schemas.microsoft.com/office/drawing/2014/main" id="{C94A049B-1AB2-4C11-FE28-8216ABF68CB9}"/>
              </a:ext>
            </a:extLst>
          </p:cNvPr>
          <p:cNvGraphicFramePr>
            <a:graphicFrameLocks/>
          </p:cNvGraphicFramePr>
          <p:nvPr>
            <p:extLst>
              <p:ext uri="{D42A27DB-BD31-4B8C-83A1-F6EECF244321}">
                <p14:modId xmlns:p14="http://schemas.microsoft.com/office/powerpoint/2010/main" val="4236764861"/>
              </p:ext>
            </p:extLst>
          </p:nvPr>
        </p:nvGraphicFramePr>
        <p:xfrm>
          <a:off x="3698258" y="2026781"/>
          <a:ext cx="4574410" cy="273265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180D06-854B-1880-9FEA-872F8DA0762D}"/>
              </a:ext>
            </a:extLst>
          </p:cNvPr>
          <p:cNvSpPr txBox="1"/>
          <p:nvPr/>
        </p:nvSpPr>
        <p:spPr>
          <a:xfrm>
            <a:off x="176940" y="1321952"/>
            <a:ext cx="12015060" cy="5078313"/>
          </a:xfrm>
          <a:prstGeom prst="rect">
            <a:avLst/>
          </a:prstGeom>
          <a:noFill/>
        </p:spPr>
        <p:txBody>
          <a:bodyPr wrap="square" rtlCol="0">
            <a:spAutoFit/>
          </a:bodyPr>
          <a:lstStyle/>
          <a:p>
            <a:pPr algn="l"/>
            <a:r>
              <a:rPr lang="en-US" sz="3600" dirty="0">
                <a:latin typeface="Brush Script MT" panose="03060802040406070304" pitchFamily="66" charset="0"/>
              </a:rPr>
              <a:t>◦ The analysis of employee salary data shows that salaries 
generally increase with experience and are higher for 
managerial roles. However, there are noticeable salary 
gaps based on gender and location. To address these 
issues, it is recommended to review and adjust pay 
practices to ensure fairness and competitiveness. 
Additionally, improving transparency around salary 
decisions and investing in employee development can 
help enhance satisfaction and retention.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A0FFC50-E18F-06E7-3D2E-E0440ACE55F4}"/>
              </a:ext>
            </a:extLst>
          </p:cNvPr>
          <p:cNvSpPr txBox="1"/>
          <p:nvPr/>
        </p:nvSpPr>
        <p:spPr>
          <a:xfrm>
            <a:off x="175332" y="1605601"/>
            <a:ext cx="10416036" cy="4524315"/>
          </a:xfrm>
          <a:prstGeom prst="rect">
            <a:avLst/>
          </a:prstGeom>
          <a:noFill/>
        </p:spPr>
        <p:txBody>
          <a:bodyPr wrap="square" rtlCol="0">
            <a:spAutoFit/>
          </a:bodyPr>
          <a:lstStyle/>
          <a:p>
            <a:pPr algn="l"/>
            <a:r>
              <a:rPr lang="en-US" sz="3600" dirty="0">
                <a:latin typeface="Brush Script MT" panose="03060802040406070304" pitchFamily="66" charset="0"/>
              </a:rPr>
              <a:t>Salary data analysis is conducted to understand and 
evaluate compensation trends within an organization or 
industry. By examining salary data, companies can 
ensure they offer competitive pay, identify pay 
disparities, and make informed decisions about salary 
structures and adjustments. This analysis helps in 
attracting and retaining talent, aligning compensation 
with market standards, and promoting fair pay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4FD26C-352C-79A5-DF37-320D1DB0B023}"/>
              </a:ext>
            </a:extLst>
          </p:cNvPr>
          <p:cNvSpPr txBox="1"/>
          <p:nvPr/>
        </p:nvSpPr>
        <p:spPr>
          <a:xfrm flipH="1">
            <a:off x="565788" y="1448486"/>
            <a:ext cx="8787762" cy="5078313"/>
          </a:xfrm>
          <a:prstGeom prst="rect">
            <a:avLst/>
          </a:prstGeom>
          <a:noFill/>
        </p:spPr>
        <p:txBody>
          <a:bodyPr wrap="square" rtlCol="0">
            <a:spAutoFit/>
          </a:bodyPr>
          <a:lstStyle/>
          <a:p>
            <a:pPr algn="l"/>
            <a:r>
              <a:rPr lang="en-US" sz="3600" dirty="0">
                <a:latin typeface="Brush Script MT" panose="03060802040406070304" pitchFamily="66" charset="0"/>
              </a:rPr>
              <a:t>◦ The salary data analysis project aims to examine and 
understand trends in employee compensation across 
different industries and job roles. By analyzing various 
factors such as experience, education, and geographic 
location, the project seeks to identify patterns and 
disparities in salaries. The goal is to provide actionable 
insights that can help organizations make informed 
decisions about compensation strategies and ensure 
fair and competitive pay practices.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288FF21-FC31-B998-AB6C-45B77B4FD50D}"/>
              </a:ext>
            </a:extLst>
          </p:cNvPr>
          <p:cNvSpPr txBox="1"/>
          <p:nvPr/>
        </p:nvSpPr>
        <p:spPr>
          <a:xfrm>
            <a:off x="1681480" y="2019300"/>
            <a:ext cx="5014595" cy="3416320"/>
          </a:xfrm>
          <a:prstGeom prst="rect">
            <a:avLst/>
          </a:prstGeom>
          <a:noFill/>
        </p:spPr>
        <p:txBody>
          <a:bodyPr wrap="square" rtlCol="0">
            <a:spAutoFit/>
          </a:bodyPr>
          <a:lstStyle/>
          <a:p>
            <a:pPr algn="l"/>
            <a:r>
              <a:rPr lang="en-US" sz="3600" dirty="0">
                <a:latin typeface="Brush Script MT" panose="03060802040406070304" pitchFamily="66" charset="0"/>
              </a:rPr>
              <a:t>◦ Human resources teams
◦ Recruiters
◦ Management
◦ Finance departments
◦ Employees
◦ Executives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8A48AA1-E4A7-46DE-9B30-EBFA416B137C}"/>
              </a:ext>
            </a:extLst>
          </p:cNvPr>
          <p:cNvSpPr txBox="1"/>
          <p:nvPr/>
        </p:nvSpPr>
        <p:spPr>
          <a:xfrm>
            <a:off x="2979612" y="2348943"/>
            <a:ext cx="4516643" cy="1200329"/>
          </a:xfrm>
          <a:prstGeom prst="rect">
            <a:avLst/>
          </a:prstGeom>
          <a:noFill/>
        </p:spPr>
        <p:txBody>
          <a:bodyPr wrap="square" rtlCol="0">
            <a:spAutoFit/>
          </a:bodyPr>
          <a:lstStyle/>
          <a:p>
            <a:pPr algn="l"/>
            <a:r>
              <a:rPr lang="en-US" sz="3600" dirty="0">
                <a:latin typeface="Brush Script MT" panose="03060802040406070304" pitchFamily="66" charset="0"/>
              </a:rPr>
              <a:t>◦ Data visualization 
◦ Pivot table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673982B-4D21-5DF6-4825-58123A91D769}"/>
              </a:ext>
            </a:extLst>
          </p:cNvPr>
          <p:cNvSpPr txBox="1"/>
          <p:nvPr/>
        </p:nvSpPr>
        <p:spPr>
          <a:xfrm>
            <a:off x="1518751" y="1983879"/>
            <a:ext cx="4886164" cy="3416320"/>
          </a:xfrm>
          <a:prstGeom prst="rect">
            <a:avLst/>
          </a:prstGeom>
          <a:noFill/>
        </p:spPr>
        <p:txBody>
          <a:bodyPr wrap="square" rtlCol="0">
            <a:spAutoFit/>
          </a:bodyPr>
          <a:lstStyle/>
          <a:p>
            <a:pPr algn="l"/>
            <a:r>
              <a:rPr lang="en-US" sz="3600" dirty="0">
                <a:latin typeface="Brush Script MT" panose="03060802040406070304" pitchFamily="66" charset="0"/>
              </a:rPr>
              <a:t>◦ Name – Text type
◦ Gender- text type
◦ Start date – Number type
◦ Last Login – Number type
◦ Salary – Number type
◦ Bonus – Number type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131675"/>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5609A8C-10E7-684F-9794-F363BD1D7CBA}"/>
              </a:ext>
            </a:extLst>
          </p:cNvPr>
          <p:cNvSpPr txBox="1"/>
          <p:nvPr/>
        </p:nvSpPr>
        <p:spPr>
          <a:xfrm>
            <a:off x="2000059" y="781050"/>
            <a:ext cx="9810750" cy="8279190"/>
          </a:xfrm>
          <a:prstGeom prst="rect">
            <a:avLst/>
          </a:prstGeom>
          <a:noFill/>
        </p:spPr>
        <p:txBody>
          <a:bodyPr wrap="square" rtlCol="0">
            <a:spAutoFit/>
          </a:bodyPr>
          <a:lstStyle/>
          <a:p>
            <a:pPr algn="l"/>
            <a:r>
              <a:rPr lang="en-US" sz="2800" dirty="0">
                <a:latin typeface="Brush Script MT" panose="03060802040406070304" pitchFamily="66" charset="0"/>
              </a:rPr>
              <a:t>◦ I use the pivot table technic  in this excel project
◦ Pivot tables are powerful tools used in data analysis and reporting. They allow you to:
◦
◦ 1. **Summarize Data**: Quickly aggregate large datasets to get meaningful summaries, such as totals, 
averages, and counts.
◦ 2. **</a:t>
            </a:r>
            <a:r>
              <a:rPr lang="en-US" sz="2800" dirty="0" err="1">
                <a:latin typeface="Brush Script MT" panose="03060802040406070304" pitchFamily="66" charset="0"/>
              </a:rPr>
              <a:t>Analyse</a:t>
            </a:r>
            <a:r>
              <a:rPr lang="en-US" sz="2800" dirty="0">
                <a:latin typeface="Brush Script MT" panose="03060802040406070304" pitchFamily="66" charset="0"/>
              </a:rPr>
              <a:t>  Trends**: Identify trends and patterns by comparing data across different categories.
◦ 3. **Filter Data**: Easily filter and segment data to focus on specific subsets of information.
◦ 4. **Group Data**: Organize data into categories, such as grouping sales data by month or region.
◦ 5. **Create Reports**: Generate dynamic reports that can be updated automatically as the underlying 
data changes.
◦
◦ Overall, pivot tables help in transforming raw data into insightful, actionable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Approach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nazeeyabegam05@gmail.com</cp:lastModifiedBy>
  <cp:revision>24</cp:revision>
  <dcterms:created xsi:type="dcterms:W3CDTF">2024-03-29T15:07:22Z</dcterms:created>
  <dcterms:modified xsi:type="dcterms:W3CDTF">2024-08-31T17:25:14Z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