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naan%20muthalvan%20data%20set.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0.0020030301095094265"/>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15.0</c:v>
                </c:pt>
                <c:pt idx="1">
                  <c:v>15.0</c:v>
                </c:pt>
                <c:pt idx="2">
                  <c:v>14.0</c:v>
                </c:pt>
                <c:pt idx="3">
                  <c:v>9.0</c:v>
                </c:pt>
                <c:pt idx="4">
                  <c:v>15.0</c:v>
                </c:pt>
                <c:pt idx="5">
                  <c:v>12.0</c:v>
                </c:pt>
                <c:pt idx="6">
                  <c:v>15.0</c:v>
                </c:pt>
                <c:pt idx="7">
                  <c:v>16.0</c:v>
                </c:pt>
                <c:pt idx="8">
                  <c:v>13.0</c:v>
                </c:pt>
                <c:pt idx="9">
                  <c:v>13.0</c:v>
                </c:pt>
              </c:numCache>
            </c:numRef>
          </c:val>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153.0</c:v>
                </c:pt>
                <c:pt idx="1">
                  <c:v>155.0</c:v>
                </c:pt>
                <c:pt idx="2">
                  <c:v>148.0</c:v>
                </c:pt>
                <c:pt idx="3">
                  <c:v>139.0</c:v>
                </c:pt>
                <c:pt idx="4">
                  <c:v>150.0</c:v>
                </c:pt>
                <c:pt idx="5">
                  <c:v>158.0</c:v>
                </c:pt>
                <c:pt idx="6">
                  <c:v>142.0</c:v>
                </c:pt>
                <c:pt idx="7">
                  <c:v>137.0</c:v>
                </c:pt>
                <c:pt idx="8">
                  <c:v>147.0</c:v>
                </c:pt>
                <c:pt idx="9">
                  <c:v>138.0</c:v>
                </c:pt>
              </c:numCache>
            </c:numRef>
          </c:val>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13-09-2024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8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6.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image" Target="../media/image13.jpeg"/><Relationship Id="rId8"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3390901"/>
            <a:ext cx="8610600" cy="2225041"/>
          </a:xfrm>
          <a:prstGeom prst="rect"/>
          <a:noFill/>
        </p:spPr>
        <p:txBody>
          <a:bodyPr rtlCol="0" wrap="square">
            <a:spAutoFit/>
          </a:bodyPr>
          <a:p>
            <a:r>
              <a:rPr dirty="0" sz="2400" lang="en-US"/>
              <a:t>STUDENT NAME: </a:t>
            </a:r>
            <a:r>
              <a:rPr dirty="0" sz="2400" lang="en-GB"/>
              <a:t>D</a:t>
            </a:r>
            <a:r>
              <a:rPr dirty="0" sz="2400" lang="en-US"/>
              <a:t>E</a:t>
            </a:r>
            <a:r>
              <a:rPr dirty="0" sz="2400" lang="en-US"/>
              <a:t>V</a:t>
            </a:r>
            <a:r>
              <a:rPr dirty="0" sz="2400" lang="en-US"/>
              <a:t>A</a:t>
            </a:r>
            <a:r>
              <a:rPr dirty="0" sz="2400" lang="en-US"/>
              <a:t> </a:t>
            </a:r>
            <a:r>
              <a:rPr dirty="0" sz="2400" lang="en-US"/>
              <a:t>P</a:t>
            </a:r>
            <a:r>
              <a:rPr dirty="0" sz="2400" lang="en-US"/>
              <a:t>R</a:t>
            </a:r>
            <a:r>
              <a:rPr dirty="0" sz="2400" lang="en-US"/>
              <a:t>A</a:t>
            </a:r>
            <a:r>
              <a:rPr dirty="0" sz="2400" lang="en-US"/>
              <a:t>S</a:t>
            </a:r>
            <a:r>
              <a:rPr dirty="0" sz="2400" lang="en-US"/>
              <a:t>A</a:t>
            </a:r>
            <a:r>
              <a:rPr dirty="0" sz="2400" lang="en-US"/>
              <a:t>D</a:t>
            </a:r>
            <a:r>
              <a:rPr dirty="0" sz="2400" lang="en-US"/>
              <a:t>U</a:t>
            </a:r>
            <a:r>
              <a:rPr dirty="0" sz="2400" lang="en-US"/>
              <a:t>.</a:t>
            </a:r>
            <a:r>
              <a:rPr dirty="0" sz="2400" lang="en-US"/>
              <a:t>K</a:t>
            </a:r>
            <a:endParaRPr dirty="0" sz="2400" lang="en-US"/>
          </a:p>
          <a:p>
            <a:r>
              <a:rPr dirty="0" sz="2400" lang="en-US"/>
              <a:t>REGISTER NO     : </a:t>
            </a:r>
            <a:r>
              <a:rPr dirty="0" sz="2400" lang="en-GB"/>
              <a:t>122201</a:t>
            </a:r>
            <a:r>
              <a:rPr dirty="0" sz="2400" lang="en-US"/>
              <a:t>2</a:t>
            </a:r>
            <a:r>
              <a:rPr dirty="0" sz="2400" lang="en-US"/>
              <a:t>5</a:t>
            </a:r>
            <a:r>
              <a:rPr dirty="0" sz="2400" lang="en-US"/>
              <a:t>0</a:t>
            </a:r>
            <a:endParaRPr dirty="0" sz="2400" lang="en-US"/>
          </a:p>
          <a:p>
            <a:r>
              <a:rPr dirty="0" sz="2400" lang="en-US"/>
              <a:t>NM ID </a:t>
            </a:r>
            <a:r>
              <a:rPr sz="2400" lang="en-US"/>
              <a:t>: CA3690CEB8AF8B9A21649CB852D3F7DC</a:t>
            </a:r>
            <a:endParaRPr dirty="0" sz="2400" lang="en-US"/>
          </a:p>
          <a:p>
            <a:r>
              <a:rPr dirty="0" sz="2400" lang="en-US"/>
              <a:t>DEPARTMENT    : B.COM Corporate Secretaryship </a:t>
            </a:r>
          </a:p>
          <a:p>
            <a:r>
              <a:rPr dirty="0" sz="2400" lang="en-US"/>
              <a:t>COLLEGE             : Agurchand Manmull Jain College, Chennai</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2"/>
          <p:cNvSpPr/>
          <p:nvPr/>
        </p:nvSpPr>
        <p:spPr>
          <a:xfrm>
            <a:off x="739774" y="1219200"/>
            <a:ext cx="8175625" cy="5069840"/>
          </a:xfrm>
          <a:prstGeom prst="rect"/>
        </p:spPr>
        <p:txBody>
          <a:bodyPr wrap="square">
            <a:spAutoFit/>
          </a:bodyPr>
          <a:p>
            <a:r>
              <a:rPr b="1" dirty="0" sz="2400" lang="en-US"/>
              <a:t>DATA COLLECTION: </a:t>
            </a:r>
            <a:r>
              <a:rPr dirty="0" sz="2400" lang="en-US"/>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TextBox 1"/>
          <p:cNvSpPr txBox="1"/>
          <p:nvPr/>
        </p:nvSpPr>
        <p:spPr>
          <a:xfrm>
            <a:off x="990600" y="1295400"/>
            <a:ext cx="7315200" cy="4714240"/>
          </a:xfrm>
          <a:prstGeom prst="rect"/>
          <a:noFill/>
        </p:spPr>
        <p:txBody>
          <a:bodyPr rtlCol="0" wrap="square">
            <a:spAutoFit/>
          </a:bodyPr>
          <a:p>
            <a:r>
              <a:rPr b="1" dirty="0" sz="2400" lang="en-US"/>
              <a:t>SUMMARY:</a:t>
            </a:r>
            <a:r>
              <a:rPr dirty="0" sz="2400" lang="en-US"/>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dirty="0" sz="2400" lang="en-US"/>
              <a:t> VISUALISATION: Graphical</a:t>
            </a:r>
          </a:p>
          <a:p>
            <a:r>
              <a:rPr dirty="0" sz="2400" lang="en-US"/>
              <a:t> Representation: Make a graph based on the table which we have created. There is the feature of recommended graph Filter: We can also filter the graph like male, female etc. We also filter the analysis by our choose.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Box 2"/>
          <p:cNvSpPr txBox="1"/>
          <p:nvPr/>
        </p:nvSpPr>
        <p:spPr>
          <a:xfrm>
            <a:off x="914400" y="1828800"/>
            <a:ext cx="6934200" cy="4358640"/>
          </a:xfrm>
          <a:prstGeom prst="rect"/>
          <a:noFill/>
        </p:spPr>
        <p:txBody>
          <a:bodyPr rtlCol="0" wrap="square">
            <a:spAutoFit/>
          </a:bodyPr>
          <a:p>
            <a:r>
              <a:rPr dirty="0" sz="2400" lang="en-US"/>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dirty="0" sz="2400" lang="en-US" err="1"/>
              <a:t>goals</a:t>
            </a:r>
            <a:r>
              <a:rPr dirty="0" sz="2400" lang="en-US"/>
              <a:t> with company objectives. It is used as the basis for a salary increase, promotion or termination of an employee.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3437" y="2254151"/>
            <a:ext cx="6019800" cy="2580640"/>
          </a:xfrm>
          <a:prstGeom prst="rect"/>
          <a:noFill/>
        </p:spPr>
        <p:txBody>
          <a:bodyPr rtlCol="0" wrap="square">
            <a:spAutoFit/>
          </a:bodyPr>
          <a:p>
            <a:r>
              <a:rPr b="1" dirty="0" sz="2400" lang="en-US">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b="1" dirty="0" sz="2400" lang="en-US">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93018" y="2033368"/>
            <a:ext cx="5956300" cy="3749040"/>
          </a:xfrm>
          <a:prstGeom prst="rect"/>
          <a:noFill/>
        </p:spPr>
        <p:txBody>
          <a:bodyPr rtlCol="0" wrap="square">
            <a:spAutoFit/>
          </a:bodyPr>
          <a:p>
            <a:r>
              <a:rPr b="1" dirty="0" sz="2000" lang="en-US">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b="1" dirty="0" sz="2000" lang="en-US">
                <a:latin typeface="Baskerville Old Face" panose="02020602080505020303" pitchFamily="18" charset="0"/>
              </a:rPr>
              <a:t>departments. The findings will support data-driven</a:t>
            </a:r>
          </a:p>
          <a:p>
            <a:r>
              <a:rPr b="1" dirty="0" sz="2000" lang="en-US">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639959"/>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242933" y="1620857"/>
            <a:ext cx="2871867" cy="4892040"/>
          </a:xfrm>
          <a:prstGeom prst="rect"/>
          <a:noFill/>
        </p:spPr>
        <p:txBody>
          <a:bodyPr rtlCol="0" wrap="square">
            <a:spAutoFit/>
          </a:bodyPr>
          <a:p>
            <a:pPr indent="-342900" marL="342900">
              <a:lnSpc>
                <a:spcPct val="250000"/>
              </a:lnSpc>
              <a:buFont typeface="+mj-lt"/>
              <a:buAutoNum type="arabicPeriod"/>
            </a:pPr>
            <a:r>
              <a:rPr dirty="0" lang="en-US"/>
              <a:t>HR MANAGER                                                                     </a:t>
            </a:r>
          </a:p>
          <a:p>
            <a:pPr indent="-342900" marL="342900">
              <a:lnSpc>
                <a:spcPct val="250000"/>
              </a:lnSpc>
              <a:buFont typeface="+mj-lt"/>
              <a:buAutoNum type="arabicPeriod"/>
            </a:pPr>
            <a:r>
              <a:rPr dirty="0" lang="en-US"/>
              <a:t>DEPARTMENT MANAGER</a:t>
            </a:r>
          </a:p>
          <a:p>
            <a:pPr indent="-342900" marL="342900">
              <a:lnSpc>
                <a:spcPct val="250000"/>
              </a:lnSpc>
              <a:buAutoNum type="arabicPeriod" startAt="3"/>
            </a:pPr>
            <a:r>
              <a:rPr dirty="0" lang="en-US"/>
              <a:t>EXCECUTIVES </a:t>
            </a:r>
          </a:p>
          <a:p>
            <a:pPr indent="-342900" marL="342900">
              <a:lnSpc>
                <a:spcPct val="250000"/>
              </a:lnSpc>
              <a:buAutoNum type="arabicPeriod" startAt="3"/>
            </a:pPr>
            <a:r>
              <a:rPr dirty="0" lang="en-US"/>
              <a:t>DATA ANALYST </a:t>
            </a:r>
          </a:p>
          <a:p>
            <a:pPr indent="-342900" marL="342900">
              <a:lnSpc>
                <a:spcPct val="250000"/>
              </a:lnSpc>
              <a:buAutoNum type="arabicPeriod" startAt="3"/>
            </a:pPr>
            <a:r>
              <a:rPr dirty="0" lang="en-US"/>
              <a:t>EMPLOYEES</a:t>
            </a:r>
          </a:p>
          <a:p>
            <a:pPr indent="-342900" marL="342900">
              <a:buFont typeface="+mj-lt"/>
              <a:buAutoNum type="arabicPeriod"/>
            </a:pPr>
            <a:endParaRPr dirty="0" lang="en-US"/>
          </a:p>
          <a:p>
            <a:pPr indent="-342900" marL="342900">
              <a:buFont typeface="+mj-lt"/>
              <a:buAutoNum type="arabicPeriod"/>
            </a:pPr>
            <a:endParaRPr dirty="0" lang="en-US"/>
          </a:p>
          <a:p>
            <a:pPr indent="-342900" marL="342900">
              <a:buFont typeface="+mj-lt"/>
              <a:buAutoNum type="arabicPeriod"/>
            </a:pPr>
            <a:endParaRPr dirty="0" lang="en-US"/>
          </a:p>
        </p:txBody>
      </p:sp>
      <p:pic>
        <p:nvPicPr>
          <p:cNvPr id="2097163" name="Picture 2" descr="26,806 Hr Manager Stock Photos - Free &amp; Royalty-Free Stock ..."/>
          <p:cNvPicPr>
            <a:picLocks noChangeAspect="1" noChangeArrowheads="1"/>
          </p:cNvPicPr>
          <p:nvPr/>
        </p:nvPicPr>
        <p:blipFill>
          <a:blip xmlns:r="http://schemas.openxmlformats.org/officeDocument/2006/relationships" r:embed="rId2" cstate="print"/>
          <a:srcRect/>
          <a:stretch>
            <a:fillRect/>
          </a:stretch>
        </p:blipFill>
        <p:spPr bwMode="auto">
          <a:xfrm>
            <a:off x="5124010" y="1303753"/>
            <a:ext cx="2140450" cy="1428750"/>
          </a:xfrm>
          <a:prstGeom prst="rect"/>
          <a:noFill/>
        </p:spPr>
      </p:pic>
      <p:pic>
        <p:nvPicPr>
          <p:cNvPr id="2097164" name="Picture 4" descr="2,986,200+ Department Head Stock Photos, Pictures &amp; Royalty ..."/>
          <p:cNvPicPr>
            <a:picLocks noChangeAspect="1" noChangeArrowheads="1"/>
          </p:cNvPicPr>
          <p:nvPr/>
        </p:nvPicPr>
        <p:blipFill>
          <a:blip xmlns:r="http://schemas.openxmlformats.org/officeDocument/2006/relationships" r:embed="rId3"/>
          <a:srcRect/>
          <a:stretch>
            <a:fillRect/>
          </a:stretch>
        </p:blipFill>
        <p:spPr bwMode="auto">
          <a:xfrm>
            <a:off x="8428678" y="1282066"/>
            <a:ext cx="1952625" cy="1409700"/>
          </a:xfrm>
          <a:prstGeom prst="rect"/>
          <a:noFill/>
        </p:spPr>
      </p:pic>
      <p:pic>
        <p:nvPicPr>
          <p:cNvPr id="2097165" name="Picture 6" descr="1,000+ Free Executive &amp; Business Images - Pixabay"/>
          <p:cNvPicPr>
            <a:picLocks noChangeAspect="1" noChangeArrowheads="1"/>
          </p:cNvPicPr>
          <p:nvPr/>
        </p:nvPicPr>
        <p:blipFill>
          <a:blip xmlns:r="http://schemas.openxmlformats.org/officeDocument/2006/relationships" r:embed="rId4"/>
          <a:srcRect/>
          <a:stretch>
            <a:fillRect/>
          </a:stretch>
        </p:blipFill>
        <p:spPr bwMode="auto">
          <a:xfrm>
            <a:off x="3893544" y="3419476"/>
            <a:ext cx="2114550" cy="1409700"/>
          </a:xfrm>
          <a:prstGeom prst="rect"/>
          <a:noFill/>
        </p:spPr>
      </p:pic>
      <p:pic>
        <p:nvPicPr>
          <p:cNvPr id="2097166" name="Picture 10" descr="Executive Job Titles一What Do They Mean? | CO- by US Chamber ..."/>
          <p:cNvPicPr>
            <a:picLocks noChangeAspect="1" noChangeArrowheads="1"/>
          </p:cNvPicPr>
          <p:nvPr/>
        </p:nvPicPr>
        <p:blipFill>
          <a:blip xmlns:r="http://schemas.openxmlformats.org/officeDocument/2006/relationships" r:embed="rId5"/>
          <a:srcRect/>
          <a:stretch>
            <a:fillRect/>
          </a:stretch>
        </p:blipFill>
        <p:spPr bwMode="auto">
          <a:xfrm>
            <a:off x="9290691" y="3343275"/>
            <a:ext cx="2181225" cy="1409700"/>
          </a:xfrm>
          <a:prstGeom prst="rect"/>
          <a:noFill/>
        </p:spPr>
      </p:pic>
      <p:pic>
        <p:nvPicPr>
          <p:cNvPr id="2097167" name="Picture 12" descr="Staff Royalty-Free Images, Stock Photos &amp; Pictures ..."/>
          <p:cNvPicPr>
            <a:picLocks noChangeAspect="1" noChangeArrowheads="1"/>
          </p:cNvPicPr>
          <p:nvPr/>
        </p:nvPicPr>
        <p:blipFill>
          <a:blip xmlns:r="http://schemas.openxmlformats.org/officeDocument/2006/relationships" r:embed="rId6"/>
          <a:srcRect/>
          <a:stretch>
            <a:fillRect/>
          </a:stretch>
        </p:blipFill>
        <p:spPr bwMode="auto">
          <a:xfrm>
            <a:off x="6356927" y="5005387"/>
            <a:ext cx="2571750" cy="1409700"/>
          </a:xfrm>
          <a:prstGeom prst="rect"/>
          <a:noFill/>
        </p:spPr>
      </p:pic>
      <p:pic>
        <p:nvPicPr>
          <p:cNvPr id="2097168" name="Picture 14" descr="Company logo hi-res stock photography and images - Alamy"/>
          <p:cNvPicPr>
            <a:picLocks noChangeAspect="1" noChangeArrowheads="1"/>
          </p:cNvPicPr>
          <p:nvPr/>
        </p:nvPicPr>
        <p:blipFill>
          <a:blip xmlns:r="http://schemas.openxmlformats.org/officeDocument/2006/relationships" r:embed="rId7"/>
          <a:srcRect/>
          <a:stretch>
            <a:fillRect/>
          </a:stretch>
        </p:blipFill>
        <p:spPr bwMode="auto">
          <a:xfrm>
            <a:off x="6676015" y="3261847"/>
            <a:ext cx="1933575" cy="1409700"/>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9" name="object 2"/>
          <p:cNvPicPr>
            <a:picLocks/>
          </p:cNvPicPr>
          <p:nvPr/>
        </p:nvPicPr>
        <p:blipFill>
          <a:blip xmlns:r="http://schemas.openxmlformats.org/officeDocument/2006/relationships" r:embed="rId1" cstate="print"/>
          <a:stretch>
            <a:fillRect/>
          </a:stretch>
        </p:blipFill>
        <p:spPr>
          <a:xfrm>
            <a:off x="57443" y="2093742"/>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70"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2771774" y="2363212"/>
            <a:ext cx="6324162" cy="3291840"/>
          </a:xfrm>
          <a:prstGeom prst="rect"/>
          <a:noFill/>
        </p:spPr>
        <p:txBody>
          <a:bodyPr rtlCol="0" wrap="square">
            <a:spAutoFit/>
          </a:bodyPr>
          <a:p>
            <a:pPr indent="-342900" marL="342900">
              <a:buFont typeface="Wingdings" panose="05000000000000000000" pitchFamily="2" charset="2"/>
              <a:buChar char="v"/>
            </a:pPr>
            <a:r>
              <a:rPr dirty="0" sz="2400" lang="en-US"/>
              <a:t>Conditional formatting – To compute missing values</a:t>
            </a:r>
          </a:p>
          <a:p>
            <a:pPr indent="-342900" marL="342900">
              <a:buFont typeface="Wingdings" panose="05000000000000000000" pitchFamily="2" charset="2"/>
              <a:buChar char="v"/>
            </a:pPr>
            <a:r>
              <a:rPr dirty="0" sz="2400" lang="en-US"/>
              <a:t>Filter – To remove the data</a:t>
            </a:r>
          </a:p>
          <a:p>
            <a:pPr indent="-342900" marL="342900">
              <a:buFont typeface="Wingdings" panose="05000000000000000000" pitchFamily="2" charset="2"/>
              <a:buChar char="v"/>
            </a:pPr>
            <a:r>
              <a:rPr dirty="0" sz="2400" lang="en-US"/>
              <a:t>Formula – To calculate performance level of employees</a:t>
            </a:r>
          </a:p>
          <a:p>
            <a:pPr indent="-342900" marL="342900">
              <a:buFont typeface="Wingdings" panose="05000000000000000000" pitchFamily="2" charset="2"/>
              <a:buChar char="v"/>
            </a:pPr>
            <a:r>
              <a:rPr dirty="0" sz="2400" lang="en-US"/>
              <a:t>Pivot table – For creating summary of the data</a:t>
            </a:r>
          </a:p>
          <a:p>
            <a:pPr indent="-342900" marL="342900">
              <a:buFont typeface="Wingdings" panose="05000000000000000000" pitchFamily="2" charset="2"/>
              <a:buChar char="v"/>
            </a:pPr>
            <a:r>
              <a:rPr dirty="0" sz="2400" lang="en-US"/>
              <a:t>Graph – For data visualization </a:t>
            </a:r>
          </a:p>
          <a:p>
            <a:pPr indent="-342900" marL="342900">
              <a:buFont typeface="Wingdings" panose="05000000000000000000" pitchFamily="2" charset="2"/>
              <a:buChar char="v"/>
            </a:pP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03750" y="1143634"/>
            <a:ext cx="8229600" cy="5892382"/>
          </a:xfrm>
          <a:prstGeom prst="rect"/>
          <a:noFill/>
        </p:spPr>
        <p:txBody>
          <a:bodyPr rtlCol="0" wrap="square">
            <a:spAutoFit/>
          </a:bodyPr>
          <a:p>
            <a:r>
              <a:rPr b="1" dirty="0" sz="2000" lang="en-US"/>
              <a:t>Dataset Name: </a:t>
            </a:r>
            <a:r>
              <a:rPr dirty="0" sz="2000" lang="en-US"/>
              <a:t>Employee Performance Analysis Data</a:t>
            </a:r>
          </a:p>
          <a:p>
            <a:r>
              <a:rPr b="1" dirty="0" sz="2000" lang="en-US"/>
              <a:t>Description: </a:t>
            </a:r>
            <a:r>
              <a:rPr dirty="0" sz="2000" lang="en-US"/>
              <a:t>Contains performance metrics for employees, including</a:t>
            </a:r>
          </a:p>
          <a:p>
            <a:r>
              <a:rPr dirty="0" sz="2000" lang="en-US"/>
              <a:t>Satisfaction scores, Performance ratings, and demographic details.</a:t>
            </a:r>
          </a:p>
          <a:p>
            <a:r>
              <a:rPr b="1" dirty="0" sz="2000" lang="en-US"/>
              <a:t>Sources:</a:t>
            </a:r>
            <a:r>
              <a:rPr dirty="0" sz="2000" lang="en-US"/>
              <a:t> kaggle.com</a:t>
            </a:r>
          </a:p>
          <a:p>
            <a:r>
              <a:rPr b="1" dirty="0" sz="2000" lang="en-US"/>
              <a:t>Variable/Columns:</a:t>
            </a:r>
          </a:p>
          <a:p>
            <a:r>
              <a:rPr dirty="0" sz="2000" lang="en-US"/>
              <a:t>      Name: First name</a:t>
            </a:r>
          </a:p>
          <a:p>
            <a:r>
              <a:rPr dirty="0" sz="2000" lang="en-US"/>
              <a:t>      Gender: Male and Female</a:t>
            </a:r>
          </a:p>
          <a:p>
            <a:r>
              <a:rPr dirty="0" sz="2000" lang="en-US"/>
              <a:t>      Business Unit: BPC, CCDR, EW, MSC, NEL, PL, PYZ, SVG, TNS, WBL</a:t>
            </a:r>
          </a:p>
          <a:p>
            <a:r>
              <a:rPr dirty="0" sz="2000" lang="en-US"/>
              <a:t>      Performance Rating: Very High, High, Medium, Low</a:t>
            </a:r>
          </a:p>
          <a:p>
            <a:r>
              <a:rPr dirty="0" sz="2000" lang="en-US"/>
              <a:t>Satisfaction Score: 1-5</a:t>
            </a:r>
          </a:p>
          <a:p>
            <a:r>
              <a:rPr b="1" dirty="0" sz="2000" lang="en-US"/>
              <a:t>Data Types:</a:t>
            </a:r>
            <a:r>
              <a:rPr dirty="0" sz="2000" lang="en-US"/>
              <a:t> Numeric and Text</a:t>
            </a:r>
          </a:p>
          <a:p>
            <a:r>
              <a:rPr b="1" dirty="0" sz="2000" lang="en-US"/>
              <a:t>Unit of Measurement:</a:t>
            </a:r>
          </a:p>
          <a:p>
            <a:pPr indent="-342900" marL="342900">
              <a:buFont typeface="Arial" panose="020B0604020202020204" pitchFamily="34" charset="0"/>
              <a:buChar char="•"/>
            </a:pPr>
            <a:r>
              <a:rPr dirty="0" sz="2000" lang="en-US"/>
              <a:t>Satisfaction score: Scale of 1-5</a:t>
            </a:r>
          </a:p>
          <a:p>
            <a:pPr indent="-342900" marL="342900">
              <a:buFont typeface="Arial" panose="020B0604020202020204" pitchFamily="34" charset="0"/>
              <a:buChar char="•"/>
            </a:pPr>
            <a:r>
              <a:rPr dirty="0" sz="2000" lang="en-US"/>
              <a:t>Performance rating: Very High, High, Medium, Low</a:t>
            </a:r>
          </a:p>
          <a:p>
            <a:r>
              <a:rPr dirty="0" sz="2000" lang="en-US"/>
              <a:t>      </a:t>
            </a:r>
            <a:r>
              <a:rPr b="1" dirty="0" sz="2000" lang="en-US"/>
              <a:t>Size: </a:t>
            </a:r>
            <a:r>
              <a:rPr dirty="0" sz="2000" lang="en-US"/>
              <a:t>26 records, 9 Fields</a:t>
            </a:r>
          </a:p>
          <a:p>
            <a:r>
              <a:rPr dirty="0" sz="2000" lang="en-US"/>
              <a:t>      </a:t>
            </a:r>
            <a:r>
              <a:rPr b="1" dirty="0" sz="2000" lang="en-US"/>
              <a:t>Visualization:</a:t>
            </a:r>
            <a:r>
              <a:rPr dirty="0" sz="2000" lang="en-US"/>
              <a:t> Bar graph</a:t>
            </a:r>
          </a:p>
          <a:p>
            <a:pPr>
              <a:lnSpc>
                <a:spcPct val="150000"/>
              </a:lnSpc>
            </a:pPr>
            <a:endParaRPr dirty="0" sz="2000" lang="en-US"/>
          </a:p>
          <a:p>
            <a:pPr indent="-285750" marL="285750">
              <a:lnSpc>
                <a:spcPct val="150000"/>
              </a:lnSpc>
              <a:buFont typeface="Wingdings" panose="05000000000000000000" pitchFamily="2" charset="2"/>
              <a:buChar char="q"/>
            </a:pPr>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286000" y="2168605"/>
            <a:ext cx="5105400" cy="584775"/>
          </a:xfrm>
          <a:prstGeom prst="rect"/>
          <a:noFill/>
        </p:spPr>
        <p:txBody>
          <a:bodyPr rtlCol="0" wrap="square">
            <a:spAutoFit/>
          </a:bodyPr>
          <a:p>
            <a:r>
              <a:rPr b="1" dirty="0" sz="3200" lang="en-IN">
                <a:highlight>
                  <a:srgbClr val="C0C0C0"/>
                </a:highlight>
                <a:latin typeface="Times New Roman" panose="02020603050405020304" pitchFamily="18" charset="0"/>
                <a:cs typeface="Times New Roman" panose="02020603050405020304" pitchFamily="18" charset="0"/>
              </a:rPr>
              <a:t>PERFORMANCE LEVEL</a:t>
            </a:r>
          </a:p>
        </p:txBody>
      </p:sp>
      <p:sp>
        <p:nvSpPr>
          <p:cNvPr id="1048677" name="TextBox 9"/>
          <p:cNvSpPr txBox="1"/>
          <p:nvPr/>
        </p:nvSpPr>
        <p:spPr>
          <a:xfrm>
            <a:off x="2724150" y="3125139"/>
            <a:ext cx="6629400" cy="3291840"/>
          </a:xfrm>
          <a:prstGeom prst="rect"/>
          <a:noFill/>
        </p:spPr>
        <p:txBody>
          <a:bodyPr rtlCol="0" wrap="square">
            <a:spAutoFit/>
          </a:bodyPr>
          <a:p>
            <a:r>
              <a:rPr dirty="0" sz="2400" lang="en-US"/>
              <a:t>FORMULA</a:t>
            </a:r>
          </a:p>
          <a:p>
            <a:endParaRPr dirty="0" sz="1200" lang="en-US"/>
          </a:p>
          <a:p>
            <a:pPr indent="-342900" marL="342900">
              <a:buFont typeface="Arial" panose="020B0604020202020204" pitchFamily="34" charset="0"/>
              <a:buChar char="•"/>
            </a:pPr>
            <a:r>
              <a:rPr dirty="0" sz="2400" lang="en-US"/>
              <a:t>IFS(Z8&gt;=5,”VERYHIGH”,Z8&gt;=4,“HIGH”,Z8&gt;=3,”MED”,TRUE,”LOW”)</a:t>
            </a:r>
          </a:p>
          <a:p>
            <a:pPr indent="-342900" marL="342900">
              <a:buFont typeface="Arial" panose="020B0604020202020204" pitchFamily="34" charset="0"/>
              <a:buChar char="•"/>
            </a:pPr>
            <a:endParaRPr b="1" dirty="0" sz="2400" lang="en-US"/>
          </a:p>
          <a:p>
            <a:pPr indent="-342900" marL="342900">
              <a:buFont typeface="Arial" panose="020B0604020202020204" pitchFamily="34" charset="0"/>
              <a:buChar char="•"/>
            </a:pPr>
            <a:endParaRPr b="1" dirty="0" sz="2400" lang="en-US"/>
          </a:p>
          <a:p>
            <a:endParaRPr b="1" dirty="0" sz="2400" lang="en-US"/>
          </a:p>
          <a:p>
            <a:pPr indent="-342900" marL="342900">
              <a:buFont typeface="Arial" panose="020B0604020202020204" pitchFamily="34" charset="0"/>
              <a:buChar char="•"/>
            </a:pPr>
            <a:endParaRPr b="1" dirty="0" sz="2400" lang="en-US"/>
          </a:p>
          <a:p>
            <a:r>
              <a:rPr dirty="0" lang="en-US"/>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deepak 2004</cp:lastModifiedBy>
  <dcterms:created xsi:type="dcterms:W3CDTF">2024-03-29T04:07:22Z</dcterms:created>
  <dcterms:modified xsi:type="dcterms:W3CDTF">2024-09-15T14:07:33Z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79abc6af780940ab844d8d94f04c9253</vt:lpwstr>
  </property>
</Properties>
</file>