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32"/>
  </p:notesMasterIdLst>
  <p:handoutMasterIdLst>
    <p:handoutMasterId r:id="rId33"/>
  </p:handoutMasterIdLst>
  <p:sldIdLst>
    <p:sldId id="256" r:id="rId5"/>
    <p:sldId id="258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26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1/20/2025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A13ACD7-D860-EA11-3487-1D201EF2C3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71B157-8B0A-340F-3DA7-99E5A00FC806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6632B68-F39E-5CCC-0439-F487A5CE781D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BD131EE-3FD8-AFD6-92C3-7F050C634E17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17448CDA-EEAC-6DE8-99FB-6581BB49FD79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Right Triangle 19">
                <a:extLst>
                  <a:ext uri="{FF2B5EF4-FFF2-40B4-BE49-F238E27FC236}">
                    <a16:creationId xmlns:a16="http://schemas.microsoft.com/office/drawing/2014/main" id="{4A453012-92D3-8922-ECD9-5335A457CD77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1" name="Right Triangle 20">
                <a:extLst>
                  <a:ext uri="{FF2B5EF4-FFF2-40B4-BE49-F238E27FC236}">
                    <a16:creationId xmlns:a16="http://schemas.microsoft.com/office/drawing/2014/main" id="{52E735DA-26C4-85D6-602D-57342582308F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2" name="Right Triangle 21">
                <a:extLst>
                  <a:ext uri="{FF2B5EF4-FFF2-40B4-BE49-F238E27FC236}">
                    <a16:creationId xmlns:a16="http://schemas.microsoft.com/office/drawing/2014/main" id="{93442309-B5FA-F731-A518-86A458C538FF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5265352-BB70-4526-2D37-106D11823B88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131A926A-3EF4-E94D-CC47-0A6B5D202224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77D41BB-7CD4-3A79-751E-C6BBACE3398E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2">
              <a:extLst>
                <a:ext uri="{FF2B5EF4-FFF2-40B4-BE49-F238E27FC236}">
                  <a16:creationId xmlns:a16="http://schemas.microsoft.com/office/drawing/2014/main" id="{D9D66EA7-9C19-644F-11BC-BA2B61E9D780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F7F1145-3ED5-FC07-A457-A53AB941B773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7102F40-87F4-E7E6-65DA-DAAE8F3048BE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Freeform: Shape 12">
                <a:extLst>
                  <a:ext uri="{FF2B5EF4-FFF2-40B4-BE49-F238E27FC236}">
                    <a16:creationId xmlns:a16="http://schemas.microsoft.com/office/drawing/2014/main" id="{5A031781-C79C-C7DD-937B-B90AB91B7750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015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557257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478538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47972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37576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0A3018-E1D3-1A15-CBD9-E7E13C96CA0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D62771-8358-03A2-282A-7AC3F5FCF26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6EFECD3-43D6-0F89-59F2-48E000B26927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D3C7106-B1E3-0C8A-AF54-6A5E98D6F21F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E7B2377-8746-5970-D269-ACDEEA993AF3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484B79-B530-1BD2-4B3A-ACC1DD83D318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5FAAA3D-71ED-A97D-BB8D-B744124C191C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2FDC5B0-B6AC-AF3B-F7B9-590292516088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434850-ED11-B587-A0B9-C08417CFECC9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5">
              <a:extLst>
                <a:ext uri="{FF2B5EF4-FFF2-40B4-BE49-F238E27FC236}">
                  <a16:creationId xmlns:a16="http://schemas.microsoft.com/office/drawing/2014/main" id="{9AD4A748-6D24-6E58-0E15-96925FFAB39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B166C297-56F0-C56D-321E-18B0A6F96099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0621A31-5725-5DB7-D018-C805265F42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8782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80AEA0B-88EB-7DA6-D092-99CC88D339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CF8D385-6461-04D7-F420-27F497C97253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A888E6-A75E-9061-EFE1-7D14669D2755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D1C8675-D3CD-3D19-1324-53E3CFC7A2C5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4A53655-1833-497F-F351-A98C3F6B1F9E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42B9724-8DB9-3216-8474-82F2328B22E7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A812850-5F98-1187-D7C8-23DE31BD9E5F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F3A18A1-68CD-8E1F-8992-0F547CA43741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DB3A861-95D2-7083-1DD0-E07ECEEA39C9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DB94AF-FC57-5FE6-A4FA-6CB2CF371056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B81B13D-0CEB-4738-6381-A5E10B86F81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E709EEC-B0C8-4940-C239-D36CE5CD7D68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C5C16D7-5CCF-D9A4-DF3C-D74A6F1382F6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0A62267-3E96-66BE-4AD8-A3B764FA9A28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4B21631-0CA3-B5B9-B79C-A9DB8977538A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997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6D6A7D-4470-1BA1-7C4E-2645772D8C83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178E899-1A9B-7C64-A68E-A551B45423DE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DDB0245-C631-10CF-D23B-041A0915687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807393C-0737-6B6F-18E5-38D1768337E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EFEDA9-3C24-2186-73B1-6D94F6A87E1E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BE6258-F8E9-82F5-8D35-10DEBC3B3E86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FD31D86-24CB-C90A-A1C8-05DF37B01742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29C16EB-8794-C22D-FA52-1B9E403A1E76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23989D-1827-1EC1-EFEC-B34DEF03DFE0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FDEDAE47-EE4A-F84A-E7AA-B173C65D60B4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A60B3B30-D32B-A589-C8B2-A4ED5989B5F4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285CE1-4C47-51F5-077E-8EBBC256131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072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2965FD-5DBC-61F5-1E78-7B05841ADD39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C6850F-2B5D-194E-9B48-ED10B4818766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AEA4F5-D7D0-C6FA-073C-2AABF9EB0A0D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C15166-CD92-6BAB-2289-A65AA8D98F27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3F74527-0939-AD1B-EA98-E45F0A83F398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5DF741-D3BD-7556-DD1B-2473CB846396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927F28-CAA6-63E2-8F09-B03F0AB5F127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E531772-5263-FF4A-76F4-DCF87BE5036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A716AD-0272-934E-760B-7E306ECE789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3F8C76C2-76E4-B4C7-89CB-3742EBAE5E77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94C408F1-8964-459E-4652-135F0AA6922F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330B343-BD6C-E65B-E828-8FE05C0FF8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207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60E3B2-1B0D-611B-26C9-90991E92289A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ECC15D2-C0CA-DE31-3A48-6C6F0EB2E5A2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9851875-34E3-07AB-2B20-BED3F291ED1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E38D9B5-274D-2131-2272-18A20FF65E13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8EF45A-F86C-2E65-1E98-19FBF94E61F3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1729EE-CFDC-80BA-40D9-EC280D07F97D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9382926-ED6C-4ABD-A58D-9A292DC57CBE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E612866-9628-428E-595C-3ED2AA43A219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39F5963-11A0-A1DA-CAF6-91A1E0D5EF9D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5" name="Rectangle: Single Corner Snipped 14">
              <a:extLst>
                <a:ext uri="{FF2B5EF4-FFF2-40B4-BE49-F238E27FC236}">
                  <a16:creationId xmlns:a16="http://schemas.microsoft.com/office/drawing/2014/main" id="{58D72B90-5897-112C-918C-28977794527D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6" name="Rectangle: Single Corner Snipped 15">
              <a:extLst>
                <a:ext uri="{FF2B5EF4-FFF2-40B4-BE49-F238E27FC236}">
                  <a16:creationId xmlns:a16="http://schemas.microsoft.com/office/drawing/2014/main" id="{6306901A-C6B4-E170-05F2-FEB47636CD01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17A70F6-23B7-65A1-665A-2BAD7128B321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676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6C1860-F996-FBAD-E3FF-7AD5B53E0B47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2EFCA8D1-6706-5687-C2C4-C7C60AC7D057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7">
            <a:extLst>
              <a:ext uri="{FF2B5EF4-FFF2-40B4-BE49-F238E27FC236}">
                <a16:creationId xmlns:a16="http://schemas.microsoft.com/office/drawing/2014/main" id="{16365A08-6606-100D-B33C-8DAFFB96C96A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DB1551F9-3404-F507-AFD9-AAAA6505150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id="{A1AF89DC-5A97-7191-6756-399111F31CD4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F984EA-1A98-7415-603E-54CB9BB2F780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E0D444A3-C712-7651-1D51-6E372F5ED5CE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6">
              <a:extLst>
                <a:ext uri="{FF2B5EF4-FFF2-40B4-BE49-F238E27FC236}">
                  <a16:creationId xmlns:a16="http://schemas.microsoft.com/office/drawing/2014/main" id="{381401EE-81C0-AE4E-3038-E81E3240AA1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Freeform: Shape 23">
            <a:extLst>
              <a:ext uri="{FF2B5EF4-FFF2-40B4-BE49-F238E27FC236}">
                <a16:creationId xmlns:a16="http://schemas.microsoft.com/office/drawing/2014/main" id="{6FA303DA-08A6-F388-4F6A-4894FE31C824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658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C1E494-738A-614D-0F3B-F73107B9C708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854A2DC-4D44-F450-BE80-6DD229F04AC3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792CE35-DB5C-B361-4E16-951FBF57B590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49E631D-9337-3D7E-91EB-940E95DCBFE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97B3F5E-9182-9589-9745-7810505F6BF8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E91314-A5DD-FEB8-467A-C6F5DC24AAF0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B16DA56-F766-0ABA-5876-B537E4A96639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4608542-F448-9F09-AEC9-35BA8C27B9A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8D7097D-63F7-CC78-3325-51A45D8FF452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0AEDE6DB-A7BA-A566-777F-B39E2856F617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FD302770-BDDC-0E06-C2D7-C2B49CDFE7CA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11AD57E-C5F8-F99F-FC7E-3DC359A8D4A9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266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492F47-C271-0CCE-96A7-1D934DC87BFF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5AE8058-B0CE-54A9-8ECC-67237664EF78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1D6D13B-9B5E-68B9-C743-2075776D9E2D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BA1494D-B654-DFBB-8A78-61E6CC1B38D4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4878D51-42EE-E024-32B2-8A37960CDDF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CF24192-765E-B613-7436-CDB0401A0488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30E57D-4604-444F-FA18-5392F74B1827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ED024CF-AB9F-9CC2-3AAC-3F8DFE98BCF1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0D9238-93A4-8B87-3105-C3000E11623C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38EEF080-72CE-7B5A-4C35-E123FB04A686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75C5517E-B9A0-D439-9FCA-B9A91EFCFF4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715776F-2CD5-16D1-54C2-02C89DC78A0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479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5618C2-3A7B-AF5D-1204-7D760B4712C8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F16C43A7-EF6C-40D1-4B3A-E466C3572530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17">
            <a:extLst>
              <a:ext uri="{FF2B5EF4-FFF2-40B4-BE49-F238E27FC236}">
                <a16:creationId xmlns:a16="http://schemas.microsoft.com/office/drawing/2014/main" id="{72D1437D-3376-1A26-28DB-69F0689B3CE2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1">
            <a:extLst>
              <a:ext uri="{FF2B5EF4-FFF2-40B4-BE49-F238E27FC236}">
                <a16:creationId xmlns:a16="http://schemas.microsoft.com/office/drawing/2014/main" id="{B6C96352-0230-485E-ACB7-D1C5EAE0716E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E4D56149-FDBE-FBCF-B9E5-82EB342635B5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03E9D15-CB87-965A-8B7D-A093703B817B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DD7AA6-FB13-3275-12FB-70F8FC3A93AC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3910C93-DDCB-4E79-996C-B41CC37B396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Freeform: Shape 16">
              <a:extLst>
                <a:ext uri="{FF2B5EF4-FFF2-40B4-BE49-F238E27FC236}">
                  <a16:creationId xmlns:a16="http://schemas.microsoft.com/office/drawing/2014/main" id="{5F0DCE59-FA8D-80B2-F6E1-9D8A05C64AA1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86F2E2A-06F5-11FF-4CBD-CA307426077F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8" name="Rectangle: Single Corner Snipped 18">
              <a:extLst>
                <a:ext uri="{FF2B5EF4-FFF2-40B4-BE49-F238E27FC236}">
                  <a16:creationId xmlns:a16="http://schemas.microsoft.com/office/drawing/2014/main" id="{F052FD1D-62A7-144C-4D59-B2097E7FED52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9" name="Rectangle: Single Corner Snipped 2">
              <a:extLst>
                <a:ext uri="{FF2B5EF4-FFF2-40B4-BE49-F238E27FC236}">
                  <a16:creationId xmlns:a16="http://schemas.microsoft.com/office/drawing/2014/main" id="{363EC851-C4A4-64B9-FD01-737918B52136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Freeform: Shape 23">
            <a:extLst>
              <a:ext uri="{FF2B5EF4-FFF2-40B4-BE49-F238E27FC236}">
                <a16:creationId xmlns:a16="http://schemas.microsoft.com/office/drawing/2014/main" id="{F1911943-76D0-7DD8-3E8B-58DEB522CC61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B5EFCF20-6D56-5967-5D7D-5FDB432BE821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17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651" r:id="rId14"/>
    <p:sldLayoutId id="2147483666" r:id="rId15"/>
    <p:sldLayoutId id="2147483661" r:id="rId16"/>
    <p:sldLayoutId id="2147483677" r:id="rId17"/>
    <p:sldLayoutId id="2147483674" r:id="rId18"/>
    <p:sldLayoutId id="2147483665" r:id="rId19"/>
    <p:sldLayoutId id="2147483673" r:id="rId20"/>
    <p:sldLayoutId id="2147483662" r:id="rId21"/>
    <p:sldLayoutId id="2147483663" r:id="rId22"/>
    <p:sldLayoutId id="2147483664" r:id="rId23"/>
    <p:sldLayoutId id="2147483675" r:id="rId24"/>
    <p:sldLayoutId id="2147483676" r:id="rId25"/>
    <p:sldLayoutId id="2147483672" r:id="rId26"/>
    <p:sldLayoutId id="2147483668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0F30BB5-7BA0-4D79-B51D-809B0D796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2000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287" y="821636"/>
            <a:ext cx="6758457" cy="5197425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</a:rPr>
              <a:t>SQL Project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F561C9-F335-45B4-A0DC-68F946099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39821" cy="6858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821635"/>
            <a:ext cx="2984317" cy="5197425"/>
          </a:xfrm>
        </p:spPr>
        <p:txBody>
          <a:bodyPr anchor="ctr">
            <a:normAutofit/>
          </a:bodyPr>
          <a:lstStyle/>
          <a:p>
            <a:pPr algn="l"/>
            <a:r>
              <a:rPr lang="en-IN" dirty="0"/>
              <a:t>DEVADHARSHINI V</a:t>
            </a:r>
          </a:p>
          <a:p>
            <a:pPr algn="l"/>
            <a:r>
              <a:rPr lang="en-IN" dirty="0"/>
              <a:t>DADS OCTOBER BATCH</a:t>
            </a:r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E5024-DFFA-36CC-F513-4E310B8DE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5982495-4E79-A452-C6B4-D8DEC8D0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Find the minimum and maximum values in each column of the ratings table except the movie id column.</a:t>
            </a: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650226-2900-698B-8C5E-533A447A1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241" y="2261076"/>
            <a:ext cx="8509518" cy="1265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A79B05-9C74-364E-316F-B02B50763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007" y="4511220"/>
            <a:ext cx="7707086" cy="77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5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10B4D-C002-4086-AC45-88D4DB00D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840856-21B9-E17C-328E-6B94444D5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24732"/>
          </a:xfrm>
        </p:spPr>
        <p:txBody>
          <a:bodyPr/>
          <a:lstStyle/>
          <a:p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Which are the top 10 movies based on average rating?</a:t>
            </a: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01CBD0-8883-D910-9899-5770759DD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629" y="2439955"/>
            <a:ext cx="3584538" cy="19780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FFE297-238D-F0E9-036D-042B35A89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835" y="1852125"/>
            <a:ext cx="3415003" cy="315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3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D8AFF-5C32-BE94-B928-76B5396F9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9D409D-3335-399F-2594-AE21D137A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24732"/>
          </a:xfrm>
        </p:spPr>
        <p:txBody>
          <a:bodyPr/>
          <a:lstStyle/>
          <a:p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 Summarise the ratings table based on the movie counts by median ratings.</a:t>
            </a: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7CBDF2-5A62-99F6-6553-4FF0A43E3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51" y="2710540"/>
            <a:ext cx="4648849" cy="14369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D4DCFA-4895-1502-476A-7AD716C05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713" y="1964093"/>
            <a:ext cx="2279430" cy="292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1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2BA6C-26E1-6318-2665-64E51373F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0802F72-1B4F-C780-1E8A-C4CC9CF48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 How many movies released in each genre during March 2017 in the USA had more than 1,000 votes?</a:t>
            </a: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9353C-41B9-C1D1-EC14-1C9B87AEC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691" y="2508533"/>
            <a:ext cx="5125165" cy="25486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47E775-F961-A756-3917-6DBFF4A3F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4025" y="2112682"/>
            <a:ext cx="1963624" cy="33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8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53117-486D-6DE4-C0D5-5CA615844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64AF3D3-23C6-7033-73FC-82CC637CD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65173"/>
          </a:xfrm>
        </p:spPr>
        <p:txBody>
          <a:bodyPr/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13. Find movies of each genre that start with the word ‘The ’ and which have an average rating &gt; 8.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7281A-9504-9C47-F926-638D7FC18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12" y="2743198"/>
            <a:ext cx="4182059" cy="2024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2B8817-54F3-9422-9F76-D358D7636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231" y="2202366"/>
            <a:ext cx="3963633" cy="310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0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2B8E2-0A98-FA19-F22B-F2381BC0D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102AE37-7CD6-0D26-DBAE-87FAEF4DC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65173"/>
          </a:xfrm>
        </p:spPr>
        <p:txBody>
          <a:bodyPr/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14. Of the movies released between 1 April 2018 and 1 April 2019, how many were given a median rating of 8?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DED249-15EC-A066-F9C6-97864620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3D558-E66D-612F-A272-7C134EEE1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71" y="2813768"/>
            <a:ext cx="5172797" cy="1730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E1DBB2-2590-51E0-21DF-C353584F8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7131" y="3369005"/>
            <a:ext cx="1400722" cy="61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5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BA9AD-3F7C-7C99-93C9-8C894A1B6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CA15E9-CE13-3499-B512-D844E9598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70000"/>
          </a:xfrm>
        </p:spPr>
        <p:txBody>
          <a:bodyPr/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15. Do German movies get more votes than Italian movies?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85D9B-913D-3B86-DA76-9BFA6BFFE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912" y="2528939"/>
            <a:ext cx="4391638" cy="18001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CBF9C7-9E5B-313E-A155-5314E5C02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049" y="2940530"/>
            <a:ext cx="1943788" cy="97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8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D8E7A-9BD6-1D7A-C48B-4D78ED345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FE65945-9A30-987E-A6C9-B3F3F5AB5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70000"/>
          </a:xfrm>
        </p:spPr>
        <p:txBody>
          <a:bodyPr/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16. Which columns in the names table have null values?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F262D4-712D-380C-9E16-6C319A335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270" y="1989525"/>
            <a:ext cx="7089378" cy="32521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04021B-9742-D729-F41A-CB9BF7342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868" y="2565917"/>
            <a:ext cx="2217862" cy="209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D048A-F380-A494-4EBF-79B8ABD57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4239381-70C1-6255-0CD1-B8518463F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70000"/>
          </a:xfrm>
        </p:spPr>
        <p:txBody>
          <a:bodyPr/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17. Who are the top two actors whose movies have a median rating &gt;= 8?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448D5-668A-8FE9-9AE1-3D036EC87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814" y="2346103"/>
            <a:ext cx="4871043" cy="25203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8C01D2-3D4B-544A-6ACB-BC291AD4D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115" y="3062772"/>
            <a:ext cx="2417235" cy="108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5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450FB-BA51-817C-B09E-FFA2B6F93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D4589B4-5F9B-3CB9-8F63-F1253049D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65173"/>
          </a:xfrm>
        </p:spPr>
        <p:txBody>
          <a:bodyPr/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18. Which are the top three production houses based on the number of votes received by their movies?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530A20-3C65-5084-0D15-398F7B1F7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428" y="2820748"/>
            <a:ext cx="5115670" cy="20964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DDF37D-EF54-D9E5-27DC-2AE56C7DB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029" y="3234507"/>
            <a:ext cx="2722274" cy="126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5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24732"/>
          </a:xfrm>
        </p:spPr>
        <p:txBody>
          <a:bodyPr/>
          <a:lstStyle/>
          <a:p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Find the total number of rows in each table of the schema.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24AAC-4C61-82DA-5F12-259834670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19" y="1603502"/>
            <a:ext cx="5924450" cy="43463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367164-ACD0-874B-46BE-BA1942F81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961" y="2359665"/>
            <a:ext cx="3035209" cy="283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DEC6D-4AE8-FFB0-72E3-B85F0E349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7ACA6F-1054-52CD-837F-379600ABA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70000"/>
          </a:xfrm>
        </p:spPr>
        <p:txBody>
          <a:bodyPr/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19. How many directors worked on more than three movies?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4005F-87D9-A487-3A5D-0713A1813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922" y="2597011"/>
            <a:ext cx="3924848" cy="2068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3E38AE-7FC9-327F-884E-054946E60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655" y="2133595"/>
            <a:ext cx="2683777" cy="299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1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B2B77-B2D4-2685-F45E-3B5A3F276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5405AB-8812-5AC7-0159-6A24BCF2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70000"/>
          </a:xfrm>
        </p:spPr>
        <p:txBody>
          <a:bodyPr/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20. Find the average height of actors and actresses separately.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8097F-6FA0-B65F-3EA4-F6982CE22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767" y="2566186"/>
            <a:ext cx="4520751" cy="1725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256B5E-4140-C4E6-677D-58F98DA9B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407" y="2897153"/>
            <a:ext cx="2054710" cy="106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5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ADB54-D476-A4F0-BA53-8A7F5FEBE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599BD15-75C0-38F7-6701-31DB08927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70000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21. Identify the 10 oldest movies in the dataset along with its title, country, and director.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86AB08-09DA-76B3-EBBA-EE618B329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43" y="2525674"/>
            <a:ext cx="5384558" cy="2120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72F31D-8BFB-00D7-0610-7E5E9A2BF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879" y="2125919"/>
            <a:ext cx="4239217" cy="29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0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90E5E-CD53-7509-5C6B-58F6A9333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D5F2AE8-0AD1-310A-1442-5C146B1C1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70000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22. List the top 5 movies with the highest total votes and their genres.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4EFBD-D4D5-8506-D6B3-95F96BA53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64" y="2463280"/>
            <a:ext cx="4086807" cy="20620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38BB48-5093-55CD-B422-AB761E7AC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207" y="2463281"/>
            <a:ext cx="3414238" cy="206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8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B1CCE-2AFD-D620-936C-D7BD83299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E8B6A4-B5AB-AA21-9408-07CA20B56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70000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23. Find the movie with the longest duration, along with its genre and production company.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80FC9-85C2-4CF4-B829-4E218C73B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141" y="2575249"/>
            <a:ext cx="4944165" cy="17075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81A275-426F-22B1-B916-DEBE62095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360" y="3037114"/>
            <a:ext cx="3542844" cy="78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7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53C4A-11D0-B4CD-AC47-CE5313BEC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CA9EF2-4356-BFD0-AD79-4B609B3A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70000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24. Determine the total votes received for each movie released in 2018.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E5B99-EA12-C74D-1921-B886352A6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420" y="2467947"/>
            <a:ext cx="4587654" cy="1922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2FCC1B-65EA-24FF-2330-94B78EDA6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671" y="1633286"/>
            <a:ext cx="3381847" cy="38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7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AA2F3-399C-86B0-E1F1-0EFA79336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3E51C2-1126-F938-695D-FC7FB1EC2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70000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25. Find the most common language in which movies were produced.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48BAC-AA96-681C-A8D5-40B8D5DDF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719" y="2641002"/>
            <a:ext cx="3915321" cy="15759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E1FCE7-02C8-FA2D-2E0B-A21ABD4C1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774" y="3065105"/>
            <a:ext cx="2029193" cy="72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5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C26C0AB-632B-4701-A5A6-052B75B7F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2A2853-A55A-47F7-902F-6DE7185D8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46887"/>
            <a:ext cx="7314691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0A3D00-134B-401B-BED1-39F1B73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3843" y="4005950"/>
            <a:ext cx="531902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4F11129-8A77-4850-9BAB-FDA0CF4F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3553" y="893398"/>
            <a:ext cx="6019601" cy="3187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7200" cap="all">
                <a:solidFill>
                  <a:srgbClr val="FFFFFF"/>
                </a:solidFill>
                <a:ea typeface="+mj-ea"/>
                <a:cs typeface="+mj-cs"/>
              </a:rPr>
              <a:t>   Thank You 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1F0067AE-B19E-4CA8-CA93-B6F45FEAA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065" y="1860302"/>
            <a:ext cx="3135414" cy="313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E4D04-C4B7-28A6-1C82-F229F8789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D8569B4-0933-33F6-7574-0CCF253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24732"/>
          </a:xfrm>
        </p:spPr>
        <p:txBody>
          <a:bodyPr/>
          <a:lstStyle/>
          <a:p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Which columns in the movie table have null values?</a:t>
            </a:r>
            <a:endParaRPr lang="en-US" sz="4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577F2F-4064-9520-CFB2-4C9190E4F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501" y="2309326"/>
            <a:ext cx="2863980" cy="3060440"/>
          </a:xfrm>
          <a:prstGeom prst="rect">
            <a:avLst/>
          </a:prstGeom>
        </p:spPr>
      </p:pic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70B25C84-D7F5-16C9-945C-8EF23ADEF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255" y="1918801"/>
            <a:ext cx="5430008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0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ED161-3779-4544-EBC2-A9B28A178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0405D76-C425-0291-C576-DF8345942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24732"/>
          </a:xfrm>
        </p:spPr>
        <p:txBody>
          <a:bodyPr/>
          <a:lstStyle/>
          <a:p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Find the total number of movies released each year. How does the trend look month-wise?</a:t>
            </a: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2B776-F634-D5F4-0182-F9F4FF2B5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302" y="2116024"/>
            <a:ext cx="4465854" cy="30506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FFB460-7BD1-B0F9-F967-0D0B562B1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45" y="2787684"/>
            <a:ext cx="2211353" cy="1282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B1478F-C7BE-77D6-0217-CC6CC8047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6637" y="2116024"/>
            <a:ext cx="1707501" cy="305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1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A0CA6-EEF6-694F-93CD-7A2AF5A95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FDEA30-BDFD-82FC-90CB-4D4072EE0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24732"/>
          </a:xfrm>
        </p:spPr>
        <p:txBody>
          <a:bodyPr/>
          <a:lstStyle/>
          <a:p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How many movies were produced in the USA or India in the year 2019?</a:t>
            </a: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F78F6-2D54-F3E0-862B-7F5E99BF3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54" y="2821694"/>
            <a:ext cx="4944165" cy="12146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AFE230-17A3-BE86-251E-D93AD87CA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514" y="2821693"/>
            <a:ext cx="2938705" cy="121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2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1A7CC-A91D-F62C-A93A-86FFC5A59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A2D976-05B1-14E7-B0FE-36D037CF6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Find the unique list of genres present in the dataset and how many movies belong to only one genre.</a:t>
            </a: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22318-8019-0B59-C9BA-8313305E3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078" y="2341983"/>
            <a:ext cx="4706007" cy="29857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5FA390-800B-8438-A6E2-0A4962619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367" y="2066729"/>
            <a:ext cx="1054902" cy="35363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7074BB-E99F-4E2C-2437-B33FB2681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9015" y="3283951"/>
            <a:ext cx="1550925" cy="68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1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38EFA-3D15-DF8C-DDBB-D1ECB84C1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13F4306-3A9F-100D-274C-9D6A5FBD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24732"/>
          </a:xfrm>
        </p:spPr>
        <p:txBody>
          <a:bodyPr/>
          <a:lstStyle/>
          <a:p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Which genre had the highest number of movies produced overall?</a:t>
            </a: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812D5-CEC6-EB60-87B2-F61B98212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160" y="2567386"/>
            <a:ext cx="4267796" cy="17232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D2F8F3-FA02-A4BB-CDD8-CB94DA3BB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387" y="3015957"/>
            <a:ext cx="2227425" cy="82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1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22A10-7B08-E23C-1D3A-73B6CF0FA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722DF95-8153-6460-B4C8-23231E21E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24732"/>
          </a:xfrm>
        </p:spPr>
        <p:txBody>
          <a:bodyPr/>
          <a:lstStyle/>
          <a:p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What is the average duration of movies in each genre?</a:t>
            </a: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8BE18-47B7-A334-207C-05667DCBB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532" y="2402633"/>
            <a:ext cx="4548785" cy="2052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C76DE4-6948-5D52-749E-2B3E35649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764" y="1742586"/>
            <a:ext cx="2817844" cy="379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3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8B28E-EBC3-59CC-BCA9-6B5E75BD2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60D7BCE-8147-27D9-C229-EF14F6DA2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Identify actors or actresses who have worked in more than three movies with an average rating below 5?</a:t>
            </a: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BD8321-B237-95BD-A984-668EAF54C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440" y="2463282"/>
            <a:ext cx="4629796" cy="26498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BB41A5-FB27-830F-DCCE-174C7F948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416" y="2463282"/>
            <a:ext cx="2677273" cy="264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934</TotalTime>
  <Words>428</Words>
  <Application>Microsoft Office PowerPoint</Application>
  <PresentationFormat>Widescreen</PresentationFormat>
  <Paragraphs>30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Corbel</vt:lpstr>
      <vt:lpstr>Trade Gothic LT Pro</vt:lpstr>
      <vt:lpstr>Basis</vt:lpstr>
      <vt:lpstr>SQL Project</vt:lpstr>
      <vt:lpstr>1. Find the total number of rows in each table of the schema.</vt:lpstr>
      <vt:lpstr>2. Which columns in the movie table have null values?</vt:lpstr>
      <vt:lpstr>3. Find the total number of movies released each year. How does the trend look month-wise?</vt:lpstr>
      <vt:lpstr>4. How many movies were produced in the USA or India in the year 2019?</vt:lpstr>
      <vt:lpstr>5. Find the unique list of genres present in the dataset and how many movies belong to only one genre.</vt:lpstr>
      <vt:lpstr>6. Which genre had the highest number of movies produced overall?</vt:lpstr>
      <vt:lpstr>7. What is the average duration of movies in each genre?</vt:lpstr>
      <vt:lpstr>8. Identify actors or actresses who have worked in more than three movies with an average rating below 5?</vt:lpstr>
      <vt:lpstr>9. Find the minimum and maximum values in each column of the ratings table except the movie id column.</vt:lpstr>
      <vt:lpstr>10. Which are the top 10 movies based on average rating?</vt:lpstr>
      <vt:lpstr>11. Summarise the ratings table based on the movie counts by median ratings.</vt:lpstr>
      <vt:lpstr>12. How many movies released in each genre during March 2017 in the USA had more than 1,000 votes?</vt:lpstr>
      <vt:lpstr>13. Find movies of each genre that start with the word ‘The ’ and which have an average rating &gt; 8.</vt:lpstr>
      <vt:lpstr>14. Of the movies released between 1 April 2018 and 1 April 2019, how many were given a median rating of 8?</vt:lpstr>
      <vt:lpstr>15. Do German movies get more votes than Italian movies?</vt:lpstr>
      <vt:lpstr>16. Which columns in the names table have null values?</vt:lpstr>
      <vt:lpstr>17. Who are the top two actors whose movies have a median rating &gt;= 8?</vt:lpstr>
      <vt:lpstr>18. Which are the top three production houses based on the number of votes received by their movies?</vt:lpstr>
      <vt:lpstr>19. How many directors worked on more than three movies?</vt:lpstr>
      <vt:lpstr>20. Find the average height of actors and actresses separately.</vt:lpstr>
      <vt:lpstr>21. Identify the 10 oldest movies in the dataset along with its title, country, and director.</vt:lpstr>
      <vt:lpstr>22. List the top 5 movies with the highest total votes and their genres.</vt:lpstr>
      <vt:lpstr>23. Find the movie with the longest duration, along with its genre and production company.</vt:lpstr>
      <vt:lpstr>24. Determine the total votes received for each movie released in 2018.</vt:lpstr>
      <vt:lpstr>25. Find the most common language in which movies were produced.</vt:lpstr>
      <vt:lpstr> 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SUBI PREM</dc:creator>
  <cp:lastModifiedBy>ASUS</cp:lastModifiedBy>
  <cp:revision>2</cp:revision>
  <dcterms:created xsi:type="dcterms:W3CDTF">2024-12-25T17:47:36Z</dcterms:created>
  <dcterms:modified xsi:type="dcterms:W3CDTF">2025-01-20T08:40:19Z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