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70" r:id="rId2"/>
    <p:sldId id="257" r:id="rId3"/>
    <p:sldId id="259" r:id="rId4"/>
    <p:sldId id="260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0C4A49-86F2-46AD-9248-B38521320CC4}">
          <p14:sldIdLst>
            <p14:sldId id="270"/>
            <p14:sldId id="257"/>
          </p14:sldIdLst>
        </p14:section>
        <p14:section name="Untitled Section" id="{5523E285-44AE-4A72-8854-728F49280E9C}">
          <p14:sldIdLst>
            <p14:sldId id="259"/>
            <p14:sldId id="260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A1F138-5B87-4E2E-8DD8-F934853704D4}" v="52" dt="2022-10-15T07:26:05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devar\Desktop\case%20study-1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var\Desktop\case%20study-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 sz="1050" baseline="0"/>
              <a:t>Pricing of Loss person shop food price</a:t>
            </a:r>
            <a:endParaRPr lang="en-IN" sz="1050"/>
          </a:p>
        </c:rich>
      </c:tx>
      <c:layout>
        <c:manualLayout>
          <c:xMode val="edge"/>
          <c:yMode val="edge"/>
          <c:x val="0.30822481467436963"/>
          <c:y val="3.7313432835820892E-2"/>
        </c:manualLayout>
      </c:layout>
      <c:overlay val="0"/>
      <c:spPr>
        <a:solidFill>
          <a:schemeClr val="bg2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248866898671663"/>
          <c:y val="0.19146760092460557"/>
          <c:w val="0.8975113310132834"/>
          <c:h val="0.477755255621793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sheet1!$B$57</c:f>
              <c:strCache>
                <c:ptCount val="1"/>
                <c:pt idx="0">
                  <c:v>Price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sheet1!$A$58:$A$65</c:f>
              <c:strCache>
                <c:ptCount val="8"/>
                <c:pt idx="0">
                  <c:v>Masal Dosa</c:v>
                </c:pt>
                <c:pt idx="1">
                  <c:v>Idli</c:v>
                </c:pt>
                <c:pt idx="2">
                  <c:v>vada</c:v>
                </c:pt>
                <c:pt idx="3">
                  <c:v>Chapathi</c:v>
                </c:pt>
                <c:pt idx="4">
                  <c:v>Paratha</c:v>
                </c:pt>
                <c:pt idx="5">
                  <c:v>Gobi Manchurian</c:v>
                </c:pt>
                <c:pt idx="6">
                  <c:v>Fried rice</c:v>
                </c:pt>
                <c:pt idx="7">
                  <c:v>Veg Noodles</c:v>
                </c:pt>
              </c:strCache>
            </c:strRef>
          </c:cat>
          <c:val>
            <c:numRef>
              <c:f>sheet1!$B$58:$B$65</c:f>
              <c:numCache>
                <c:formatCode>General</c:formatCode>
                <c:ptCount val="8"/>
                <c:pt idx="0">
                  <c:v>65</c:v>
                </c:pt>
                <c:pt idx="1">
                  <c:v>30</c:v>
                </c:pt>
                <c:pt idx="2">
                  <c:v>40</c:v>
                </c:pt>
                <c:pt idx="3">
                  <c:v>25</c:v>
                </c:pt>
                <c:pt idx="4">
                  <c:v>30</c:v>
                </c:pt>
                <c:pt idx="5">
                  <c:v>45</c:v>
                </c:pt>
                <c:pt idx="6">
                  <c:v>50</c:v>
                </c:pt>
                <c:pt idx="7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46-4402-8695-D91BD12AFF6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74086736"/>
        <c:axId val="574080080"/>
      </c:barChart>
      <c:catAx>
        <c:axId val="57408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080080"/>
        <c:crosses val="autoZero"/>
        <c:auto val="1"/>
        <c:lblAlgn val="ctr"/>
        <c:lblOffset val="100"/>
        <c:noMultiLvlLbl val="0"/>
      </c:catAx>
      <c:valAx>
        <c:axId val="57408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086736"/>
        <c:crosses val="autoZero"/>
        <c:crossBetween val="between"/>
      </c:valAx>
      <c:spPr>
        <a:noFill/>
        <a:ln>
          <a:solidFill>
            <a:schemeClr val="bg1">
              <a:lumMod val="9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6">
        <a:lumMod val="20000"/>
        <a:lumOff val="80000"/>
      </a:schemeClr>
    </a:solidFill>
    <a:ln w="9525" cap="flat" cmpd="sng" algn="ctr">
      <a:solidFill>
        <a:schemeClr val="bg1">
          <a:lumMod val="9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Pricing</a:t>
            </a:r>
            <a:r>
              <a:rPr lang="en-US" sz="1000" baseline="0"/>
              <a:t> of other shopds food price</a:t>
            </a:r>
            <a:endParaRPr lang="en-US" sz="1000"/>
          </a:p>
        </c:rich>
      </c:tx>
      <c:layout>
        <c:manualLayout>
          <c:xMode val="edge"/>
          <c:yMode val="edge"/>
          <c:x val="0.20355747682702449"/>
          <c:y val="1.4606629678093973E-2"/>
        </c:manualLayout>
      </c:layout>
      <c:overlay val="0"/>
      <c:spPr>
        <a:solidFill>
          <a:schemeClr val="accent5">
            <a:lumMod val="20000"/>
            <a:lumOff val="8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sheet1!$H$58</c:f>
              <c:strCache>
                <c:ptCount val="1"/>
                <c:pt idx="0">
                  <c:v>Price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65000"/>
                    <a:lumMod val="110000"/>
                  </a:schemeClr>
                </a:gs>
                <a:gs pos="88000">
                  <a:schemeClr val="accent6">
                    <a:tint val="9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sheet1!$G$59:$G$66</c:f>
              <c:strCache>
                <c:ptCount val="8"/>
                <c:pt idx="0">
                  <c:v>Masal Dosa</c:v>
                </c:pt>
                <c:pt idx="1">
                  <c:v>Idli</c:v>
                </c:pt>
                <c:pt idx="2">
                  <c:v>vada</c:v>
                </c:pt>
                <c:pt idx="3">
                  <c:v>Chapathi</c:v>
                </c:pt>
                <c:pt idx="4">
                  <c:v>Paratha</c:v>
                </c:pt>
                <c:pt idx="5">
                  <c:v>Gobi Manchurian</c:v>
                </c:pt>
                <c:pt idx="6">
                  <c:v>Fried rice</c:v>
                </c:pt>
                <c:pt idx="7">
                  <c:v>Veg Noodles</c:v>
                </c:pt>
              </c:strCache>
            </c:strRef>
          </c:cat>
          <c:val>
            <c:numRef>
              <c:f>sheet1!$H$59:$H$66</c:f>
              <c:numCache>
                <c:formatCode>General</c:formatCode>
                <c:ptCount val="8"/>
                <c:pt idx="0">
                  <c:v>60</c:v>
                </c:pt>
                <c:pt idx="1">
                  <c:v>25</c:v>
                </c:pt>
                <c:pt idx="2">
                  <c:v>30</c:v>
                </c:pt>
                <c:pt idx="3">
                  <c:v>20</c:v>
                </c:pt>
                <c:pt idx="4">
                  <c:v>25</c:v>
                </c:pt>
                <c:pt idx="5">
                  <c:v>40</c:v>
                </c:pt>
                <c:pt idx="6">
                  <c:v>45</c:v>
                </c:pt>
                <c:pt idx="7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51-47C0-AEF8-E762F721EE9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61822064"/>
        <c:axId val="461822480"/>
      </c:barChart>
      <c:catAx>
        <c:axId val="461822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822480"/>
        <c:crosses val="autoZero"/>
        <c:auto val="1"/>
        <c:lblAlgn val="ctr"/>
        <c:lblOffset val="100"/>
        <c:noMultiLvlLbl val="0"/>
      </c:catAx>
      <c:valAx>
        <c:axId val="46182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822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7E60D4-F0B8-4DC6-8D31-39D7F563023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8EA8B6A-855F-4C0F-B652-56AA677E15C0}">
      <dgm:prSet/>
      <dgm:spPr/>
      <dgm:t>
        <a:bodyPr/>
        <a:lstStyle/>
        <a:p>
          <a:r>
            <a:rPr lang="en-IN" dirty="0"/>
            <a:t>LIST OF VEG RESTAURANTS NEAR BTM LAYOUT</a:t>
          </a:r>
        </a:p>
      </dgm:t>
    </dgm:pt>
    <dgm:pt modelId="{D93429E6-845D-427D-9B0E-5D916054B45E}" type="parTrans" cxnId="{78C914FF-C882-4D2E-A117-1D8BC825D298}">
      <dgm:prSet/>
      <dgm:spPr/>
      <dgm:t>
        <a:bodyPr/>
        <a:lstStyle/>
        <a:p>
          <a:endParaRPr lang="en-IN"/>
        </a:p>
      </dgm:t>
    </dgm:pt>
    <dgm:pt modelId="{799E5335-5199-40D7-B9F5-527CB517BE9E}" type="sibTrans" cxnId="{78C914FF-C882-4D2E-A117-1D8BC825D298}">
      <dgm:prSet/>
      <dgm:spPr/>
      <dgm:t>
        <a:bodyPr/>
        <a:lstStyle/>
        <a:p>
          <a:endParaRPr lang="en-IN"/>
        </a:p>
      </dgm:t>
    </dgm:pt>
    <dgm:pt modelId="{55AEB5B2-448E-43C2-91D4-F800320C99BB}" type="pres">
      <dgm:prSet presAssocID="{707E60D4-F0B8-4DC6-8D31-39D7F563023F}" presName="linearFlow" presStyleCnt="0">
        <dgm:presLayoutVars>
          <dgm:dir/>
          <dgm:resizeHandles val="exact"/>
        </dgm:presLayoutVars>
      </dgm:prSet>
      <dgm:spPr/>
    </dgm:pt>
    <dgm:pt modelId="{EA323489-51DB-4EF8-94CA-5DE67C914630}" type="pres">
      <dgm:prSet presAssocID="{78EA8B6A-855F-4C0F-B652-56AA677E15C0}" presName="composite" presStyleCnt="0"/>
      <dgm:spPr/>
    </dgm:pt>
    <dgm:pt modelId="{6FDF1302-5FD4-4136-B5C4-690B9B1D80E6}" type="pres">
      <dgm:prSet presAssocID="{78EA8B6A-855F-4C0F-B652-56AA677E15C0}" presName="imgShp" presStyleLbl="fgImgPlace1" presStyleIdx="0" presStyleCnt="1" custScaleX="129487"/>
      <dgm:spPr>
        <a:blipFill rotWithShape="1">
          <a:blip xmlns:r="http://schemas.openxmlformats.org/officeDocument/2006/relationships" r:embed="rId1"/>
          <a:srcRect/>
          <a:stretch>
            <a:fillRect l="-38000" r="-38000"/>
          </a:stretch>
        </a:blipFill>
      </dgm:spPr>
    </dgm:pt>
    <dgm:pt modelId="{FC279D06-043C-42F3-9D75-B450A1F05890}" type="pres">
      <dgm:prSet presAssocID="{78EA8B6A-855F-4C0F-B652-56AA677E15C0}" presName="txShp" presStyleLbl="node1" presStyleIdx="0" presStyleCnt="1" custScaleX="101057">
        <dgm:presLayoutVars>
          <dgm:bulletEnabled val="1"/>
        </dgm:presLayoutVars>
      </dgm:prSet>
      <dgm:spPr/>
    </dgm:pt>
  </dgm:ptLst>
  <dgm:cxnLst>
    <dgm:cxn modelId="{BC13E144-CB1F-4769-B1EE-A4F61D405D2E}" type="presOf" srcId="{78EA8B6A-855F-4C0F-B652-56AA677E15C0}" destId="{FC279D06-043C-42F3-9D75-B450A1F05890}" srcOrd="0" destOrd="0" presId="urn:microsoft.com/office/officeart/2005/8/layout/vList3"/>
    <dgm:cxn modelId="{2E8D04A2-9469-40EE-B8F3-49C9CA1B6456}" type="presOf" srcId="{707E60D4-F0B8-4DC6-8D31-39D7F563023F}" destId="{55AEB5B2-448E-43C2-91D4-F800320C99BB}" srcOrd="0" destOrd="0" presId="urn:microsoft.com/office/officeart/2005/8/layout/vList3"/>
    <dgm:cxn modelId="{78C914FF-C882-4D2E-A117-1D8BC825D298}" srcId="{707E60D4-F0B8-4DC6-8D31-39D7F563023F}" destId="{78EA8B6A-855F-4C0F-B652-56AA677E15C0}" srcOrd="0" destOrd="0" parTransId="{D93429E6-845D-427D-9B0E-5D916054B45E}" sibTransId="{799E5335-5199-40D7-B9F5-527CB517BE9E}"/>
    <dgm:cxn modelId="{10A2C727-1AD4-4202-BD1A-07B4C5325F22}" type="presParOf" srcId="{55AEB5B2-448E-43C2-91D4-F800320C99BB}" destId="{EA323489-51DB-4EF8-94CA-5DE67C914630}" srcOrd="0" destOrd="0" presId="urn:microsoft.com/office/officeart/2005/8/layout/vList3"/>
    <dgm:cxn modelId="{DE26BA10-3BD0-437A-B805-392D2A34FE2B}" type="presParOf" srcId="{EA323489-51DB-4EF8-94CA-5DE67C914630}" destId="{6FDF1302-5FD4-4136-B5C4-690B9B1D80E6}" srcOrd="0" destOrd="0" presId="urn:microsoft.com/office/officeart/2005/8/layout/vList3"/>
    <dgm:cxn modelId="{EA12C61B-A614-4D39-8777-58FF4A5B6EEE}" type="presParOf" srcId="{EA323489-51DB-4EF8-94CA-5DE67C914630}" destId="{FC279D06-043C-42F3-9D75-B450A1F0589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A805A9-5F83-45E9-83D5-8B43DDB9FFE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CFFB081-DF83-4874-AA4C-30B8E6C48EF5}">
      <dgm:prSet/>
      <dgm:spPr/>
      <dgm:t>
        <a:bodyPr/>
        <a:lstStyle/>
        <a:p>
          <a:r>
            <a:rPr lang="en-IN" u="sng"/>
            <a:t>Pricing</a:t>
          </a:r>
          <a:endParaRPr lang="en-IN"/>
        </a:p>
      </dgm:t>
    </dgm:pt>
    <dgm:pt modelId="{9B03D756-7399-4C08-9576-B0538718F79B}" type="parTrans" cxnId="{5048D4E1-29B0-46A9-9048-EA7BE820C077}">
      <dgm:prSet/>
      <dgm:spPr/>
      <dgm:t>
        <a:bodyPr/>
        <a:lstStyle/>
        <a:p>
          <a:endParaRPr lang="en-IN"/>
        </a:p>
      </dgm:t>
    </dgm:pt>
    <dgm:pt modelId="{B90CF7AC-966A-4535-888B-E48A3D0475D9}" type="sibTrans" cxnId="{5048D4E1-29B0-46A9-9048-EA7BE820C077}">
      <dgm:prSet/>
      <dgm:spPr/>
      <dgm:t>
        <a:bodyPr/>
        <a:lstStyle/>
        <a:p>
          <a:endParaRPr lang="en-IN"/>
        </a:p>
      </dgm:t>
    </dgm:pt>
    <dgm:pt modelId="{A6A4C346-342D-4AE9-B09D-3CCBDF5BCE22}" type="pres">
      <dgm:prSet presAssocID="{69A805A9-5F83-45E9-83D5-8B43DDB9FFE6}" presName="linearFlow" presStyleCnt="0">
        <dgm:presLayoutVars>
          <dgm:dir/>
          <dgm:resizeHandles val="exact"/>
        </dgm:presLayoutVars>
      </dgm:prSet>
      <dgm:spPr/>
    </dgm:pt>
    <dgm:pt modelId="{48A0EE1B-E696-4BA4-81F7-C62B78FF64C7}" type="pres">
      <dgm:prSet presAssocID="{ACFFB081-DF83-4874-AA4C-30B8E6C48EF5}" presName="composite" presStyleCnt="0"/>
      <dgm:spPr/>
    </dgm:pt>
    <dgm:pt modelId="{3382F9B3-55E8-4D0B-BD6B-07730195F379}" type="pres">
      <dgm:prSet presAssocID="{ACFFB081-DF83-4874-AA4C-30B8E6C48EF5}" presName="imgShp" presStyleLbl="fgImgPlace1" presStyleIdx="0" presStyleCnt="1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7D2E4A66-98E4-4550-A728-AC2F1C560836}" type="pres">
      <dgm:prSet presAssocID="{ACFFB081-DF83-4874-AA4C-30B8E6C48EF5}" presName="txShp" presStyleLbl="node1" presStyleIdx="0" presStyleCnt="1" custLinFactNeighborX="-755" custLinFactNeighborY="-13127">
        <dgm:presLayoutVars>
          <dgm:bulletEnabled val="1"/>
        </dgm:presLayoutVars>
      </dgm:prSet>
      <dgm:spPr/>
    </dgm:pt>
  </dgm:ptLst>
  <dgm:cxnLst>
    <dgm:cxn modelId="{3A5D3B2A-1C81-445A-B7D4-D29CEECE491C}" type="presOf" srcId="{ACFFB081-DF83-4874-AA4C-30B8E6C48EF5}" destId="{7D2E4A66-98E4-4550-A728-AC2F1C560836}" srcOrd="0" destOrd="0" presId="urn:microsoft.com/office/officeart/2005/8/layout/vList3"/>
    <dgm:cxn modelId="{87200455-50DB-4F2D-B6CB-6B072C2DF36D}" type="presOf" srcId="{69A805A9-5F83-45E9-83D5-8B43DDB9FFE6}" destId="{A6A4C346-342D-4AE9-B09D-3CCBDF5BCE22}" srcOrd="0" destOrd="0" presId="urn:microsoft.com/office/officeart/2005/8/layout/vList3"/>
    <dgm:cxn modelId="{5048D4E1-29B0-46A9-9048-EA7BE820C077}" srcId="{69A805A9-5F83-45E9-83D5-8B43DDB9FFE6}" destId="{ACFFB081-DF83-4874-AA4C-30B8E6C48EF5}" srcOrd="0" destOrd="0" parTransId="{9B03D756-7399-4C08-9576-B0538718F79B}" sibTransId="{B90CF7AC-966A-4535-888B-E48A3D0475D9}"/>
    <dgm:cxn modelId="{0DC386BD-6F2E-4457-B8A1-107A890B7FA0}" type="presParOf" srcId="{A6A4C346-342D-4AE9-B09D-3CCBDF5BCE22}" destId="{48A0EE1B-E696-4BA4-81F7-C62B78FF64C7}" srcOrd="0" destOrd="0" presId="urn:microsoft.com/office/officeart/2005/8/layout/vList3"/>
    <dgm:cxn modelId="{75611437-B5BF-4996-8244-35F8C7E5679D}" type="presParOf" srcId="{48A0EE1B-E696-4BA4-81F7-C62B78FF64C7}" destId="{3382F9B3-55E8-4D0B-BD6B-07730195F379}" srcOrd="0" destOrd="0" presId="urn:microsoft.com/office/officeart/2005/8/layout/vList3"/>
    <dgm:cxn modelId="{CB24D0F1-BA51-4C9F-98B7-1C10036B6FD1}" type="presParOf" srcId="{48A0EE1B-E696-4BA4-81F7-C62B78FF64C7}" destId="{7D2E4A66-98E4-4550-A728-AC2F1C56083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97C3B6-59B9-4368-AD81-9027FB075B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ED94B2B-3046-4B60-B7C7-E4BEB78436EE}">
      <dgm:prSet/>
      <dgm:spPr/>
      <dgm:t>
        <a:bodyPr/>
        <a:lstStyle/>
        <a:p>
          <a:r>
            <a:rPr lang="en-IN" u="sng" dirty="0"/>
            <a:t>Problem solving by Design thinking method</a:t>
          </a:r>
          <a:endParaRPr lang="en-IN" dirty="0"/>
        </a:p>
      </dgm:t>
    </dgm:pt>
    <dgm:pt modelId="{E181EE6C-9353-4AC3-963B-374CE4D244E9}" type="parTrans" cxnId="{DBAD7397-1E09-451A-9837-662CDEA4B19B}">
      <dgm:prSet/>
      <dgm:spPr/>
      <dgm:t>
        <a:bodyPr/>
        <a:lstStyle/>
        <a:p>
          <a:endParaRPr lang="en-IN"/>
        </a:p>
      </dgm:t>
    </dgm:pt>
    <dgm:pt modelId="{D8C528F4-BE75-4EEE-88DC-FCFFB96C2597}" type="sibTrans" cxnId="{DBAD7397-1E09-451A-9837-662CDEA4B19B}">
      <dgm:prSet/>
      <dgm:spPr/>
      <dgm:t>
        <a:bodyPr/>
        <a:lstStyle/>
        <a:p>
          <a:endParaRPr lang="en-IN"/>
        </a:p>
      </dgm:t>
    </dgm:pt>
    <dgm:pt modelId="{3C417E12-A9E7-46AD-99ED-A4E4BA6664FA}" type="pres">
      <dgm:prSet presAssocID="{9B97C3B6-59B9-4368-AD81-9027FB075BCD}" presName="linear" presStyleCnt="0">
        <dgm:presLayoutVars>
          <dgm:animLvl val="lvl"/>
          <dgm:resizeHandles val="exact"/>
        </dgm:presLayoutVars>
      </dgm:prSet>
      <dgm:spPr/>
    </dgm:pt>
    <dgm:pt modelId="{3D52A371-62CC-41E8-AE1B-FA843EAF25FF}" type="pres">
      <dgm:prSet presAssocID="{7ED94B2B-3046-4B60-B7C7-E4BEB78436E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0AF4D8A-52BA-4597-97D0-223999F82EF9}" type="presOf" srcId="{7ED94B2B-3046-4B60-B7C7-E4BEB78436EE}" destId="{3D52A371-62CC-41E8-AE1B-FA843EAF25FF}" srcOrd="0" destOrd="0" presId="urn:microsoft.com/office/officeart/2005/8/layout/vList2"/>
    <dgm:cxn modelId="{DBAD7397-1E09-451A-9837-662CDEA4B19B}" srcId="{9B97C3B6-59B9-4368-AD81-9027FB075BCD}" destId="{7ED94B2B-3046-4B60-B7C7-E4BEB78436EE}" srcOrd="0" destOrd="0" parTransId="{E181EE6C-9353-4AC3-963B-374CE4D244E9}" sibTransId="{D8C528F4-BE75-4EEE-88DC-FCFFB96C2597}"/>
    <dgm:cxn modelId="{BB7B21F8-0245-4B42-B905-ED4BC2C8093F}" type="presOf" srcId="{9B97C3B6-59B9-4368-AD81-9027FB075BCD}" destId="{3C417E12-A9E7-46AD-99ED-A4E4BA6664FA}" srcOrd="0" destOrd="0" presId="urn:microsoft.com/office/officeart/2005/8/layout/vList2"/>
    <dgm:cxn modelId="{36AD3003-4261-4DFE-B442-EB4A5DA7B5A1}" type="presParOf" srcId="{3C417E12-A9E7-46AD-99ED-A4E4BA6664FA}" destId="{3D52A371-62CC-41E8-AE1B-FA843EAF25F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279D06-043C-42F3-9D75-B450A1F05890}">
      <dsp:nvSpPr>
        <dsp:cNvPr id="0" name=""/>
        <dsp:cNvSpPr/>
      </dsp:nvSpPr>
      <dsp:spPr>
        <a:xfrm rot="10800000">
          <a:off x="2331671" y="0"/>
          <a:ext cx="8596219" cy="7924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461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LIST OF VEG RESTAURANTS NEAR BTM LAYOUT</a:t>
          </a:r>
        </a:p>
      </dsp:txBody>
      <dsp:txXfrm rot="10800000">
        <a:off x="2529791" y="0"/>
        <a:ext cx="8398099" cy="792479"/>
      </dsp:txXfrm>
    </dsp:sp>
    <dsp:sp modelId="{6FDF1302-5FD4-4136-B5C4-690B9B1D80E6}">
      <dsp:nvSpPr>
        <dsp:cNvPr id="0" name=""/>
        <dsp:cNvSpPr/>
      </dsp:nvSpPr>
      <dsp:spPr>
        <a:xfrm>
          <a:off x="1863548" y="0"/>
          <a:ext cx="1026157" cy="792479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38000" r="-3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E4A66-98E4-4550-A728-AC2F1C560836}">
      <dsp:nvSpPr>
        <dsp:cNvPr id="0" name=""/>
        <dsp:cNvSpPr/>
      </dsp:nvSpPr>
      <dsp:spPr>
        <a:xfrm rot="10800000">
          <a:off x="2023449" y="0"/>
          <a:ext cx="6925310" cy="13255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536" tIns="240030" rIns="448056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300" u="sng" kern="1200"/>
            <a:t>Pricing</a:t>
          </a:r>
          <a:endParaRPr lang="en-IN" sz="6300" kern="1200"/>
        </a:p>
      </dsp:txBody>
      <dsp:txXfrm rot="10800000">
        <a:off x="2354840" y="0"/>
        <a:ext cx="6593919" cy="1325563"/>
      </dsp:txXfrm>
    </dsp:sp>
    <dsp:sp modelId="{3382F9B3-55E8-4D0B-BD6B-07730195F379}">
      <dsp:nvSpPr>
        <dsp:cNvPr id="0" name=""/>
        <dsp:cNvSpPr/>
      </dsp:nvSpPr>
      <dsp:spPr>
        <a:xfrm>
          <a:off x="1412954" y="0"/>
          <a:ext cx="1325563" cy="1325563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2A371-62CC-41E8-AE1B-FA843EAF25FF}">
      <dsp:nvSpPr>
        <dsp:cNvPr id="0" name=""/>
        <dsp:cNvSpPr/>
      </dsp:nvSpPr>
      <dsp:spPr>
        <a:xfrm>
          <a:off x="0" y="183081"/>
          <a:ext cx="1051560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u="sng" kern="1200" dirty="0"/>
            <a:t>Problem solving by Design thinking method</a:t>
          </a:r>
          <a:endParaRPr lang="en-IN" sz="4100" kern="1200" dirty="0"/>
        </a:p>
      </dsp:txBody>
      <dsp:txXfrm>
        <a:off x="46834" y="229915"/>
        <a:ext cx="10421932" cy="865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EFA5-C58B-4F5C-991B-454929AAF0AB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6B15-E782-4309-8CCC-2C05D9211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8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EFA5-C58B-4F5C-991B-454929AAF0AB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6B15-E782-4309-8CCC-2C05D9211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51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EFA5-C58B-4F5C-991B-454929AAF0AB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6B15-E782-4309-8CCC-2C05D9211EA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9099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EFA5-C58B-4F5C-991B-454929AAF0AB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6B15-E782-4309-8CCC-2C05D9211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50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EFA5-C58B-4F5C-991B-454929AAF0AB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6B15-E782-4309-8CCC-2C05D9211EA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5470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EFA5-C58B-4F5C-991B-454929AAF0AB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6B15-E782-4309-8CCC-2C05D9211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362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EFA5-C58B-4F5C-991B-454929AAF0AB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6B15-E782-4309-8CCC-2C05D9211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706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EFA5-C58B-4F5C-991B-454929AAF0AB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6B15-E782-4309-8CCC-2C05D9211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65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EFA5-C58B-4F5C-991B-454929AAF0AB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6B15-E782-4309-8CCC-2C05D9211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26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EFA5-C58B-4F5C-991B-454929AAF0AB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6B15-E782-4309-8CCC-2C05D9211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08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EFA5-C58B-4F5C-991B-454929AAF0AB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6B15-E782-4309-8CCC-2C05D9211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60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EFA5-C58B-4F5C-991B-454929AAF0AB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6B15-E782-4309-8CCC-2C05D9211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96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EFA5-C58B-4F5C-991B-454929AAF0AB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6B15-E782-4309-8CCC-2C05D9211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34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EFA5-C58B-4F5C-991B-454929AAF0AB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6B15-E782-4309-8CCC-2C05D9211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21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EFA5-C58B-4F5C-991B-454929AAF0AB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6B15-E782-4309-8CCC-2C05D9211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23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EFA5-C58B-4F5C-991B-454929AAF0AB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6B15-E782-4309-8CCC-2C05D9211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59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8EFA5-C58B-4F5C-991B-454929AAF0AB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536B15-E782-4309-8CCC-2C05D9211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9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diagramLayout" Target="../diagrams/layout2.xml"/><Relationship Id="rId7" Type="http://schemas.openxmlformats.org/officeDocument/2006/relationships/package" Target="../embeddings/Microsoft_Excel_Worksheet1.xlsx"/><Relationship Id="rId12" Type="http://schemas.openxmlformats.org/officeDocument/2006/relationships/chart" Target="../charts/char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openxmlformats.org/officeDocument/2006/relationships/image" Target="../media/image9.emf"/><Relationship Id="rId5" Type="http://schemas.openxmlformats.org/officeDocument/2006/relationships/diagramColors" Target="../diagrams/colors2.xml"/><Relationship Id="rId10" Type="http://schemas.openxmlformats.org/officeDocument/2006/relationships/package" Target="../embeddings/Microsoft_Excel_Worksheet2.xlsx"/><Relationship Id="rId4" Type="http://schemas.openxmlformats.org/officeDocument/2006/relationships/diagramQuickStyle" Target="../diagrams/quickStyle2.xml"/><Relationship Id="rId9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8CB87C-A829-496C-9C04-606EC971E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120" y="1270318"/>
            <a:ext cx="9144000" cy="1300162"/>
          </a:xfrm>
        </p:spPr>
        <p:txBody>
          <a:bodyPr>
            <a:normAutofit fontScale="90000"/>
          </a:bodyPr>
          <a:lstStyle/>
          <a:p>
            <a:r>
              <a:rPr lang="en-IN">
                <a:solidFill>
                  <a:srgbClr val="00B0F0"/>
                </a:solidFill>
              </a:rPr>
              <a:t>Case Study- Fast food shop</a:t>
            </a:r>
            <a:br>
              <a:rPr lang="en-IN" dirty="0"/>
            </a:br>
            <a:r>
              <a:rPr lang="en-IN" sz="1800" dirty="0">
                <a:solidFill>
                  <a:schemeClr val="accent2">
                    <a:lumMod val="75000"/>
                  </a:schemeClr>
                </a:solidFill>
              </a:rPr>
              <a:t>(A case study for the loss of new fast food shop after 4-5 month in BTM Layout , Bangalore)</a:t>
            </a:r>
            <a:br>
              <a:rPr lang="en-IN" sz="18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IN" sz="18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IN" sz="18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IN" sz="1800" dirty="0">
                <a:solidFill>
                  <a:schemeClr val="accent2">
                    <a:lumMod val="75000"/>
                  </a:schemeClr>
                </a:solidFill>
              </a:rPr>
            </a:br>
            <a:endParaRPr lang="en-IN" sz="1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99FBCD1-2A02-A50E-D700-24FD6A972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E5AE55-DC1E-01C4-0A80-88B12643E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157" y="2179003"/>
            <a:ext cx="3592844" cy="2992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E56473-D927-50CE-9131-757242141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5444" y="5336327"/>
            <a:ext cx="2298391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67C4-49C9-406A-C719-C564D7D05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805"/>
            <a:ext cx="3235960" cy="7321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200" b="1" i="0" u="sng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Text:</a:t>
            </a:r>
            <a:r>
              <a:rPr lang="en-IN" sz="32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53409-7F37-FAD1-C9BC-D6B306949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3521"/>
            <a:ext cx="8596668" cy="4547842"/>
          </a:xfrm>
        </p:spPr>
        <p:txBody>
          <a:bodyPr/>
          <a:lstStyle/>
          <a:p>
            <a:r>
              <a:rPr lang="en-US" dirty="0"/>
              <a:t>Daily feedback taking from customer about quality of food.</a:t>
            </a:r>
          </a:p>
          <a:p>
            <a:r>
              <a:rPr lang="en-US" dirty="0"/>
              <a:t>Feedback of Service and Amenities </a:t>
            </a:r>
          </a:p>
          <a:p>
            <a:r>
              <a:rPr lang="en-IN" dirty="0"/>
              <a:t>Value of money</a:t>
            </a:r>
          </a:p>
        </p:txBody>
      </p:sp>
    </p:spTree>
    <p:extLst>
      <p:ext uri="{BB962C8B-B14F-4D97-AF65-F5344CB8AC3E}">
        <p14:creationId xmlns:p14="http://schemas.microsoft.com/office/powerpoint/2010/main" val="365682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77AC-37EE-A3AA-DB46-773366E9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965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u="sng" dirty="0"/>
              <a:t>Introduction</a:t>
            </a:r>
            <a:r>
              <a:rPr lang="en-IN" sz="28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85650-146C-8D01-2B35-CC5A781EC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30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u="sng" dirty="0">
                <a:solidFill>
                  <a:schemeClr val="tx2"/>
                </a:solidFill>
                <a:highlight>
                  <a:srgbClr val="00FF00"/>
                </a:highlight>
              </a:rPr>
              <a:t>Problem</a:t>
            </a:r>
            <a:r>
              <a:rPr lang="en-IN" dirty="0"/>
              <a:t>: </a:t>
            </a:r>
            <a:r>
              <a:rPr lang="en-US" dirty="0"/>
              <a:t>A man has took a shop in Rent near BTM Layout, Bangalore, not in the main road but as a local shop. The rent of the shop is 14000 per month. The man took the shop to sell fast food like - Biryani, Maggie, Egg Bhujia, Omlets, Chicken Kabab etc.</a:t>
            </a:r>
          </a:p>
          <a:p>
            <a:pPr marL="457200" indent="-457200">
              <a:buAutoNum type="alphaLcPeriod"/>
            </a:pPr>
            <a:r>
              <a:rPr lang="en-US" sz="1900" dirty="0"/>
              <a:t>In the first 3 months he make a profit of around 100000, with a sales of around 300000. </a:t>
            </a:r>
          </a:p>
          <a:p>
            <a:pPr marL="457200" indent="-457200">
              <a:buAutoNum type="alphaLcPeriod"/>
            </a:pPr>
            <a:r>
              <a:rPr lang="en-US" sz="1900" dirty="0"/>
              <a:t>In the 1st month he was selling veg food also, but he stopped after the 2nd month as it stock was not getting out.</a:t>
            </a:r>
          </a:p>
          <a:p>
            <a:pPr marL="457200" indent="-457200">
              <a:buAutoNum type="alphaLcPeriod"/>
            </a:pPr>
            <a:r>
              <a:rPr lang="en-US" sz="1900" dirty="0"/>
              <a:t> After 4 – 5 months down the line the man is making a huge loss in his investment. He has a due of 2 months to pay the rent.</a:t>
            </a:r>
          </a:p>
          <a:p>
            <a:pPr marL="457200" indent="-457200">
              <a:buAutoNum type="alphaLcPeriod"/>
            </a:pPr>
            <a:r>
              <a:rPr lang="en-US" sz="1900" dirty="0"/>
              <a:t>The sale has drastically gone down and he is thinking to close the shop. </a:t>
            </a:r>
            <a:endParaRPr lang="en-IN" sz="19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36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D4E3E9A2-C7F4-C141-A0AC-B803A714E6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066423"/>
              </p:ext>
            </p:extLst>
          </p:nvPr>
        </p:nvGraphicFramePr>
        <p:xfrm>
          <a:off x="306070" y="213360"/>
          <a:ext cx="1016889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99026" imgH="2216238" progId="Excel.Sheet.12">
                  <p:embed/>
                </p:oleObj>
              </mc:Choice>
              <mc:Fallback>
                <p:oleObj name="Worksheet" r:id="rId2" imgW="5499026" imgH="221623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6070" y="213360"/>
                        <a:ext cx="10168890" cy="30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BB66BDC4-9A1C-B4AC-63D1-3CC7E4CA6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" y="3261360"/>
            <a:ext cx="7691119" cy="30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6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817BF8C-AAE6-BAF7-42F9-B7F07C3A26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397316"/>
              </p:ext>
            </p:extLst>
          </p:nvPr>
        </p:nvGraphicFramePr>
        <p:xfrm>
          <a:off x="-1330960" y="132081"/>
          <a:ext cx="12791440" cy="792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EAAED8-E4B7-95C8-6797-26BC11347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731520" y="1026159"/>
            <a:ext cx="8707120" cy="56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2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16C8BC05-FDE5-E178-C401-B7F830A357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1671718"/>
              </p:ext>
            </p:extLst>
          </p:nvPr>
        </p:nvGraphicFramePr>
        <p:xfrm>
          <a:off x="0" y="221694"/>
          <a:ext cx="104140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D3E0-A29A-E99E-3D35-45B6BD619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79905"/>
            <a:ext cx="5181600" cy="4351338"/>
          </a:xfrm>
        </p:spPr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Pricing of loss person shop food price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1AF40-08A7-1A44-6A95-32CB88464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480" y="1825625"/>
            <a:ext cx="5181600" cy="4351338"/>
          </a:xfrm>
        </p:spPr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Pricing of other competitors shops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948333E-1FE7-EF4D-FAB7-390EF3DEE2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910495"/>
              </p:ext>
            </p:extLst>
          </p:nvPr>
        </p:nvGraphicFramePr>
        <p:xfrm>
          <a:off x="2023427" y="2194560"/>
          <a:ext cx="2811146" cy="1676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1822487" imgH="1663656" progId="Excel.Sheet.12">
                  <p:embed/>
                </p:oleObj>
              </mc:Choice>
              <mc:Fallback>
                <p:oleObj name="Worksheet" r:id="rId7" imgW="1822487" imgH="166365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23427" y="2194560"/>
                        <a:ext cx="2811146" cy="16764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FD8A3D3-9E59-CF43-3EF7-7AD0463CF6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5367510"/>
              </p:ext>
            </p:extLst>
          </p:nvPr>
        </p:nvGraphicFramePr>
        <p:xfrm>
          <a:off x="756920" y="4001293"/>
          <a:ext cx="4838700" cy="2794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FA57A29-5FC7-32CD-7DCF-92501674BB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011813"/>
              </p:ext>
            </p:extLst>
          </p:nvPr>
        </p:nvGraphicFramePr>
        <p:xfrm>
          <a:off x="7205027" y="2118082"/>
          <a:ext cx="2580640" cy="1806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1727397" imgH="1663656" progId="Excel.Sheet.12">
                  <p:embed/>
                </p:oleObj>
              </mc:Choice>
              <mc:Fallback>
                <p:oleObj name="Worksheet" r:id="rId10" imgW="1727397" imgH="166365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205027" y="2118082"/>
                        <a:ext cx="2580640" cy="18067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3EC98D0-860B-21F8-50D6-3E85EF3B80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0465193"/>
              </p:ext>
            </p:extLst>
          </p:nvPr>
        </p:nvGraphicFramePr>
        <p:xfrm>
          <a:off x="6096000" y="4001293"/>
          <a:ext cx="4744720" cy="2731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849033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43944E8-01F3-53F7-B835-8E99869ECEEF}"/>
              </a:ext>
            </a:extLst>
          </p:cNvPr>
          <p:cNvGraphicFramePr/>
          <p:nvPr/>
        </p:nvGraphicFramePr>
        <p:xfrm>
          <a:off x="782320" y="32448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999A8-12D5-2EE0-A242-A638C8782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sz="2400" b="1" i="0" u="sng" strike="noStrike" dirty="0">
                <a:solidFill>
                  <a:srgbClr val="0070C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</a:rPr>
              <a:t>Empathize</a:t>
            </a:r>
            <a:r>
              <a:rPr lang="en-IN" sz="1800" b="1" i="0" u="none" strike="noStrike" dirty="0">
                <a:solidFill>
                  <a:srgbClr val="0070C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</a:rPr>
              <a:t>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Since his shop is not  there in the main road so that people were not connected that much about  his shop.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There were already some vegetarian food shops near his shop so that he could not compete with them.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Some online food delivery already available from other shops in that area.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Not well Known in market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Pay bills on time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Not for Party celebration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 The price of food item is more while comparing other shops.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Short business hours</a:t>
            </a:r>
            <a:endParaRPr lang="en-US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1800" dirty="0"/>
          </a:p>
          <a:p>
            <a:pPr>
              <a:buFont typeface="Wingdings" panose="05000000000000000000" pitchFamily="2" charset="2"/>
              <a:buChar char="v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5689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885AF-7DD9-6CFC-629A-D8D5998DB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533226" cy="65024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200" b="1" i="0" u="sng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Define</a:t>
            </a:r>
            <a:r>
              <a:rPr lang="en-IN" sz="3200" b="1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:</a:t>
            </a:r>
            <a:r>
              <a:rPr lang="en-IN" sz="32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FCB8A-CF24-E2A0-1E9B-CA9F5E9E5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054" y="1408749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Social media Platform like Instagram, Facebook , Just dial.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Home delivery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Outdoor seating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Affordable price with different types of food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Mainly Students, Couples, Employees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147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0996-F2F1-C288-0A54-12CCF369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94" y="619760"/>
            <a:ext cx="3142826" cy="77216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IN" u="sng" dirty="0">
                <a:solidFill>
                  <a:srgbClr val="7030A0"/>
                </a:solidFill>
              </a:rPr>
              <a:t>Ideate:</a:t>
            </a:r>
            <a:r>
              <a:rPr lang="en-IN" u="sng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B89A6-D98E-23C9-3A8B-AE7454A0E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694" y="1488613"/>
            <a:ext cx="8596668" cy="3880773"/>
          </a:xfrm>
        </p:spPr>
        <p:txBody>
          <a:bodyPr/>
          <a:lstStyle/>
          <a:p>
            <a:r>
              <a:rPr lang="en-US" sz="2400" dirty="0"/>
              <a:t>Customer acquisition by Quality , Price and quantity of food.</a:t>
            </a:r>
          </a:p>
          <a:p>
            <a:r>
              <a:rPr lang="en-IN" sz="2400" dirty="0"/>
              <a:t>Provide Hygiene food</a:t>
            </a:r>
          </a:p>
          <a:p>
            <a:r>
              <a:rPr lang="en-US" sz="2400" dirty="0"/>
              <a:t>Morning and afternoon slots only for Veg food and evening and night slots for only fast food. 	</a:t>
            </a:r>
          </a:p>
          <a:p>
            <a:r>
              <a:rPr lang="en-US" sz="2400" dirty="0"/>
              <a:t>Strong brandling and local market deep know</a:t>
            </a:r>
            <a:r>
              <a:rPr lang="en-US" dirty="0"/>
              <a:t>ledge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7866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28B2-B344-24AF-3690-A9CBDFB14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721360"/>
            <a:ext cx="3640666" cy="78232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sz="3200" b="1" i="0" u="sng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Prototype</a:t>
            </a:r>
            <a:r>
              <a:rPr lang="en-IN" sz="1800" b="1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: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89F20-A97A-C659-1D8B-11B716ED8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654" y="1693229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Delivery mode like Zomato , Swiggy, Foodpanda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High hygiene with verity of offering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Affordable Price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Best service and Amenities compare to others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25451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266</TotalTime>
  <Words>429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Trebuchet MS</vt:lpstr>
      <vt:lpstr>Wingdings</vt:lpstr>
      <vt:lpstr>Wingdings 3</vt:lpstr>
      <vt:lpstr>Facet</vt:lpstr>
      <vt:lpstr>Worksheet</vt:lpstr>
      <vt:lpstr>Case Study- Fast food shop (A case study for the loss of new fast food shop after 4-5 month in BTM Layout , Bangalore)    </vt:lpstr>
      <vt:lpstr>Introduction:</vt:lpstr>
      <vt:lpstr>PowerPoint Presentation</vt:lpstr>
      <vt:lpstr>PowerPoint Presentation</vt:lpstr>
      <vt:lpstr>PowerPoint Presentation</vt:lpstr>
      <vt:lpstr>PowerPoint Presentation</vt:lpstr>
      <vt:lpstr>Define: </vt:lpstr>
      <vt:lpstr>Ideate: </vt:lpstr>
      <vt:lpstr>Prototype: </vt:lpstr>
      <vt:lpstr>Text: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Study- Fast food shop (A case study for the loss of new fast food shop after 4-5 month in BTM Layout , Bangalore)</dc:title>
  <dc:creator>Devaraj Mogaveera</dc:creator>
  <cp:lastModifiedBy>Devaraj Mogaveera</cp:lastModifiedBy>
  <cp:revision>7</cp:revision>
  <dcterms:created xsi:type="dcterms:W3CDTF">2022-10-15T05:36:12Z</dcterms:created>
  <dcterms:modified xsi:type="dcterms:W3CDTF">2022-10-16T07:03:39Z</dcterms:modified>
</cp:coreProperties>
</file>