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365125"/>
            <a:ext cx="10515600" cy="4291965"/>
          </a:xfrm>
        </p:spPr>
        <p:txBody>
          <a:bodyPr/>
          <a:p>
            <a:pPr algn="ctr"/>
            <a:endParaRPr lang="en-GB" altLang="en-US" sz="7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 flipV="1">
            <a:off x="838200" y="3429635"/>
            <a:ext cx="10515600" cy="1393190"/>
          </a:xfrm>
        </p:spPr>
        <p:txBody>
          <a:bodyPr/>
          <a:p>
            <a:endParaRPr lang="en-US" sz="4000"/>
          </a:p>
        </p:txBody>
      </p:sp>
      <p:sp>
        <p:nvSpPr>
          <p:cNvPr id="6" name="Rectangles 5"/>
          <p:cNvSpPr/>
          <p:nvPr/>
        </p:nvSpPr>
        <p:spPr>
          <a:xfrm>
            <a:off x="701993" y="2829560"/>
            <a:ext cx="107880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GB" altLang="en-US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GB" altLang="en-US" sz="6000" b="1">
                <a:ln/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REDIT CARD FRAUD DE TECTION</a:t>
            </a:r>
            <a:endParaRPr lang="en-GB" altLang="en-US" sz="6000" b="1">
              <a:ln/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  <a:endParaRPr lang="en-GB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3600"/>
              <a:t>Develop </a:t>
            </a:r>
            <a:r>
              <a:rPr lang="en-GB" altLang="en-US" sz="3600"/>
              <a:t> </a:t>
            </a:r>
            <a:r>
              <a:rPr lang="en-US" sz="3600"/>
              <a:t>an </a:t>
            </a:r>
            <a:r>
              <a:rPr lang="en-GB" altLang="en-US" sz="3600"/>
              <a:t> </a:t>
            </a:r>
            <a:r>
              <a:rPr lang="en-US" sz="3600"/>
              <a:t>effective </a:t>
            </a:r>
            <a:r>
              <a:rPr lang="en-GB" altLang="en-US" sz="3600"/>
              <a:t> </a:t>
            </a:r>
            <a:r>
              <a:rPr lang="en-US" sz="3600"/>
              <a:t>and </a:t>
            </a:r>
            <a:r>
              <a:rPr lang="en-GB" altLang="en-US" sz="3600"/>
              <a:t> </a:t>
            </a:r>
            <a:r>
              <a:rPr lang="en-US" sz="3600"/>
              <a:t>scalable </a:t>
            </a:r>
            <a:r>
              <a:rPr lang="en-GB" altLang="en-US" sz="3600"/>
              <a:t> </a:t>
            </a:r>
            <a:r>
              <a:rPr lang="en-US" sz="3600"/>
              <a:t>credit </a:t>
            </a:r>
            <a:r>
              <a:rPr lang="en-GB" altLang="en-US" sz="3600"/>
              <a:t> </a:t>
            </a:r>
            <a:r>
              <a:rPr lang="en-US" sz="3600"/>
              <a:t>card</a:t>
            </a:r>
            <a:r>
              <a:rPr lang="en-GB" altLang="en-US" sz="3600"/>
              <a:t> </a:t>
            </a:r>
            <a:r>
              <a:rPr lang="en-US" sz="3600"/>
              <a:t> fraud detection </a:t>
            </a:r>
            <a:r>
              <a:rPr lang="en-GB" altLang="en-US" sz="3600"/>
              <a:t> </a:t>
            </a:r>
            <a:r>
              <a:rPr lang="en-US" sz="3600"/>
              <a:t>system </a:t>
            </a:r>
            <a:r>
              <a:rPr lang="en-GB" altLang="en-US" sz="3600"/>
              <a:t> </a:t>
            </a:r>
            <a:r>
              <a:rPr lang="en-US" sz="3600"/>
              <a:t>using </a:t>
            </a:r>
            <a:r>
              <a:rPr lang="en-GB" altLang="en-US" sz="3600"/>
              <a:t> </a:t>
            </a:r>
            <a:r>
              <a:rPr lang="en-US" sz="3600"/>
              <a:t>machine </a:t>
            </a:r>
            <a:r>
              <a:rPr lang="en-GB" altLang="en-US" sz="3600"/>
              <a:t> </a:t>
            </a:r>
            <a:r>
              <a:rPr lang="en-US" sz="3600"/>
              <a:t>learning techniques</a:t>
            </a:r>
            <a:r>
              <a:rPr lang="en-GB" altLang="en-US" sz="3600"/>
              <a:t> </a:t>
            </a:r>
            <a:r>
              <a:rPr lang="en-US" sz="3600"/>
              <a:t> to </a:t>
            </a:r>
            <a:r>
              <a:rPr lang="en-GB" altLang="en-US" sz="3600"/>
              <a:t> </a:t>
            </a:r>
            <a:r>
              <a:rPr lang="en-US" sz="3600"/>
              <a:t>identify </a:t>
            </a:r>
            <a:r>
              <a:rPr lang="en-GB" altLang="en-US" sz="3600"/>
              <a:t> </a:t>
            </a:r>
            <a:r>
              <a:rPr lang="en-US" sz="3600"/>
              <a:t>and </a:t>
            </a:r>
            <a:r>
              <a:rPr lang="en-GB" altLang="en-US" sz="3600"/>
              <a:t> </a:t>
            </a:r>
            <a:r>
              <a:rPr lang="en-US" sz="3600"/>
              <a:t>prevent </a:t>
            </a:r>
            <a:r>
              <a:rPr lang="en-GB" altLang="en-US" sz="3600"/>
              <a:t> </a:t>
            </a:r>
            <a:r>
              <a:rPr lang="en-US" sz="3600"/>
              <a:t>fraudulent transactions</a:t>
            </a:r>
            <a:r>
              <a:rPr lang="en-GB" altLang="en-US" sz="3600"/>
              <a:t> </a:t>
            </a:r>
            <a:r>
              <a:rPr lang="en-US" sz="3600"/>
              <a:t> in </a:t>
            </a:r>
            <a:r>
              <a:rPr lang="en-GB" altLang="en-US" sz="3600"/>
              <a:t> </a:t>
            </a:r>
            <a:r>
              <a:rPr lang="en-US" sz="3600"/>
              <a:t>real-time, </a:t>
            </a:r>
            <a:r>
              <a:rPr lang="en-GB" altLang="en-US" sz="3600"/>
              <a:t> </a:t>
            </a:r>
            <a:r>
              <a:rPr lang="en-US" sz="3600"/>
              <a:t>minimizing </a:t>
            </a:r>
            <a:r>
              <a:rPr lang="en-GB" altLang="en-US" sz="3600"/>
              <a:t> </a:t>
            </a:r>
            <a:r>
              <a:rPr lang="en-US" sz="3600"/>
              <a:t>financial </a:t>
            </a:r>
            <a:r>
              <a:rPr lang="en-GB" altLang="en-US" sz="3600"/>
              <a:t> </a:t>
            </a:r>
            <a:r>
              <a:rPr lang="en-US" sz="3600"/>
              <a:t>losses </a:t>
            </a:r>
            <a:r>
              <a:rPr lang="en-GB" altLang="en-US" sz="3600"/>
              <a:t> </a:t>
            </a:r>
            <a:r>
              <a:rPr lang="en-US" sz="3600"/>
              <a:t>and </a:t>
            </a:r>
            <a:r>
              <a:rPr lang="en-GB" altLang="en-US" sz="3600"/>
              <a:t> </a:t>
            </a:r>
            <a:r>
              <a:rPr lang="en-US" sz="3600"/>
              <a:t>ensuring </a:t>
            </a:r>
            <a:r>
              <a:rPr lang="en-GB" altLang="en-US" sz="3600"/>
              <a:t> </a:t>
            </a:r>
            <a:r>
              <a:rPr lang="en-US" sz="3600"/>
              <a:t>a</a:t>
            </a:r>
            <a:r>
              <a:rPr lang="en-GB" altLang="en-US" sz="3600"/>
              <a:t> </a:t>
            </a:r>
            <a:r>
              <a:rPr lang="en-US" sz="3600"/>
              <a:t> seamless</a:t>
            </a:r>
            <a:r>
              <a:rPr lang="en-GB" altLang="en-US" sz="3600"/>
              <a:t> </a:t>
            </a:r>
            <a:r>
              <a:rPr lang="en-US" sz="3600"/>
              <a:t> user</a:t>
            </a:r>
            <a:r>
              <a:rPr lang="en-GB" altLang="en-US" sz="3600"/>
              <a:t> </a:t>
            </a:r>
            <a:r>
              <a:rPr lang="en-US" sz="3600"/>
              <a:t> experience </a:t>
            </a:r>
            <a:r>
              <a:rPr lang="en-GB" altLang="en-US" sz="3600"/>
              <a:t> </a:t>
            </a:r>
            <a:r>
              <a:rPr lang="en-US" sz="3600"/>
              <a:t>for </a:t>
            </a:r>
            <a:r>
              <a:rPr lang="en-GB" altLang="en-US" sz="3600"/>
              <a:t> </a:t>
            </a:r>
            <a:r>
              <a:rPr lang="en-US" sz="3600"/>
              <a:t>legitimate </a:t>
            </a:r>
            <a:r>
              <a:rPr lang="en-GB" altLang="en-US" sz="3600"/>
              <a:t> </a:t>
            </a:r>
            <a:r>
              <a:rPr lang="en-US" sz="3600"/>
              <a:t>customers.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DESIGN THINKING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Design thinking is a user-centered approach to problem-solving that involves empathizing with users, defining the problem, ideating solutions, prototyping, and testing.</a:t>
            </a:r>
            <a:r>
              <a:rPr lang="en-GB" altLang="en-US"/>
              <a:t>  </a:t>
            </a:r>
            <a:endParaRPr lang="en-GB" altLang="en-US"/>
          </a:p>
          <a:p>
            <a:r>
              <a:rPr lang="en-GB" altLang="en-US"/>
              <a:t>Phases of design thinking in credit caurd fraud detection:</a:t>
            </a:r>
            <a:endParaRPr lang="en-GB" altLang="en-US"/>
          </a:p>
          <a:p>
            <a:r>
              <a:rPr lang="en-GB" altLang="en-US"/>
              <a:t>1.Empathize </a:t>
            </a:r>
            <a:endParaRPr lang="en-GB" altLang="en-US"/>
          </a:p>
          <a:p>
            <a:r>
              <a:rPr lang="en-GB" altLang="en-US"/>
              <a:t>2.define</a:t>
            </a:r>
            <a:endParaRPr lang="en-GB" altLang="en-US"/>
          </a:p>
          <a:p>
            <a:r>
              <a:rPr lang="en-GB" altLang="en-US"/>
              <a:t>3.ideate</a:t>
            </a:r>
            <a:endParaRPr lang="en-GB" altLang="en-US"/>
          </a:p>
          <a:p>
            <a:r>
              <a:rPr lang="en-GB" altLang="en-US"/>
              <a:t>4.prototype</a:t>
            </a:r>
            <a:endParaRPr lang="en-GB" altLang="en-US"/>
          </a:p>
          <a:p>
            <a:r>
              <a:rPr lang="en-GB" altLang="en-US"/>
              <a:t>5.test.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EMPATHIZING WITH USER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Understand the needs and pain points of both customers and financial institutions.</a:t>
            </a:r>
            <a:endParaRPr lang="en-US"/>
          </a:p>
          <a:p>
            <a:r>
              <a:rPr lang="en-US"/>
              <a:t>    Collect and analyze data on past fraudulent transactions and their impact on customers and businesses.</a:t>
            </a:r>
            <a:endParaRPr lang="en-US"/>
          </a:p>
          <a:p>
            <a:r>
              <a:rPr lang="en-US"/>
              <a:t>    Interview fraud analysts, security experts, and customers to gain insights into their perspectives and challenges.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DEFINING THE PROBLEM:</a:t>
            </a:r>
            <a:endParaRPr lang="en-GB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Clearly define the problem by identifying the main issues in credit card fraud detection.</a:t>
            </a:r>
            <a:endParaRPr lang="en-US"/>
          </a:p>
          <a:p>
            <a:r>
              <a:rPr lang="en-US"/>
              <a:t>    Create a problem statement that addresses the key concerns, such as reducing false positives, improving detection accuracy, and enhancing customer experience.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IDEATING SOLUTIONS: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Developing advanced anomaly detection algorithms.</a:t>
            </a:r>
            <a:endParaRPr lang="en-US"/>
          </a:p>
          <a:p>
            <a:r>
              <a:rPr lang="en-US"/>
              <a:t>    Implementing real-time transaction monitoring.</a:t>
            </a:r>
            <a:endParaRPr lang="en-US"/>
          </a:p>
          <a:p>
            <a:r>
              <a:rPr lang="en-US"/>
              <a:t>    Enhancing user authentication and verification processes.</a:t>
            </a:r>
            <a:endParaRPr lang="en-US"/>
          </a:p>
          <a:p>
            <a:r>
              <a:rPr lang="en-US"/>
              <a:t>    Exploring behavior-based modeling for fraud detection.</a:t>
            </a:r>
            <a:endParaRPr lang="en-US"/>
          </a:p>
          <a:p>
            <a:r>
              <a:rPr lang="en-US"/>
              <a:t>    Using deep learning models for pattern recognition.</a:t>
            </a:r>
            <a:endParaRPr lang="en-US"/>
          </a:p>
          <a:p>
            <a:endParaRPr lang="en-US"/>
          </a:p>
          <a:p>
            <a:r>
              <a:rPr lang="en-US"/>
              <a:t>Encourage cross-functional collaboration among data scientists, engineers, domain experts, and UX designers to brainstorm innovative solutions.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PROTOTYPE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Create prototypes or mock-ups of potential solutions. For instance:</a:t>
            </a:r>
            <a:endParaRPr lang="en-US"/>
          </a:p>
          <a:p>
            <a:r>
              <a:rPr lang="en-US"/>
              <a:t>        Develop a user interface for fraud analysts to investigate suspicious transactions efficiently.</a:t>
            </a:r>
            <a:endParaRPr lang="en-US"/>
          </a:p>
          <a:p>
            <a:r>
              <a:rPr lang="en-US"/>
              <a:t>        Create a machine learning model prototype for fraud detection and prevention.</a:t>
            </a:r>
            <a:endParaRPr lang="en-US"/>
          </a:p>
          <a:p>
            <a:r>
              <a:rPr lang="en-US"/>
              <a:t>    These prototypes should be low-cost and easy to modify based on feedback.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TESTING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Gather feedback from stakeholders, including fraud analysts, customers, and technical experts, on the prototypes.</a:t>
            </a:r>
            <a:endParaRPr lang="en-US"/>
          </a:p>
          <a:p>
            <a:r>
              <a:rPr lang="en-US"/>
              <a:t>    Iterate on the prototypes based on the feedback received.</a:t>
            </a:r>
            <a:endParaRPr lang="en-US"/>
          </a:p>
          <a:p>
            <a:r>
              <a:rPr lang="en-US"/>
              <a:t>    Conduct simulations or pilot tests to evaluate the effectiveness of the proposed solutions.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252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GB" altLang="en-US" sz="80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GB" altLang="en-US" sz="80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WPS Presentation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Agency FB</vt:lpstr>
      <vt:lpstr>Arial Narrow</vt:lpstr>
      <vt:lpstr>Arial Black</vt:lpstr>
      <vt:lpstr>Bahnschrift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ajaij</dc:creator>
  <cp:lastModifiedBy>ajaij</cp:lastModifiedBy>
  <cp:revision>1</cp:revision>
  <dcterms:created xsi:type="dcterms:W3CDTF">2023-09-26T13:43:03Z</dcterms:created>
  <dcterms:modified xsi:type="dcterms:W3CDTF">2023-09-26T13:43:03Z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3F61F483EA08492C99778CDFECEC1DB9_11</vt:lpwstr>
  </property>
  <property fmtid="{D5CDD505-2E9C-101B-9397-08002B2CF9AE}" pid="3" name="KSOProductBuildVer">
    <vt:lpwstr>1033-12.2.0.13215</vt:lpwstr>
  </property>
</Properties>
</file>