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jpe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586287" y="2699045"/>
            <a:ext cx="6297278" cy="2530180"/>
          </a:xfrm>
          <a:prstGeom prst="rect">
            <a:avLst/>
          </a:prstGeom>
        </p:spPr>
        <p:txBody>
          <a:bodyPr vert="horz" wrap="square" lIns="0" tIns="16510" rIns="0" bIns="0" rtlCol="0">
            <a:spAutoFit/>
          </a:bodyPr>
          <a:lstStyle/>
          <a:p>
            <a:pPr marL="12700">
              <a:lnSpc>
                <a:spcPct val="100000"/>
              </a:lnSpc>
              <a:spcBef>
                <a:spcPts val="130"/>
              </a:spcBef>
            </a:pPr>
            <a:r>
              <a:rPr sz="3200" dirty="0">
                <a:latin typeface="Trebuchet MS"/>
                <a:cs typeface="Trebuchet MS"/>
              </a:rPr>
              <a:t>Student</a:t>
            </a:r>
            <a:r>
              <a:rPr sz="3200" spc="-114" dirty="0">
                <a:latin typeface="Trebuchet MS"/>
                <a:cs typeface="Trebuchet MS"/>
              </a:rPr>
              <a:t> </a:t>
            </a:r>
            <a:r>
              <a:rPr sz="3200" spc="-20" dirty="0">
                <a:latin typeface="Trebuchet MS"/>
                <a:cs typeface="Trebuchet MS"/>
              </a:rPr>
              <a:t>Name</a:t>
            </a:r>
            <a:endParaRPr lang="en-US" sz="3200" spc="-20" dirty="0">
              <a:latin typeface="Trebuchet MS"/>
              <a:cs typeface="Trebuchet MS"/>
            </a:endParaRPr>
          </a:p>
          <a:p>
            <a:pPr marL="12700">
              <a:lnSpc>
                <a:spcPct val="100000"/>
              </a:lnSpc>
              <a:spcBef>
                <a:spcPts val="130"/>
              </a:spcBef>
            </a:pPr>
            <a:r>
              <a:rPr lang="en-US" sz="3200" spc="-20" dirty="0">
                <a:latin typeface="Trebuchet MS"/>
                <a:cs typeface="Trebuchet MS"/>
              </a:rPr>
              <a:t>DEVA.R</a:t>
            </a:r>
          </a:p>
          <a:p>
            <a:pPr marL="12700">
              <a:lnSpc>
                <a:spcPct val="100000"/>
              </a:lnSpc>
              <a:spcBef>
                <a:spcPts val="130"/>
              </a:spcBef>
            </a:pPr>
            <a:r>
              <a:rPr lang="en-US" sz="3200" spc="-20" dirty="0">
                <a:latin typeface="Trebuchet MS"/>
                <a:cs typeface="Trebuchet MS"/>
              </a:rPr>
              <a:t>3</a:t>
            </a:r>
            <a:r>
              <a:rPr lang="en-US" sz="3200" spc="-20" baseline="30000" dirty="0">
                <a:latin typeface="Trebuchet MS"/>
                <a:cs typeface="Trebuchet MS"/>
              </a:rPr>
              <a:t>rd</a:t>
            </a:r>
            <a:r>
              <a:rPr lang="en-US" sz="3200" spc="-20" dirty="0">
                <a:latin typeface="Trebuchet MS"/>
                <a:cs typeface="Trebuchet MS"/>
              </a:rPr>
              <a:t> year B.E.CSE</a:t>
            </a:r>
          </a:p>
          <a:p>
            <a:pPr marL="12700">
              <a:lnSpc>
                <a:spcPct val="100000"/>
              </a:lnSpc>
              <a:spcBef>
                <a:spcPts val="130"/>
              </a:spcBef>
            </a:pPr>
            <a:r>
              <a:rPr lang="en-US" sz="3200" spc="-20" dirty="0">
                <a:latin typeface="Trebuchet MS"/>
                <a:cs typeface="Trebuchet MS"/>
              </a:rPr>
              <a:t>NM ID :au421221104010</a:t>
            </a:r>
          </a:p>
          <a:p>
            <a:pPr marL="12700">
              <a:lnSpc>
                <a:spcPct val="100000"/>
              </a:lnSpc>
              <a:spcBef>
                <a:spcPts val="130"/>
              </a:spcBef>
            </a:pPr>
            <a:r>
              <a:rPr lang="en-US" sz="3200" spc="-20" dirty="0">
                <a:latin typeface="Trebuchet MS"/>
                <a:cs typeface="Trebuchet MS"/>
              </a:rPr>
              <a:t>Email ID:rdeva2624@gmail.com</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90600" y="838200"/>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C86F0B9D-6006-612A-D618-2B919BF413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4162" y="2019300"/>
            <a:ext cx="6543675" cy="34004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2427267"/>
          </a:xfrm>
          <a:prstGeom prst="rect">
            <a:avLst/>
          </a:prstGeom>
        </p:spPr>
        <p:txBody>
          <a:bodyPr vert="horz" wrap="square" lIns="0" tIns="460692" rIns="0" bIns="0" rtlCol="0">
            <a:spAutoFit/>
          </a:bodyPr>
          <a:lstStyle/>
          <a:p>
            <a:pPr marL="193675">
              <a:lnSpc>
                <a:spcPct val="100000"/>
              </a:lnSpc>
              <a:spcBef>
                <a:spcPts val="130"/>
              </a:spcBef>
            </a:pPr>
            <a:r>
              <a:rPr sz="4250"/>
              <a:t>PROJECT</a:t>
            </a:r>
            <a:r>
              <a:rPr sz="4250" spc="-90"/>
              <a:t> </a:t>
            </a:r>
            <a:r>
              <a:rPr sz="4250" spc="-10"/>
              <a:t>TITL</a:t>
            </a:r>
            <a:r>
              <a:rPr lang="en-US" sz="4250" spc="-10" dirty="0"/>
              <a:t>E</a:t>
            </a:r>
            <a:br>
              <a:rPr lang="en-US" sz="4250" spc="-10" dirty="0"/>
            </a:br>
            <a:br>
              <a:rPr lang="en-US" sz="4250" spc="-10" dirty="0"/>
            </a:br>
            <a:r>
              <a:rPr lang="en-US" sz="4250" spc="-10" dirty="0"/>
              <a:t>     </a:t>
            </a:r>
            <a:r>
              <a:rPr lang="en-US" sz="4000" spc="-10" dirty="0">
                <a:solidFill>
                  <a:schemeClr val="tx1">
                    <a:lumMod val="95000"/>
                    <a:lumOff val="5000"/>
                  </a:schemeClr>
                </a:solidFill>
              </a:rPr>
              <a:t>Crop disease detection</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Wingdings" pitchFamily="2" charset="2"/>
              <a:buChar char="Ø"/>
            </a:pPr>
            <a:endParaRPr lang="en-US" sz="16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1143000" y="1295400"/>
            <a:ext cx="8382000" cy="3539430"/>
          </a:xfrm>
          <a:prstGeom prst="rect">
            <a:avLst/>
          </a:prstGeom>
          <a:noFill/>
        </p:spPr>
        <p:txBody>
          <a:bodyPr wrap="square" rtlCol="0">
            <a:spAutoFit/>
          </a:bodyPr>
          <a:lstStyle/>
          <a:p>
            <a:pPr>
              <a:buFont typeface="Wingdings" pitchFamily="2" charset="2"/>
              <a:buChar char="Ø"/>
            </a:pPr>
            <a:r>
              <a:rPr lang="en-US" sz="2800" dirty="0"/>
              <a:t>Problem Statement</a:t>
            </a:r>
          </a:p>
          <a:p>
            <a:pPr>
              <a:buFont typeface="Wingdings" pitchFamily="2" charset="2"/>
              <a:buChar char="Ø"/>
            </a:pPr>
            <a:r>
              <a:rPr lang="en-US" sz="2800" dirty="0"/>
              <a:t>Project Overview</a:t>
            </a:r>
          </a:p>
          <a:p>
            <a:pPr>
              <a:buFont typeface="Wingdings" pitchFamily="2" charset="2"/>
              <a:buChar char="Ø"/>
            </a:pPr>
            <a:r>
              <a:rPr lang="en-US" sz="2800" dirty="0"/>
              <a:t>Who Are The End Users?</a:t>
            </a:r>
          </a:p>
          <a:p>
            <a:pPr>
              <a:buFont typeface="Wingdings" pitchFamily="2" charset="2"/>
              <a:buChar char="Ø"/>
            </a:pPr>
            <a:r>
              <a:rPr lang="en-US" sz="2800" dirty="0"/>
              <a:t>Your Solution And Its </a:t>
            </a:r>
            <a:r>
              <a:rPr lang="en-US" sz="2800" dirty="0" err="1"/>
              <a:t>ValueProposition</a:t>
            </a:r>
            <a:endParaRPr lang="en-US" sz="2800" dirty="0"/>
          </a:p>
          <a:p>
            <a:pPr>
              <a:buFont typeface="Wingdings" pitchFamily="2" charset="2"/>
              <a:buChar char="Ø"/>
            </a:pPr>
            <a:r>
              <a:rPr lang="en-US" sz="2800" dirty="0"/>
              <a:t>The Wow In Your Solution</a:t>
            </a:r>
          </a:p>
          <a:p>
            <a:pPr>
              <a:buFont typeface="Wingdings" pitchFamily="2" charset="2"/>
              <a:buChar char="Ø"/>
            </a:pPr>
            <a:r>
              <a:rPr lang="en-US" sz="2800" dirty="0" err="1"/>
              <a:t>Modelling</a:t>
            </a:r>
            <a:endParaRPr lang="en-US" sz="2800" dirty="0"/>
          </a:p>
          <a:p>
            <a:pPr>
              <a:buFont typeface="Wingdings" pitchFamily="2" charset="2"/>
              <a:buChar char="Ø"/>
            </a:pPr>
            <a:r>
              <a:rPr lang="en-US" sz="2800" dirty="0"/>
              <a:t>Results</a:t>
            </a:r>
            <a:endParaRPr lang="en-US" sz="2400" dirty="0"/>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a:t>	</a:t>
            </a:r>
            <a:r>
              <a:rPr sz="4250" spc="-75"/>
              <a:t>STATEMEN</a:t>
            </a:r>
            <a:r>
              <a:rPr lang="en-US" sz="4250" spc="-75" dirty="0"/>
              <a:t>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762000" y="1600200"/>
            <a:ext cx="7620000" cy="3416320"/>
          </a:xfrm>
          <a:prstGeom prst="rect">
            <a:avLst/>
          </a:prstGeom>
          <a:noFill/>
        </p:spPr>
        <p:txBody>
          <a:bodyPr wrap="square" rtlCol="0">
            <a:spAutoFit/>
          </a:bodyPr>
          <a:lstStyle/>
          <a:p>
            <a:pPr>
              <a:buFont typeface="Wingdings" pitchFamily="2" charset="2"/>
              <a:buChar char="Ø"/>
            </a:pPr>
            <a:r>
              <a:rPr lang="en-US" sz="2400" i="1" dirty="0"/>
              <a:t>The problem statement for crop disease detection involves developing robust AI models capable of accurately identifying and diagnosing disease in various crops in using image processing techniques .</a:t>
            </a:r>
          </a:p>
          <a:p>
            <a:endParaRPr lang="en-US" sz="2400" i="1" dirty="0"/>
          </a:p>
          <a:p>
            <a:pPr>
              <a:buFont typeface="Wingdings" pitchFamily="2" charset="2"/>
              <a:buChar char="Ø"/>
            </a:pPr>
            <a:r>
              <a:rPr lang="en-US" sz="2400" i="1" dirty="0"/>
              <a:t>This models need to be scalable ,</a:t>
            </a:r>
            <a:r>
              <a:rPr lang="en-US" sz="2400" i="1" dirty="0" err="1"/>
              <a:t>efficient,and</a:t>
            </a:r>
            <a:r>
              <a:rPr lang="en-US" sz="2400" i="1" dirty="0"/>
              <a:t> adaptable to different environmental conditions to aid farmers in timely disease management and maximize crop yield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514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838200" y="1828800"/>
            <a:ext cx="8001000" cy="2677656"/>
          </a:xfrm>
          <a:prstGeom prst="rect">
            <a:avLst/>
          </a:prstGeom>
          <a:noFill/>
        </p:spPr>
        <p:txBody>
          <a:bodyPr wrap="square" rtlCol="0">
            <a:spAutoFit/>
          </a:bodyPr>
          <a:lstStyle/>
          <a:p>
            <a:r>
              <a:rPr lang="en-US" sz="2400" dirty="0"/>
              <a:t>The problem statement for crop disease detection involves developing robust AI models capable of accurately identifying and diagnosing diseases in various crops using image processing techniques. These models need to be scalable, efficient, and adaptable to different environmental conditions to aid farmers in timely disease management and maximize crop yield.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Rectangle 8"/>
          <p:cNvSpPr/>
          <p:nvPr/>
        </p:nvSpPr>
        <p:spPr>
          <a:xfrm>
            <a:off x="609600" y="1720840"/>
            <a:ext cx="8534400" cy="3785652"/>
          </a:xfrm>
          <a:prstGeom prst="rect">
            <a:avLst/>
          </a:prstGeom>
        </p:spPr>
        <p:txBody>
          <a:bodyPr wrap="square">
            <a:spAutoFit/>
          </a:bodyPr>
          <a:lstStyle/>
          <a:p>
            <a:pPr>
              <a:buFont typeface="Wingdings" pitchFamily="2" charset="2"/>
              <a:buChar char="Ø"/>
            </a:pPr>
            <a:r>
              <a:rPr lang="en-US" sz="2400" dirty="0"/>
              <a:t>The end users of crop disease detection systems are primarily farmers, agricultural extension workers,</a:t>
            </a:r>
          </a:p>
          <a:p>
            <a:endParaRPr lang="en-US" sz="2400" dirty="0"/>
          </a:p>
          <a:p>
            <a:pPr>
              <a:buFont typeface="Wingdings" pitchFamily="2" charset="2"/>
              <a:buChar char="Ø"/>
            </a:pPr>
            <a:r>
              <a:rPr lang="en-US" sz="2400" dirty="0"/>
              <a:t>  who are responsible for monitoring and managing crop health in agricultural fields</a:t>
            </a:r>
          </a:p>
          <a:p>
            <a:endParaRPr lang="en-US" sz="2400" dirty="0"/>
          </a:p>
          <a:p>
            <a:pPr>
              <a:buFont typeface="Wingdings" pitchFamily="2" charset="2"/>
              <a:buChar char="Ø"/>
            </a:pPr>
            <a:r>
              <a:rPr lang="en-US" sz="2400" dirty="0"/>
              <a:t>These individuals rely on accurate and timely information about crop diseases to make informed decisions regarding pest control, disease management system</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Rectangle 9"/>
          <p:cNvSpPr/>
          <p:nvPr/>
        </p:nvSpPr>
        <p:spPr>
          <a:xfrm>
            <a:off x="2895600" y="1828800"/>
            <a:ext cx="7162800" cy="1015663"/>
          </a:xfrm>
          <a:prstGeom prst="rect">
            <a:avLst/>
          </a:prstGeom>
        </p:spPr>
        <p:txBody>
          <a:bodyPr wrap="square">
            <a:spAutoFit/>
          </a:bodyPr>
          <a:lstStyle/>
          <a:p>
            <a:pPr>
              <a:buFont typeface="Wingdings" pitchFamily="2" charset="2"/>
              <a:buChar char="Ø"/>
            </a:pPr>
            <a:r>
              <a:rPr lang="en-US" sz="2000" dirty="0"/>
              <a:t>Our solution uses AI for accurate crop disease detection, offering early identification, high accuracy, efficiency, cost-effectiveness, and improved yields for farmers</a:t>
            </a:r>
            <a:r>
              <a:rPr lang="en-US" dirty="0"/>
              <a:t>.</a:t>
            </a:r>
          </a:p>
        </p:txBody>
      </p:sp>
      <p:sp>
        <p:nvSpPr>
          <p:cNvPr id="12" name="TextBox 11"/>
          <p:cNvSpPr txBox="1"/>
          <p:nvPr/>
        </p:nvSpPr>
        <p:spPr>
          <a:xfrm>
            <a:off x="2971800" y="3124201"/>
            <a:ext cx="7010400" cy="1323439"/>
          </a:xfrm>
          <a:prstGeom prst="rect">
            <a:avLst/>
          </a:prstGeom>
          <a:noFill/>
        </p:spPr>
        <p:txBody>
          <a:bodyPr wrap="square" rtlCol="0">
            <a:spAutoFit/>
          </a:bodyPr>
          <a:lstStyle/>
          <a:p>
            <a:pPr>
              <a:buFont typeface="Wingdings" pitchFamily="2" charset="2"/>
              <a:buChar char="Ø"/>
            </a:pPr>
            <a:r>
              <a:rPr lang="en-US" sz="2000" dirty="0"/>
              <a:t>Through proactive disease management ,our </a:t>
            </a:r>
            <a:r>
              <a:rPr lang="en-US" sz="2000" dirty="0" err="1"/>
              <a:t>soution</a:t>
            </a:r>
            <a:r>
              <a:rPr lang="en-US" sz="2000" dirty="0"/>
              <a:t> contributes to higher crop yields and improved agricultural productivity enhancing food security and livelihoods for farmers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Rectangle 8"/>
          <p:cNvSpPr/>
          <p:nvPr/>
        </p:nvSpPr>
        <p:spPr>
          <a:xfrm>
            <a:off x="2133600" y="2133600"/>
            <a:ext cx="7239000" cy="1569660"/>
          </a:xfrm>
          <a:prstGeom prst="rect">
            <a:avLst/>
          </a:prstGeom>
        </p:spPr>
        <p:txBody>
          <a:bodyPr wrap="square">
            <a:spAutoFit/>
          </a:bodyPr>
          <a:lstStyle/>
          <a:p>
            <a:pPr>
              <a:buFont typeface="Wingdings" pitchFamily="2" charset="2"/>
              <a:buChar char="Ø"/>
            </a:pPr>
            <a:r>
              <a:rPr lang="en-US" sz="2400" dirty="0"/>
              <a:t>Our crop disease detection solution harnesses cutting-edge AI algorithms to swiftly identify and diagnose plant illnesses, revolutionizing agricultural practices with its accuracy and efficiency.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9"/>
          <p:cNvSpPr/>
          <p:nvPr/>
        </p:nvSpPr>
        <p:spPr>
          <a:xfrm>
            <a:off x="609600" y="1219200"/>
            <a:ext cx="9448800" cy="1938992"/>
          </a:xfrm>
          <a:prstGeom prst="rect">
            <a:avLst/>
          </a:prstGeom>
        </p:spPr>
        <p:txBody>
          <a:bodyPr wrap="square">
            <a:spAutoFit/>
          </a:bodyPr>
          <a:lstStyle/>
          <a:p>
            <a:pPr>
              <a:buFont typeface="Wingdings" pitchFamily="2" charset="2"/>
              <a:buChar char="Ø"/>
            </a:pPr>
            <a:r>
              <a:rPr lang="en-US" sz="2000" dirty="0"/>
              <a:t>Crop disease detection modeling involves using machine learning and computer vision techniques to develop algorithms that can identify diseases in crops based on images.</a:t>
            </a:r>
          </a:p>
          <a:p>
            <a:endParaRPr lang="en-US" sz="2000" dirty="0"/>
          </a:p>
          <a:p>
            <a:endParaRPr lang="en-US" sz="2000" dirty="0"/>
          </a:p>
          <a:p>
            <a:endParaRPr lang="en-US" sz="2000" dirty="0"/>
          </a:p>
        </p:txBody>
      </p:sp>
      <p:sp>
        <p:nvSpPr>
          <p:cNvPr id="11" name="TextBox 10"/>
          <p:cNvSpPr txBox="1"/>
          <p:nvPr/>
        </p:nvSpPr>
        <p:spPr>
          <a:xfrm>
            <a:off x="685800" y="2286000"/>
            <a:ext cx="7924800" cy="1631216"/>
          </a:xfrm>
          <a:prstGeom prst="rect">
            <a:avLst/>
          </a:prstGeom>
          <a:noFill/>
        </p:spPr>
        <p:txBody>
          <a:bodyPr wrap="square" rtlCol="0">
            <a:spAutoFit/>
          </a:bodyPr>
          <a:lstStyle/>
          <a:p>
            <a:pPr>
              <a:buFont typeface="Wingdings" pitchFamily="2" charset="2"/>
              <a:buChar char="Ø"/>
            </a:pPr>
            <a:r>
              <a:rPr lang="en-US" sz="2000" dirty="0"/>
              <a:t>This typically involves collecting a dataset of images of healthy and diseased crops, labeling them accordingly, and then training a model, often a </a:t>
            </a:r>
            <a:r>
              <a:rPr lang="en-US" sz="2000" dirty="0" err="1"/>
              <a:t>convolutional</a:t>
            </a:r>
            <a:r>
              <a:rPr lang="en-US" sz="2000" dirty="0"/>
              <a:t> neural network (CNN), to classify them. The model learns to distinguish between healthy and diseased crops based on patterns and features in the images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438</Words>
  <Application>Microsoft Office PowerPoint</Application>
  <PresentationFormat>Widescreen</PresentationFormat>
  <Paragraphs>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       Crop disease detection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CC2 6</dc:creator>
  <cp:lastModifiedBy>Uthra Kumar</cp:lastModifiedBy>
  <cp:revision>11</cp:revision>
  <dcterms:created xsi:type="dcterms:W3CDTF">2024-04-01T14:36:09Z</dcterms:created>
  <dcterms:modified xsi:type="dcterms:W3CDTF">2024-04-05T04:50:35Z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