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embeddedFontLst>
    <p:embeddedFont>
      <p:font typeface="Roboto"/>
      <p:regular r:id="rId115"/>
      <p:bold r:id="rId116"/>
      <p:italic r:id="rId117"/>
      <p:boldItalic r:id="rId118"/>
    </p:embeddedFont>
    <p:embeddedFont>
      <p:font typeface="Montserrat"/>
      <p:regular r:id="rId119"/>
      <p:bold r:id="rId120"/>
      <p:italic r:id="rId121"/>
      <p:boldItalic r:id="rId122"/>
    </p:embeddedFont>
    <p:embeddedFont>
      <p:font typeface="Source Code Pro"/>
      <p:regular r:id="rId123"/>
      <p:bold r:id="rId124"/>
      <p:italic r:id="rId125"/>
      <p:boldItalic r:id="rId126"/>
    </p:embeddedFont>
    <p:embeddedFont>
      <p:font typeface="Overpass"/>
      <p:regular r:id="rId127"/>
      <p:bold r:id="rId128"/>
      <p:italic r:id="rId129"/>
      <p:boldItalic r:id="rId130"/>
    </p:embeddedFont>
    <p:embeddedFont>
      <p:font typeface="Oswald"/>
      <p:regular r:id="rId131"/>
      <p:bold r:id="rId1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Overpass-italic.fntdata"/><Relationship Id="rId128" Type="http://schemas.openxmlformats.org/officeDocument/2006/relationships/font" Target="fonts/Overpass-bold.fntdata"/><Relationship Id="rId127" Type="http://schemas.openxmlformats.org/officeDocument/2006/relationships/font" Target="fonts/Overpass-regular.fntdata"/><Relationship Id="rId126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121" Type="http://schemas.openxmlformats.org/officeDocument/2006/relationships/font" Target="fonts/Montserrat-italic.fntdata"/><Relationship Id="rId25" Type="http://schemas.openxmlformats.org/officeDocument/2006/relationships/slide" Target="slides/slide20.xml"/><Relationship Id="rId120" Type="http://schemas.openxmlformats.org/officeDocument/2006/relationships/font" Target="fonts/Montserra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SourceCodePro-italic.fntdata"/><Relationship Id="rId29" Type="http://schemas.openxmlformats.org/officeDocument/2006/relationships/slide" Target="slides/slide24.xml"/><Relationship Id="rId124" Type="http://schemas.openxmlformats.org/officeDocument/2006/relationships/font" Target="fonts/SourceCodePro-bold.fntdata"/><Relationship Id="rId123" Type="http://schemas.openxmlformats.org/officeDocument/2006/relationships/font" Target="fonts/SourceCodePro-regular.fntdata"/><Relationship Id="rId122" Type="http://schemas.openxmlformats.org/officeDocument/2006/relationships/font" Target="fonts/Montserrat-boldItalic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Roboto-boldItalic.fntdata"/><Relationship Id="rId117" Type="http://schemas.openxmlformats.org/officeDocument/2006/relationships/font" Target="fonts/Roboto-italic.fntdata"/><Relationship Id="rId116" Type="http://schemas.openxmlformats.org/officeDocument/2006/relationships/font" Target="fonts/Roboto-bold.fntdata"/><Relationship Id="rId115" Type="http://schemas.openxmlformats.org/officeDocument/2006/relationships/font" Target="fonts/Roboto-regular.fntdata"/><Relationship Id="rId119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font" Target="fonts/Oswald-bold.fntdata"/><Relationship Id="rId131" Type="http://schemas.openxmlformats.org/officeDocument/2006/relationships/font" Target="fonts/Oswald-regular.fntdata"/><Relationship Id="rId130" Type="http://schemas.openxmlformats.org/officeDocument/2006/relationships/font" Target="fonts/Overpass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5c8d4edbe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5c8d4edbe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c8d4edbe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c8d4edbe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c8d4edbe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c8d4edbe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5c8d4edbe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5c8d4edbe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c8d4edbe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c8d4edbe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c8d4edbe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c8d4edbe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c8d4edbe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c8d4edbe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5c8d4edbeb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5c8d4edbeb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c8d4edbeb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c8d4edbeb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c8d4edbe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c8d4edbe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5c8d4edbe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5c8d4edbe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c8d4edbe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c8d4edbe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5c8d4edbe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5c8d4edbe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c8d4edbe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c8d4edbe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5c8d4edbeb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5c8d4edbeb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5c8d4edbe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5c8d4edbe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c8d4edbe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c8d4edbe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c8d4edbe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c8d4edbe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c8d4edbe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c8d4edbe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5c8d4edb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5c8d4edb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8d4edbe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c8d4edbe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aebc8c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aebc8c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5c8d4edbeb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5c8d4edbe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5c8d4edbeb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5c8d4edbeb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5c8d4edbeb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5c8d4edbeb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7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87" name="Google Shape;18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6" name="Google Shape;1326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7" name="Google Shape;1327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3" name="Google Shape;1333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4" name="Google Shape;1334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1" name="Google Shape;1341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2" name="Google Shape;1342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7" name="Google Shape;1357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8" name="Google Shape;1358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5" name="Google Shape;136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6" name="Google Shape;136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3" name="Google Shape;137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4" name="Google Shape;137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1" name="Google Shape;138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2" name="Google Shape;138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87" name="Google Shape;1387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89" name="Google Shape;1389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</a:t>
            </a: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1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course, we’ll explore unsupervised learning processes with specialized neural network structures, such as autoencoders.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2" name="Google Shape;1412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3" name="Google Shape;1413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3" name="Google Shape;19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5" name="Google Shape;19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2" name="Google Shape;20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4" name="Google Shape;20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3" name="Google Shape;21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b="1"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22" name="Google Shape;222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47" name="Google Shape;247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49" name="Google Shape;249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58" name="Google Shape;25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72" name="Google Shape;27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74" name="Google Shape;27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91" name="Google Shape;29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93" name="Google Shape;29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2" name="Google Shape;31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jump into Neural Networks, Tensorflow, Keras API etc… its a good idea to understand a few fundamental ideas regarding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8" name="Google Shape;358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0" name="Google Shape;360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fmla="val 16667" name="adj"/>
            </a:avLst>
          </a:prstGeom>
          <a:solidFill>
            <a:srgbClr val="20124D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fmla="val 396875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7" name="Google Shape;38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5" name="Google Shape;39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3" name="Google Shape;40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1" name="Google Shape;4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 (leaving the option to students to go back and adjust parameters).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going through the course, you will be able to easily perform another split to get </a:t>
            </a:r>
            <a:r>
              <a:rPr b="1"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data sets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if you desire.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25" name="Google Shape;42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27" name="Google Shape;42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4" name="Google Shape;43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36" name="Google Shape;43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43" name="Google Shape;44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45" name="Google Shape;44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3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3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3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3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3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3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3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3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Deep Learning?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Difference between Supervised and 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68" name="Google Shape;4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70" name="Google Shape;47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3" name="Google Shape;473;p5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74" name="Google Shape;474;p5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75" name="Google Shape;475;p54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4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4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4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4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3266000" y="2471160"/>
            <a:ext cx="2577800" cy="1199325"/>
          </a:xfrm>
          <a:custGeom>
            <a:rect b="b" l="l" r="r" t="t"/>
            <a:pathLst>
              <a:path extrusionOk="0" h="47973" w="103112">
                <a:moveTo>
                  <a:pt x="0" y="47973"/>
                </a:moveTo>
                <a:cubicBezTo>
                  <a:pt x="8412" y="40568"/>
                  <a:pt x="33284" y="11067"/>
                  <a:pt x="50469" y="3541"/>
                </a:cubicBezTo>
                <a:cubicBezTo>
                  <a:pt x="67654" y="-3985"/>
                  <a:pt x="94338" y="2938"/>
                  <a:pt x="103112" y="2817"/>
                </a:cubicBez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5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89" name="Google Shape;489;p54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94" name="Google Shape;49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96" name="Google Shape;49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00" name="Google Shape;500;p5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1" name="Google Shape;501;p55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5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5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5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5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5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5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5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5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19" name="Google Shape;519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21" name="Google Shape;52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5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4" name="Google Shape;524;p56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6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6" name="Google Shape;526;p56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56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6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6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6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6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45" name="Google Shape;545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47" name="Google Shape;547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0" name="Google Shape;550;p57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57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2" name="Google Shape;552;p57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7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7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7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7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7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7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7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7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5" name="Google Shape;565;p57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6" name="Google Shape;566;p57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67" name="Google Shape;567;p57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72" name="Google Shape;5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574" name="Google Shape;57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7" name="Google Shape;577;p58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78" name="Google Shape;578;p58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9" name="Google Shape;579;p58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8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58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8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8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3211675" y="1844240"/>
            <a:ext cx="2813225" cy="1883825"/>
          </a:xfrm>
          <a:custGeom>
            <a:rect b="b" l="l" r="r" t="t"/>
            <a:pathLst>
              <a:path extrusionOk="0" h="75353" w="112529">
                <a:moveTo>
                  <a:pt x="0" y="20165"/>
                </a:moveTo>
                <a:cubicBezTo>
                  <a:pt x="845" y="27611"/>
                  <a:pt x="2656" y="55663"/>
                  <a:pt x="5071" y="64839"/>
                </a:cubicBezTo>
                <a:cubicBezTo>
                  <a:pt x="7486" y="74015"/>
                  <a:pt x="12234" y="75745"/>
                  <a:pt x="14488" y="75222"/>
                </a:cubicBezTo>
                <a:cubicBezTo>
                  <a:pt x="16742" y="74699"/>
                  <a:pt x="17266" y="67335"/>
                  <a:pt x="18594" y="61700"/>
                </a:cubicBezTo>
                <a:cubicBezTo>
                  <a:pt x="19922" y="56066"/>
                  <a:pt x="21330" y="48378"/>
                  <a:pt x="22457" y="41415"/>
                </a:cubicBezTo>
                <a:cubicBezTo>
                  <a:pt x="23584" y="34452"/>
                  <a:pt x="23946" y="17710"/>
                  <a:pt x="25355" y="19924"/>
                </a:cubicBezTo>
                <a:cubicBezTo>
                  <a:pt x="26764" y="22138"/>
                  <a:pt x="29702" y="46447"/>
                  <a:pt x="30909" y="54697"/>
                </a:cubicBezTo>
                <a:cubicBezTo>
                  <a:pt x="32116" y="62948"/>
                  <a:pt x="31110" y="71480"/>
                  <a:pt x="32599" y="69427"/>
                </a:cubicBezTo>
                <a:cubicBezTo>
                  <a:pt x="34088" y="67374"/>
                  <a:pt x="37751" y="49625"/>
                  <a:pt x="39844" y="42381"/>
                </a:cubicBezTo>
                <a:cubicBezTo>
                  <a:pt x="41937" y="35137"/>
                  <a:pt x="42902" y="31515"/>
                  <a:pt x="45156" y="25961"/>
                </a:cubicBezTo>
                <a:cubicBezTo>
                  <a:pt x="47410" y="20407"/>
                  <a:pt x="50550" y="7367"/>
                  <a:pt x="53367" y="9057"/>
                </a:cubicBezTo>
                <a:cubicBezTo>
                  <a:pt x="56184" y="10747"/>
                  <a:pt x="59364" y="25719"/>
                  <a:pt x="62060" y="36103"/>
                </a:cubicBezTo>
                <a:cubicBezTo>
                  <a:pt x="64757" y="46487"/>
                  <a:pt x="67775" y="75022"/>
                  <a:pt x="69546" y="71359"/>
                </a:cubicBezTo>
                <a:cubicBezTo>
                  <a:pt x="71317" y="67697"/>
                  <a:pt x="71518" y="25880"/>
                  <a:pt x="72685" y="14128"/>
                </a:cubicBezTo>
                <a:cubicBezTo>
                  <a:pt x="73852" y="2376"/>
                  <a:pt x="75382" y="-1930"/>
                  <a:pt x="76549" y="847"/>
                </a:cubicBezTo>
                <a:cubicBezTo>
                  <a:pt x="77716" y="3624"/>
                  <a:pt x="78642" y="20205"/>
                  <a:pt x="79688" y="30790"/>
                </a:cubicBezTo>
                <a:cubicBezTo>
                  <a:pt x="80734" y="41375"/>
                  <a:pt x="81258" y="64356"/>
                  <a:pt x="82827" y="64356"/>
                </a:cubicBezTo>
                <a:cubicBezTo>
                  <a:pt x="84397" y="64356"/>
                  <a:pt x="87576" y="40972"/>
                  <a:pt x="89105" y="30790"/>
                </a:cubicBezTo>
                <a:cubicBezTo>
                  <a:pt x="90634" y="20608"/>
                  <a:pt x="90715" y="4469"/>
                  <a:pt x="92003" y="3262"/>
                </a:cubicBezTo>
                <a:cubicBezTo>
                  <a:pt x="93291" y="2055"/>
                  <a:pt x="95787" y="14491"/>
                  <a:pt x="96833" y="23546"/>
                </a:cubicBezTo>
                <a:cubicBezTo>
                  <a:pt x="97880" y="32602"/>
                  <a:pt x="96753" y="55301"/>
                  <a:pt x="98282" y="57595"/>
                </a:cubicBezTo>
                <a:cubicBezTo>
                  <a:pt x="99811" y="59889"/>
                  <a:pt x="103635" y="44635"/>
                  <a:pt x="106009" y="37310"/>
                </a:cubicBezTo>
                <a:cubicBezTo>
                  <a:pt x="108384" y="29985"/>
                  <a:pt x="111442" y="17589"/>
                  <a:pt x="112529" y="1364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2" name="Google Shape;592;p58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4" name="Google Shape;594;p58"/>
          <p:cNvSpPr/>
          <p:nvPr/>
        </p:nvSpPr>
        <p:spPr>
          <a:xfrm>
            <a:off x="4434750" y="2867775"/>
            <a:ext cx="117900" cy="117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58"/>
          <p:cNvCxnSpPr>
            <a:stCxn id="594" idx="0"/>
          </p:cNvCxnSpPr>
          <p:nvPr/>
        </p:nvCxnSpPr>
        <p:spPr>
          <a:xfrm rot="10800000">
            <a:off x="4493700" y="2106975"/>
            <a:ext cx="0" cy="7608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0" name="Google Shape;60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02" name="Google Shape;60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fitting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09" name="Google Shape;60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11" name="Google Shape;61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4" name="Google Shape;614;p60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5" name="Google Shape;615;p60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16" name="Google Shape;616;p60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0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0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0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0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0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0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0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0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0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0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0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0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29" name="Google Shape;629;p60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34" name="Google Shape;634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36" name="Google Shape;63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61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40" name="Google Shape;640;p61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41" name="Google Shape;641;p61"/>
          <p:cNvSpPr/>
          <p:nvPr/>
        </p:nvSpPr>
        <p:spPr>
          <a:xfrm>
            <a:off x="3604075" y="3314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1"/>
          <p:cNvSpPr/>
          <p:nvPr/>
        </p:nvSpPr>
        <p:spPr>
          <a:xfrm>
            <a:off x="3721975" y="284042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61"/>
          <p:cNvSpPr/>
          <p:nvPr/>
        </p:nvSpPr>
        <p:spPr>
          <a:xfrm>
            <a:off x="4126200" y="28025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61"/>
          <p:cNvSpPr/>
          <p:nvPr/>
        </p:nvSpPr>
        <p:spPr>
          <a:xfrm>
            <a:off x="4284625" y="24494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1"/>
          <p:cNvSpPr/>
          <p:nvPr/>
        </p:nvSpPr>
        <p:spPr>
          <a:xfrm>
            <a:off x="4708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495767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5375700" y="2631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5135700" y="25673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1"/>
          <p:cNvSpPr/>
          <p:nvPr/>
        </p:nvSpPr>
        <p:spPr>
          <a:xfrm>
            <a:off x="5553725" y="2350363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5802725" y="27498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1"/>
          <p:cNvSpPr/>
          <p:nvPr/>
        </p:nvSpPr>
        <p:spPr>
          <a:xfrm>
            <a:off x="3908575" y="3111700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1"/>
          <p:cNvSpPr/>
          <p:nvPr/>
        </p:nvSpPr>
        <p:spPr>
          <a:xfrm>
            <a:off x="3292100" y="3402975"/>
            <a:ext cx="117900" cy="117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1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Y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4311775" y="389968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X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655" name="Google Shape;655;p61"/>
          <p:cNvCxnSpPr/>
          <p:nvPr/>
        </p:nvCxnSpPr>
        <p:spPr>
          <a:xfrm flipH="1" rot="10800000">
            <a:off x="3124775" y="1716550"/>
            <a:ext cx="2314800" cy="1940100"/>
          </a:xfrm>
          <a:prstGeom prst="straightConnector1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0" name="Google Shape;66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62" name="Google Shape;662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data was easy to visualize, but how can we see underfitting and overfitting when dealing with multi dimensional data sets?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69" name="Google Shape;66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6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71" name="Google Shape;671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6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6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74" name="Google Shape;674;p63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75" name="Google Shape;675;p63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76" name="Google Shape;676;p63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7" name="Google Shape;677;p63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4106625" y="3835200"/>
            <a:ext cx="1187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Training Time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31" name="Google Shape;13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83" name="Google Shape;68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85" name="Google Shape;68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6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6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Good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8" name="Google Shape;688;p64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89" name="Google Shape;689;p64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90" name="Google Shape;690;p64"/>
          <p:cNvSpPr/>
          <p:nvPr/>
        </p:nvSpPr>
        <p:spPr>
          <a:xfrm>
            <a:off x="3205625" y="2058600"/>
            <a:ext cx="2783050" cy="1563575"/>
          </a:xfrm>
          <a:custGeom>
            <a:rect b="b" l="l" r="r" t="t"/>
            <a:pathLst>
              <a:path extrusionOk="0" h="62543" w="111322">
                <a:moveTo>
                  <a:pt x="0" y="0"/>
                </a:moveTo>
                <a:cubicBezTo>
                  <a:pt x="4387" y="9176"/>
                  <a:pt x="7767" y="44633"/>
                  <a:pt x="26321" y="55057"/>
                </a:cubicBezTo>
                <a:cubicBezTo>
                  <a:pt x="44875" y="65481"/>
                  <a:pt x="97155" y="61295"/>
                  <a:pt x="111322" y="62543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64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92" name="Google Shape;692;p64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697" name="Google Shape;69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699" name="Google Shape;69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Bad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02" name="Google Shape;702;p65"/>
          <p:cNvCxnSpPr/>
          <p:nvPr/>
        </p:nvCxnSpPr>
        <p:spPr>
          <a:xfrm>
            <a:off x="3098025" y="193337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03" name="Google Shape;703;p65"/>
          <p:cNvCxnSpPr/>
          <p:nvPr/>
        </p:nvCxnSpPr>
        <p:spPr>
          <a:xfrm rot="10800000">
            <a:off x="3098025" y="386537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04" name="Google Shape;704;p65"/>
          <p:cNvSpPr txBox="1"/>
          <p:nvPr/>
        </p:nvSpPr>
        <p:spPr>
          <a:xfrm>
            <a:off x="2481200" y="2617038"/>
            <a:ext cx="645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4203200" y="3835200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06" name="Google Shape;706;p65"/>
          <p:cNvSpPr/>
          <p:nvPr/>
        </p:nvSpPr>
        <p:spPr>
          <a:xfrm>
            <a:off x="3121125" y="2493275"/>
            <a:ext cx="2716625" cy="1122875"/>
          </a:xfrm>
          <a:custGeom>
            <a:rect b="b" l="l" r="r" t="t"/>
            <a:pathLst>
              <a:path extrusionOk="0" h="44915" w="108665">
                <a:moveTo>
                  <a:pt x="0" y="44915"/>
                </a:moveTo>
                <a:cubicBezTo>
                  <a:pt x="11390" y="43949"/>
                  <a:pt x="50227" y="46605"/>
                  <a:pt x="68338" y="39119"/>
                </a:cubicBezTo>
                <a:cubicBezTo>
                  <a:pt x="86449" y="31633"/>
                  <a:pt x="101944" y="6520"/>
                  <a:pt x="108665" y="0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11" name="Google Shape;71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13" name="Google Shape;71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6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6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thinking about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keep in mind the relationship of model performance on the training set versus the test/validation set.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0" name="Google Shape;720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22" name="Google Shape;722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split our data into a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29" name="Google Shape;729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31" name="Google Shape;731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see performance on the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6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b="1" lang="en" sz="26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4" name="Google Shape;734;p68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35" name="Google Shape;735;p68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36" name="Google Shape;736;p68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38" name="Google Shape;738;p68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43" name="Google Shape;74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Next we check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performance on the </a:t>
            </a:r>
            <a:r>
              <a:rPr b="1" lang="en" sz="26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48" name="Google Shape;748;p69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49" name="Google Shape;749;p69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50" name="Google Shape;750;p69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1" name="Google Shape;751;p69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52" name="Google Shape;752;p69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69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58" name="Google Shape;75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60" name="Google Shape;760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Ideally the model would perform well on both, with similar behavior. 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3" name="Google Shape;763;p70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4" name="Google Shape;764;p70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5" name="Google Shape;765;p70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6" name="Google Shape;766;p70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8" name="Google Shape;768;p70"/>
          <p:cNvSpPr/>
          <p:nvPr/>
        </p:nvSpPr>
        <p:spPr>
          <a:xfrm>
            <a:off x="3670475" y="2686450"/>
            <a:ext cx="2595900" cy="1279878"/>
          </a:xfrm>
          <a:custGeom>
            <a:rect b="b" l="l" r="r" t="t"/>
            <a:pathLst>
              <a:path extrusionOk="0" h="55394" w="103836">
                <a:moveTo>
                  <a:pt x="0" y="0"/>
                </a:moveTo>
                <a:cubicBezTo>
                  <a:pt x="4186" y="8452"/>
                  <a:pt x="7808" y="41817"/>
                  <a:pt x="25114" y="50711"/>
                </a:cubicBezTo>
                <a:cubicBezTo>
                  <a:pt x="42420" y="59606"/>
                  <a:pt x="90716" y="52924"/>
                  <a:pt x="103836" y="53367"/>
                </a:cubicBezTo>
              </a:path>
            </a:pathLst>
          </a:custGeom>
          <a:noFill/>
          <a:ln cap="flat" cmpd="sng" w="28575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73" name="Google Shape;77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75" name="Google Shape;77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7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p7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8" name="Google Shape;778;p71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79" name="Google Shape;779;p71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0" name="Google Shape;780;p71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1" name="Google Shape;781;p71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787" name="Google Shape;787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789" name="Google Shape;7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if we overfit on the training data? That means we would perform poorly on new test data!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2" name="Google Shape;792;p72"/>
          <p:cNvCxnSpPr/>
          <p:nvPr/>
        </p:nvCxnSpPr>
        <p:spPr>
          <a:xfrm>
            <a:off x="3459113" y="2472025"/>
            <a:ext cx="0" cy="1932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72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94" name="Google Shape;794;p72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5" name="Google Shape;795;p72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7" name="Google Shape;797;p72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02" name="Google Shape;80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7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04" name="Google Shape;804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7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good indication of training too much on the training data, you should look for the point to cut off training time!</a:t>
            </a:r>
            <a:endParaRPr b="1" sz="26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7" name="Google Shape;807;p73"/>
          <p:cNvCxnSpPr/>
          <p:nvPr/>
        </p:nvCxnSpPr>
        <p:spPr>
          <a:xfrm>
            <a:off x="3459125" y="2710600"/>
            <a:ext cx="0" cy="169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08" name="Google Shape;808;p73"/>
          <p:cNvCxnSpPr/>
          <p:nvPr/>
        </p:nvCxnSpPr>
        <p:spPr>
          <a:xfrm rot="10800000">
            <a:off x="3459113" y="4404025"/>
            <a:ext cx="2950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09" name="Google Shape;809;p73"/>
          <p:cNvSpPr txBox="1"/>
          <p:nvPr/>
        </p:nvSpPr>
        <p:spPr>
          <a:xfrm>
            <a:off x="4381138" y="44040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Epochs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0" name="Google Shape;810;p73"/>
          <p:cNvSpPr txBox="1"/>
          <p:nvPr/>
        </p:nvSpPr>
        <p:spPr>
          <a:xfrm>
            <a:off x="2736938" y="3154225"/>
            <a:ext cx="82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11" name="Google Shape;811;p73"/>
          <p:cNvSpPr/>
          <p:nvPr/>
        </p:nvSpPr>
        <p:spPr>
          <a:xfrm>
            <a:off x="3604075" y="2686450"/>
            <a:ext cx="2638150" cy="1460950"/>
          </a:xfrm>
          <a:custGeom>
            <a:rect b="b" l="l" r="r" t="t"/>
            <a:pathLst>
              <a:path extrusionOk="0" h="58438" w="105526">
                <a:moveTo>
                  <a:pt x="0" y="0"/>
                </a:moveTo>
                <a:cubicBezTo>
                  <a:pt x="3381" y="8251"/>
                  <a:pt x="2696" y="39763"/>
                  <a:pt x="20284" y="49503"/>
                </a:cubicBezTo>
                <a:cubicBezTo>
                  <a:pt x="37872" y="59243"/>
                  <a:pt x="91319" y="56949"/>
                  <a:pt x="105526" y="58438"/>
                </a:cubicBezTo>
              </a:path>
            </a:pathLst>
          </a:cu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2" name="Google Shape;812;p73"/>
          <p:cNvSpPr/>
          <p:nvPr/>
        </p:nvSpPr>
        <p:spPr>
          <a:xfrm>
            <a:off x="3676525" y="2674375"/>
            <a:ext cx="2402700" cy="1457325"/>
          </a:xfrm>
          <a:custGeom>
            <a:rect b="b" l="l" r="r" t="t"/>
            <a:pathLst>
              <a:path extrusionOk="0" h="58293" w="96108">
                <a:moveTo>
                  <a:pt x="0" y="0"/>
                </a:moveTo>
                <a:cubicBezTo>
                  <a:pt x="3823" y="9619"/>
                  <a:pt x="6922" y="52884"/>
                  <a:pt x="22940" y="57714"/>
                </a:cubicBezTo>
                <a:cubicBezTo>
                  <a:pt x="38958" y="62544"/>
                  <a:pt x="83913" y="33767"/>
                  <a:pt x="96108" y="28978"/>
                </a:cubicBezTo>
              </a:path>
            </a:pathLst>
          </a:cu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3" name="Google Shape;813;p73"/>
          <p:cNvCxnSpPr/>
          <p:nvPr/>
        </p:nvCxnSpPr>
        <p:spPr>
          <a:xfrm rot="10800000">
            <a:off x="4665688" y="3600925"/>
            <a:ext cx="0" cy="806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40" name="Google Shape;14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3556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818" name="Google Shape;81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7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820" name="Google Shape;8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7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7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check on this idea again when we actually begin creating models!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 just be aware of this possible issue!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  <p:pic>
        <p:nvPicPr>
          <p:cNvPr descr="watermark.jpg" id="829" name="Google Shape;829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4" name="Google Shape;884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5" name="Google Shape;885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2" name="Google Shape;892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3" name="Google Shape;893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2" name="Google Shape;15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are Neural Networks?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 are a way of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modeling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biological neuron systems 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mathematically.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These networks can then be used to solve tasks that many other types of algorithms can not (e.g. image classification)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 simply refers to neural networks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3" name="Google Shape;903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4" name="Google Shape;904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fmla="val 25000" name="adj"/>
            </a:avLst>
          </a:prstGeom>
          <a:solidFill>
            <a:srgbClr val="00FF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3" name="Google Shape;95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4" name="Google Shape;95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b="1" sz="2200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fmla="val 216386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3" name="Google Shape;98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4" name="Google Shape;98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1" name="Google Shape;991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2" name="Google Shape;992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9" name="Google Shape;999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0" name="Google Shape;1000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7" name="Google Shape;100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8" name="Google Shape;100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5" name="Google Shape;101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6" name="Google Shape;101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9" name="Google Shape;15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1" name="Google Shape;16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3" name="Google Shape;102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4" name="Google Shape;102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true positives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number of true positives plus the number of false negatives.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7" name="Google Shape;104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8" name="Google Shape;104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3" name="Google Shape;1063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4" name="Google Shape;1064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075" y="3007279"/>
            <a:ext cx="4623350" cy="15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2" name="Google Shape;1072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3" name="Google Shape;1073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0" name="Google Shape;1080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1" name="Google Shape;1081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087" name="Google Shape;108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0.32 PM.png" id="1095" name="Google Shape;109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01" name="Google Shape;1101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103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creen Shot 2017-05-01 at 7.23.49 PM.png" id="1109" name="Google Shape;1109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25" y="1029725"/>
            <a:ext cx="7526107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9" name="Google Shape;16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Automated analytical models.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type of machine learning architecture modeled after biological neurons.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 neural network with more than one hidden layer.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14" name="Google Shape;111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16" name="Google Shape;111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29" name="Google Shape;1129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10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31" name="Google Shape;11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10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44" name="Google Shape;114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0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46" name="Google Shape;1146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p106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balanced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the general population? (Probably not!)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59" name="Google Shape;1159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1160;p10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61" name="Google Shape;1161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107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b="1"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74" name="Google Shape;1174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0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76" name="Google Shape;1176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108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189" name="Google Shape;1189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10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191" name="Google Shape;1191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2" name="Google Shape;1192;p109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vacuum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”, but instead a 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collaborative</a:t>
            </a: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process where we should consult with experts in the domain (e.g. medical doctors)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  <p:pic>
        <p:nvPicPr>
          <p:cNvPr descr="watermark.jpg" id="1206" name="Google Shape;1206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7" name="Google Shape;1207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4" name="Google Shape;1214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5" name="Google Shape;1215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2" name="Google Shape;1222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3" name="Google Shape;1223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0" name="Google Shape;1230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1" name="Google Shape;1231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6" name="Google Shape;17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" name="Google Shape;178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8" name="Google Shape;123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9" name="Google Shape;123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6" name="Google Shape;1246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7" name="Google Shape;1247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18 AM.png" id="1248" name="Google Shape;1248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3" name="Google Shape;125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675" y="1596175"/>
            <a:ext cx="4981824" cy="36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6" name="Google Shape;1256;p11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7" name="Google Shape;1257;p11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Google Shape;1262;p117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MAE won’t punish large errors however.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5" name="Google Shape;1265;p11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6" name="Google Shape;1266;p11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" name="Google Shape;1271;p118"/>
          <p:cNvPicPr preferRelativeResize="0"/>
          <p:nvPr/>
        </p:nvPicPr>
        <p:blipFill rotWithShape="1">
          <a:blip r:embed="rId3">
            <a:alphaModFix/>
          </a:blip>
          <a:srcRect b="0" l="0" r="49346" t="53246"/>
          <a:stretch/>
        </p:blipFill>
        <p:spPr>
          <a:xfrm>
            <a:off x="2770950" y="2046550"/>
            <a:ext cx="3359750" cy="22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want our error metrics to account for these!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1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1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118"/>
          <p:cNvCxnSpPr/>
          <p:nvPr/>
        </p:nvCxnSpPr>
        <p:spPr>
          <a:xfrm flipH="1">
            <a:off x="3857325" y="2275950"/>
            <a:ext cx="978300" cy="42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77" name="Google Shape;1277;p118"/>
          <p:cNvCxnSpPr/>
          <p:nvPr/>
        </p:nvCxnSpPr>
        <p:spPr>
          <a:xfrm>
            <a:off x="4871825" y="2251800"/>
            <a:ext cx="0" cy="4710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4" name="Google Shape;128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5" name="Google Shape;128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25 AM.png" id="1286" name="Google Shape;1286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/>
          <p:nvPr>
            <p:ph idx="1" type="body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3" name="Google Shape;1293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4" name="Google Shape;1294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5-01 at 11.04.31 AM.png" id="1295" name="Google Shape;1295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2" name="Google Shape;1302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3" name="Google Shape;1303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0" name="Google Shape;1310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1" name="Google Shape;1311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8" name="Google Shape;1318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9" name="Google Shape;1319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