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Playfair Displ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PlayfairDisplay-bold.fntdata"/><Relationship Id="rId21" Type="http://schemas.openxmlformats.org/officeDocument/2006/relationships/font" Target="fonts/PlayfairDisplay-regular.fntdata"/><Relationship Id="rId24" Type="http://schemas.openxmlformats.org/officeDocument/2006/relationships/font" Target="fonts/PlayfairDisplay-boldItalic.fntdata"/><Relationship Id="rId23" Type="http://schemas.openxmlformats.org/officeDocument/2006/relationships/font" Target="fonts/PlayfairDispl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10b4fd9c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10b4fd9c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10b4fd9c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10b4fd9c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10b4fd9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10b4fd9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10b4fd9c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10b4fd9c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10b4fd9c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10b4fd9c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c10b4fd9c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c10b4fd9c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10b4fd9c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10b4fd9c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10b4fd9c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10b4fd9c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10b4fd9c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10b4fd9c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124ffe0ab_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124ffe0ab_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265500" y="1107950"/>
            <a:ext cx="4045200" cy="168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GROUP 4 MIDTERM PROJECT</a:t>
            </a:r>
            <a:endParaRPr>
              <a:latin typeface="Times New Roman"/>
              <a:ea typeface="Times New Roman"/>
              <a:cs typeface="Times New Roman"/>
              <a:sym typeface="Times New Roman"/>
            </a:endParaRPr>
          </a:p>
        </p:txBody>
      </p:sp>
      <p:sp>
        <p:nvSpPr>
          <p:cNvPr id="60" name="Google Shape;60;p13"/>
          <p:cNvSpPr txBox="1"/>
          <p:nvPr>
            <p:ph idx="1" type="subTitle"/>
          </p:nvPr>
        </p:nvSpPr>
        <p:spPr>
          <a:xfrm>
            <a:off x="265500" y="2912276"/>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Airbnb </a:t>
            </a:r>
            <a:r>
              <a:rPr lang="en">
                <a:latin typeface="Times New Roman"/>
                <a:ea typeface="Times New Roman"/>
                <a:cs typeface="Times New Roman"/>
                <a:sym typeface="Times New Roman"/>
              </a:rPr>
              <a:t>New York</a:t>
            </a:r>
            <a:r>
              <a:rPr lang="en">
                <a:latin typeface="Times New Roman"/>
                <a:ea typeface="Times New Roman"/>
                <a:cs typeface="Times New Roman"/>
                <a:sym typeface="Times New Roman"/>
              </a:rPr>
              <a:t> 2019</a:t>
            </a:r>
            <a:endParaRPr>
              <a:latin typeface="Times New Roman"/>
              <a:ea typeface="Times New Roman"/>
              <a:cs typeface="Times New Roman"/>
              <a:sym typeface="Times New Roman"/>
            </a:endParaRPr>
          </a:p>
        </p:txBody>
      </p:sp>
      <p:sp>
        <p:nvSpPr>
          <p:cNvPr id="61" name="Google Shape;61;p1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latin typeface="Times New Roman"/>
                <a:ea typeface="Times New Roman"/>
                <a:cs typeface="Times New Roman"/>
                <a:sym typeface="Times New Roman"/>
              </a:rPr>
              <a:t>Professor: Keita Ohshiro</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Class: IS665004</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rPr b="1" lang="en">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a:p>
            <a:pPr indent="-334327" lvl="0" marL="457200" rtl="0" algn="l">
              <a:spcBef>
                <a:spcPts val="1200"/>
              </a:spcBef>
              <a:spcAft>
                <a:spcPts val="0"/>
              </a:spcAft>
              <a:buSzPct val="100000"/>
              <a:buFont typeface="Times New Roman"/>
              <a:buAutoNum type="arabicPeriod"/>
            </a:pPr>
            <a:r>
              <a:rPr lang="en">
                <a:latin typeface="Times New Roman"/>
                <a:ea typeface="Times New Roman"/>
                <a:cs typeface="Times New Roman"/>
                <a:sym typeface="Times New Roman"/>
              </a:rPr>
              <a:t>Geetha Raja Rajeswari Devi Vegesna</a:t>
            </a:r>
            <a:endParaRPr>
              <a:latin typeface="Times New Roman"/>
              <a:ea typeface="Times New Roman"/>
              <a:cs typeface="Times New Roman"/>
              <a:sym typeface="Times New Roman"/>
            </a:endParaRPr>
          </a:p>
          <a:p>
            <a:pPr indent="-334327" lvl="0" marL="457200" rtl="0" algn="l">
              <a:spcBef>
                <a:spcPts val="0"/>
              </a:spcBef>
              <a:spcAft>
                <a:spcPts val="0"/>
              </a:spcAft>
              <a:buSzPct val="100000"/>
              <a:buFont typeface="Times New Roman"/>
              <a:buAutoNum type="arabicPeriod"/>
            </a:pPr>
            <a:r>
              <a:rPr lang="en">
                <a:latin typeface="Times New Roman"/>
                <a:ea typeface="Times New Roman"/>
                <a:cs typeface="Times New Roman"/>
                <a:sym typeface="Times New Roman"/>
              </a:rPr>
              <a:t>Deva Harsha Nuthakki </a:t>
            </a:r>
            <a:endParaRPr>
              <a:latin typeface="Times New Roman"/>
              <a:ea typeface="Times New Roman"/>
              <a:cs typeface="Times New Roman"/>
              <a:sym typeface="Times New Roman"/>
            </a:endParaRPr>
          </a:p>
          <a:p>
            <a:pPr indent="-334327" lvl="0" marL="457200" rtl="0" algn="l">
              <a:spcBef>
                <a:spcPts val="0"/>
              </a:spcBef>
              <a:spcAft>
                <a:spcPts val="0"/>
              </a:spcAft>
              <a:buSzPct val="100000"/>
              <a:buFont typeface="Times New Roman"/>
              <a:buAutoNum type="arabicPeriod"/>
            </a:pPr>
            <a:r>
              <a:rPr lang="en">
                <a:latin typeface="Times New Roman"/>
                <a:ea typeface="Times New Roman"/>
                <a:cs typeface="Times New Roman"/>
                <a:sym typeface="Times New Roman"/>
              </a:rPr>
              <a:t>Venkata Sai Rahul Sunkari </a:t>
            </a:r>
            <a:endParaRPr>
              <a:latin typeface="Times New Roman"/>
              <a:ea typeface="Times New Roman"/>
              <a:cs typeface="Times New Roman"/>
              <a:sym typeface="Times New Roman"/>
            </a:endParaRPr>
          </a:p>
          <a:p>
            <a:pPr indent="-334327" lvl="0" marL="457200" rtl="0" algn="l">
              <a:spcBef>
                <a:spcPts val="0"/>
              </a:spcBef>
              <a:spcAft>
                <a:spcPts val="0"/>
              </a:spcAft>
              <a:buSzPct val="100000"/>
              <a:buFont typeface="Times New Roman"/>
              <a:buAutoNum type="arabicPeriod"/>
            </a:pPr>
            <a:r>
              <a:rPr lang="en">
                <a:latin typeface="Times New Roman"/>
                <a:ea typeface="Times New Roman"/>
                <a:cs typeface="Times New Roman"/>
                <a:sym typeface="Times New Roman"/>
              </a:rPr>
              <a:t>Naga Vineetha Konakanchi</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1" name="Google Shape;121;p22"/>
          <p:cNvSpPr txBox="1"/>
          <p:nvPr>
            <p:ph idx="1" type="body"/>
          </p:nvPr>
        </p:nvSpPr>
        <p:spPr>
          <a:xfrm>
            <a:off x="311700" y="1139050"/>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D0D0D"/>
              </a:buClr>
              <a:buSzPts val="1700"/>
              <a:buFont typeface="Times New Roman"/>
              <a:buChar char="●"/>
            </a:pPr>
            <a:r>
              <a:rPr lang="en" sz="1700">
                <a:solidFill>
                  <a:srgbClr val="0D0D0D"/>
                </a:solidFill>
                <a:highlight>
                  <a:srgbClr val="FFFFFF"/>
                </a:highlight>
                <a:latin typeface="Times New Roman"/>
                <a:ea typeface="Times New Roman"/>
                <a:cs typeface="Times New Roman"/>
                <a:sym typeface="Times New Roman"/>
              </a:rPr>
              <a:t>Neighborhoods significantly influence pricing, revealing a diverse landscape where hosts and guests must navigate varying market dynamics.</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l">
              <a:spcBef>
                <a:spcPts val="0"/>
              </a:spcBef>
              <a:spcAft>
                <a:spcPts val="0"/>
              </a:spcAft>
              <a:buClr>
                <a:srgbClr val="0D0D0D"/>
              </a:buClr>
              <a:buSzPts val="1700"/>
              <a:buFont typeface="Times New Roman"/>
              <a:buChar char="●"/>
            </a:pPr>
            <a:r>
              <a:rPr lang="en" sz="1700">
                <a:solidFill>
                  <a:srgbClr val="0D0D0D"/>
                </a:solidFill>
                <a:highlight>
                  <a:srgbClr val="FFFFFF"/>
                </a:highlight>
                <a:latin typeface="Times New Roman"/>
                <a:ea typeface="Times New Roman"/>
                <a:cs typeface="Times New Roman"/>
                <a:sym typeface="Times New Roman"/>
              </a:rPr>
              <a:t>Top hosts strategically align their offerings with specific room types and neighborhoods, providing a blueprint for success in the dynamic NYC Airbnb market.</a:t>
            </a:r>
            <a:endParaRPr sz="1700">
              <a:solidFill>
                <a:srgbClr val="0D0D0D"/>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0D0D0D"/>
              </a:buClr>
              <a:buSzPts val="1900"/>
              <a:buFont typeface="Times New Roman"/>
              <a:buChar char="●"/>
            </a:pPr>
            <a:r>
              <a:rPr lang="en" sz="1700">
                <a:solidFill>
                  <a:srgbClr val="0D0D0D"/>
                </a:solidFill>
                <a:highlight>
                  <a:srgbClr val="FFFFFF"/>
                </a:highlight>
                <a:latin typeface="Times New Roman"/>
                <a:ea typeface="Times New Roman"/>
                <a:cs typeface="Times New Roman"/>
                <a:sym typeface="Times New Roman"/>
              </a:rPr>
              <a:t>Monthly variations in reviews and last reviews underscore the importance of temporal considerations, guiding hosts to optimize availability and guest satisfaction throughout the year.</a:t>
            </a:r>
            <a:endParaRPr sz="1900">
              <a:solidFill>
                <a:srgbClr val="0D0D0D"/>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0D0D0D"/>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225870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180">
                <a:latin typeface="Times New Roman"/>
                <a:ea typeface="Times New Roman"/>
                <a:cs typeface="Times New Roman"/>
                <a:sym typeface="Times New Roman"/>
              </a:rPr>
              <a:t>Thank You.</a:t>
            </a:r>
            <a:endParaRPr sz="318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21697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1700">
                <a:solidFill>
                  <a:srgbClr val="0D0D0D"/>
                </a:solidFill>
                <a:latin typeface="Times New Roman"/>
                <a:ea typeface="Times New Roman"/>
                <a:cs typeface="Times New Roman"/>
                <a:sym typeface="Times New Roman"/>
              </a:rPr>
              <a:t>Airbnb Newyork 2019 Dataset is curated to provide valuable insights into the bustling hospitality scene of one of the world's most iconic cities. This dataset encapsulates information comprising various attributes related </a:t>
            </a:r>
            <a:r>
              <a:rPr lang="en" sz="1700">
                <a:solidFill>
                  <a:srgbClr val="0D0D0D"/>
                </a:solidFill>
                <a:latin typeface="Times New Roman"/>
                <a:ea typeface="Times New Roman"/>
                <a:cs typeface="Times New Roman"/>
                <a:sym typeface="Times New Roman"/>
              </a:rPr>
              <a:t>to</a:t>
            </a:r>
            <a:r>
              <a:rPr lang="en" sz="1700">
                <a:solidFill>
                  <a:srgbClr val="0D0D0D"/>
                </a:solidFill>
                <a:latin typeface="Times New Roman"/>
                <a:ea typeface="Times New Roman"/>
                <a:cs typeface="Times New Roman"/>
                <a:sym typeface="Times New Roman"/>
              </a:rPr>
              <a:t> accommodations listed on the Airbnb within 5 boroughs of NYC with a glimpse into diverse range of lodging options, host characteristics and neighborhood dynamics of short term rentals in the </a:t>
            </a:r>
            <a:r>
              <a:rPr lang="en" sz="1700">
                <a:solidFill>
                  <a:srgbClr val="0D0D0D"/>
                </a:solidFill>
                <a:latin typeface="Times New Roman"/>
                <a:ea typeface="Times New Roman"/>
                <a:cs typeface="Times New Roman"/>
                <a:sym typeface="Times New Roman"/>
              </a:rPr>
              <a:t>city</a:t>
            </a:r>
            <a:r>
              <a:rPr lang="en" sz="1700">
                <a:solidFill>
                  <a:srgbClr val="0D0D0D"/>
                </a:solidFill>
                <a:latin typeface="Times New Roman"/>
                <a:ea typeface="Times New Roman"/>
                <a:cs typeface="Times New Roman"/>
                <a:sym typeface="Times New Roman"/>
              </a:rPr>
              <a:t>.</a:t>
            </a:r>
            <a:endParaRPr>
              <a:solidFill>
                <a:srgbClr val="0D0D0D"/>
              </a:solidFill>
            </a:endParaRPr>
          </a:p>
          <a:p>
            <a:pPr indent="0" lvl="0" marL="0" rtl="0" algn="just">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Visualization Objective</a:t>
            </a:r>
            <a:endParaRPr>
              <a:latin typeface="Times New Roman"/>
              <a:ea typeface="Times New Roman"/>
              <a:cs typeface="Times New Roman"/>
              <a:sym typeface="Times New Roman"/>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700">
                <a:solidFill>
                  <a:schemeClr val="accent1"/>
                </a:solidFill>
                <a:latin typeface="Times New Roman"/>
                <a:ea typeface="Times New Roman"/>
                <a:cs typeface="Times New Roman"/>
                <a:sym typeface="Times New Roman"/>
              </a:rPr>
              <a:t>T</a:t>
            </a:r>
            <a:r>
              <a:rPr lang="en" sz="1700">
                <a:solidFill>
                  <a:schemeClr val="accent1"/>
                </a:solidFill>
                <a:latin typeface="Times New Roman"/>
                <a:ea typeface="Times New Roman"/>
                <a:cs typeface="Times New Roman"/>
                <a:sym typeface="Times New Roman"/>
              </a:rPr>
              <a:t>he </a:t>
            </a:r>
            <a:r>
              <a:rPr lang="en" sz="1700">
                <a:solidFill>
                  <a:schemeClr val="accent1"/>
                </a:solidFill>
                <a:latin typeface="Times New Roman"/>
                <a:ea typeface="Times New Roman"/>
                <a:cs typeface="Times New Roman"/>
                <a:sym typeface="Times New Roman"/>
              </a:rPr>
              <a:t>primary</a:t>
            </a:r>
            <a:r>
              <a:rPr lang="en" sz="1700">
                <a:solidFill>
                  <a:schemeClr val="accent1"/>
                </a:solidFill>
                <a:latin typeface="Times New Roman"/>
                <a:ea typeface="Times New Roman"/>
                <a:cs typeface="Times New Roman"/>
                <a:sym typeface="Times New Roman"/>
              </a:rPr>
              <a:t> objective </a:t>
            </a:r>
            <a:r>
              <a:rPr lang="en" sz="1700">
                <a:solidFill>
                  <a:schemeClr val="accent1"/>
                </a:solidFill>
                <a:latin typeface="Times New Roman"/>
                <a:ea typeface="Times New Roman"/>
                <a:cs typeface="Times New Roman"/>
                <a:sym typeface="Times New Roman"/>
              </a:rPr>
              <a:t>of</a:t>
            </a:r>
            <a:r>
              <a:rPr lang="en" sz="1700">
                <a:solidFill>
                  <a:schemeClr val="accent1"/>
                </a:solidFill>
                <a:latin typeface="Times New Roman"/>
                <a:ea typeface="Times New Roman"/>
                <a:cs typeface="Times New Roman"/>
                <a:sym typeface="Times New Roman"/>
              </a:rPr>
              <a:t>  </a:t>
            </a:r>
            <a:r>
              <a:rPr lang="en" sz="1700">
                <a:solidFill>
                  <a:schemeClr val="accent1"/>
                </a:solidFill>
                <a:latin typeface="Times New Roman"/>
                <a:ea typeface="Times New Roman"/>
                <a:cs typeface="Times New Roman"/>
                <a:sym typeface="Times New Roman"/>
              </a:rPr>
              <a:t>visualizing</a:t>
            </a:r>
            <a:r>
              <a:rPr lang="en" sz="1700">
                <a:solidFill>
                  <a:schemeClr val="accent1"/>
                </a:solidFill>
                <a:latin typeface="Times New Roman"/>
                <a:ea typeface="Times New Roman"/>
                <a:cs typeface="Times New Roman"/>
                <a:sym typeface="Times New Roman"/>
              </a:rPr>
              <a:t> Airbnb NY 2019 is to derive actionable insights and trends that can inform strategic decision-making for various stakeholders, including hosts and guests.</a:t>
            </a:r>
            <a:endParaRPr sz="1700">
              <a:solidFill>
                <a:schemeClr val="accent1"/>
              </a:solidFill>
              <a:highlight>
                <a:srgbClr val="FFFFFF"/>
              </a:highlight>
              <a:latin typeface="Times New Roman"/>
              <a:ea typeface="Times New Roman"/>
              <a:cs typeface="Times New Roman"/>
              <a:sym typeface="Times New Roman"/>
            </a:endParaRPr>
          </a:p>
          <a:p>
            <a:pPr indent="-336550" lvl="0" marL="457200" rtl="0" algn="just">
              <a:spcBef>
                <a:spcPts val="1500"/>
              </a:spcBef>
              <a:spcAft>
                <a:spcPts val="0"/>
              </a:spcAft>
              <a:buClr>
                <a:srgbClr val="0D0D0D"/>
              </a:buClr>
              <a:buSzPts val="1700"/>
              <a:buFont typeface="Times New Roman"/>
              <a:buAutoNum type="arabicPeriod"/>
            </a:pPr>
            <a:r>
              <a:rPr lang="en" sz="1700">
                <a:solidFill>
                  <a:srgbClr val="0D0D0D"/>
                </a:solidFill>
                <a:highlight>
                  <a:srgbClr val="FFFFFF"/>
                </a:highlight>
                <a:latin typeface="Times New Roman"/>
                <a:ea typeface="Times New Roman"/>
                <a:cs typeface="Times New Roman"/>
                <a:sym typeface="Times New Roman"/>
              </a:rPr>
              <a:t>Explore spatial distributions of listings across different neighborhoods and boroughs.</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0D0D0D"/>
              </a:buClr>
              <a:buSzPts val="1700"/>
              <a:buFont typeface="Times New Roman"/>
              <a:buAutoNum type="arabicPeriod"/>
            </a:pPr>
            <a:r>
              <a:rPr lang="en" sz="1700">
                <a:solidFill>
                  <a:srgbClr val="0D0D0D"/>
                </a:solidFill>
                <a:highlight>
                  <a:srgbClr val="FFFFFF"/>
                </a:highlight>
                <a:latin typeface="Times New Roman"/>
                <a:ea typeface="Times New Roman"/>
                <a:cs typeface="Times New Roman"/>
                <a:sym typeface="Times New Roman"/>
              </a:rPr>
              <a:t>Analyze pricing trends and variations based on location and room type.</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0D0D0D"/>
              </a:buClr>
              <a:buSzPts val="1700"/>
              <a:buFont typeface="Times New Roman"/>
              <a:buAutoNum type="arabicPeriod"/>
            </a:pPr>
            <a:r>
              <a:rPr lang="en" sz="1700">
                <a:solidFill>
                  <a:srgbClr val="0D0D0D"/>
                </a:solidFill>
                <a:highlight>
                  <a:srgbClr val="FFFFFF"/>
                </a:highlight>
                <a:latin typeface="Times New Roman"/>
                <a:ea typeface="Times New Roman"/>
                <a:cs typeface="Times New Roman"/>
                <a:sym typeface="Times New Roman"/>
              </a:rPr>
              <a:t>Examine temporal patterns in availability and booking frequency throughout the year.</a:t>
            </a:r>
            <a:endParaRPr sz="1700">
              <a:solidFill>
                <a:srgbClr val="0D0D0D"/>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0D0D0D"/>
              </a:buClr>
              <a:buSzPts val="1700"/>
              <a:buFont typeface="Times New Roman"/>
              <a:buAutoNum type="arabicPeriod"/>
            </a:pPr>
            <a:r>
              <a:rPr lang="en" sz="1700">
                <a:solidFill>
                  <a:srgbClr val="0D0D0D"/>
                </a:solidFill>
                <a:highlight>
                  <a:srgbClr val="FFFFFF"/>
                </a:highlight>
                <a:latin typeface="Times New Roman"/>
                <a:ea typeface="Times New Roman"/>
                <a:cs typeface="Times New Roman"/>
                <a:sym typeface="Times New Roman"/>
              </a:rPr>
              <a:t>Understand the relationship between the number of reviews, host characteristics, and listing popularity.</a:t>
            </a:r>
            <a:endParaRPr sz="17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Airbnb Properties across neighborhoods in NYC</a:t>
            </a:r>
            <a:endParaRPr>
              <a:latin typeface="Times New Roman"/>
              <a:ea typeface="Times New Roman"/>
              <a:cs typeface="Times New Roman"/>
              <a:sym typeface="Times New Roman"/>
            </a:endParaRPr>
          </a:p>
        </p:txBody>
      </p:sp>
      <p:sp>
        <p:nvSpPr>
          <p:cNvPr id="79" name="Google Shape;79;p16"/>
          <p:cNvSpPr txBox="1"/>
          <p:nvPr>
            <p:ph idx="1" type="body"/>
          </p:nvPr>
        </p:nvSpPr>
        <p:spPr>
          <a:xfrm>
            <a:off x="311700" y="1218375"/>
            <a:ext cx="5676000" cy="3350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6"/>
          <p:cNvPicPr preferRelativeResize="0"/>
          <p:nvPr/>
        </p:nvPicPr>
        <p:blipFill>
          <a:blip r:embed="rId3">
            <a:alphaModFix/>
          </a:blip>
          <a:stretch>
            <a:fillRect/>
          </a:stretch>
        </p:blipFill>
        <p:spPr>
          <a:xfrm>
            <a:off x="311700" y="1218375"/>
            <a:ext cx="5676076" cy="3284600"/>
          </a:xfrm>
          <a:prstGeom prst="rect">
            <a:avLst/>
          </a:prstGeom>
          <a:noFill/>
          <a:ln>
            <a:noFill/>
          </a:ln>
        </p:spPr>
      </p:pic>
      <p:sp>
        <p:nvSpPr>
          <p:cNvPr id="81" name="Google Shape;81;p16"/>
          <p:cNvSpPr txBox="1"/>
          <p:nvPr/>
        </p:nvSpPr>
        <p:spPr>
          <a:xfrm>
            <a:off x="6068275" y="1150225"/>
            <a:ext cx="2696400" cy="3420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D0D0D"/>
                </a:solidFill>
                <a:highlight>
                  <a:srgbClr val="FFFFFF"/>
                </a:highlight>
                <a:latin typeface="Times New Roman"/>
                <a:ea typeface="Times New Roman"/>
                <a:cs typeface="Times New Roman"/>
                <a:sym typeface="Times New Roman"/>
              </a:rPr>
              <a:t>The dominance of Brooklyn and Manhattan suggests a significant economic impact, as hosts in these areas contribute substantially to the local economy through tourism-related activities. Understanding the distribution can guide policymakers in managing the impact on neighborhoods and ensuring equitable economic benefits.</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244613" y="16332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Price density map on individual properties</a:t>
            </a:r>
            <a:endParaRPr/>
          </a:p>
        </p:txBody>
      </p:sp>
      <p:pic>
        <p:nvPicPr>
          <p:cNvPr id="87" name="Google Shape;87;p17"/>
          <p:cNvPicPr preferRelativeResize="0"/>
          <p:nvPr/>
        </p:nvPicPr>
        <p:blipFill>
          <a:blip r:embed="rId3">
            <a:alphaModFix/>
          </a:blip>
          <a:stretch>
            <a:fillRect/>
          </a:stretch>
        </p:blipFill>
        <p:spPr>
          <a:xfrm>
            <a:off x="923500" y="869900"/>
            <a:ext cx="7162848" cy="4029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0472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Price by neighborhood type and zip code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93" name="Google Shape;93;p18"/>
          <p:cNvSpPr txBox="1"/>
          <p:nvPr/>
        </p:nvSpPr>
        <p:spPr>
          <a:xfrm>
            <a:off x="6260050" y="1347725"/>
            <a:ext cx="2830800" cy="2937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D0D0D"/>
                </a:solidFill>
                <a:highlight>
                  <a:srgbClr val="FFFFFF"/>
                </a:highlight>
                <a:latin typeface="Times New Roman"/>
                <a:ea typeface="Times New Roman"/>
                <a:cs typeface="Times New Roman"/>
                <a:sym typeface="Times New Roman"/>
              </a:rPr>
              <a:t>Our exploration of median prices by neighborhood groups, enriched with zip code data, provides a dynamic view of New York City's Airbnb market. This comprehensive analysis empowers hosts and guests with valuable insights, fostering informed pricing decisions. As the NYC Airbnb landscape unveils its diverse pricing dynamics, we pave the way for strategic choices that enhance both hosting and guest experiences.</a:t>
            </a:r>
            <a:endParaRPr sz="1600">
              <a:solidFill>
                <a:srgbClr val="0D0D0D"/>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a:solidFill>
                <a:srgbClr val="0D0D0D"/>
              </a:solidFill>
              <a:highlight>
                <a:srgbClr val="FFFFFF"/>
              </a:highlight>
              <a:latin typeface="Times New Roman"/>
              <a:ea typeface="Times New Roman"/>
              <a:cs typeface="Times New Roman"/>
              <a:sym typeface="Times New Roman"/>
            </a:endParaRPr>
          </a:p>
        </p:txBody>
      </p:sp>
      <p:pic>
        <p:nvPicPr>
          <p:cNvPr id="94" name="Google Shape;94;p18"/>
          <p:cNvPicPr preferRelativeResize="0"/>
          <p:nvPr/>
        </p:nvPicPr>
        <p:blipFill>
          <a:blip r:embed="rId3">
            <a:alphaModFix/>
          </a:blip>
          <a:stretch>
            <a:fillRect/>
          </a:stretch>
        </p:blipFill>
        <p:spPr>
          <a:xfrm>
            <a:off x="219475" y="1122063"/>
            <a:ext cx="5830551" cy="25237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177550" y="36452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80">
                <a:latin typeface="Times New Roman"/>
                <a:ea typeface="Times New Roman"/>
                <a:cs typeface="Times New Roman"/>
                <a:sym typeface="Times New Roman"/>
              </a:rPr>
              <a:t>Top 10 hosts who have the maximum properties listed in each neighborhood group</a:t>
            </a:r>
            <a:endParaRPr sz="2280">
              <a:latin typeface="Times New Roman"/>
              <a:ea typeface="Times New Roman"/>
              <a:cs typeface="Times New Roman"/>
              <a:sym typeface="Times New Roman"/>
            </a:endParaRPr>
          </a:p>
        </p:txBody>
      </p:sp>
      <p:sp>
        <p:nvSpPr>
          <p:cNvPr id="100" name="Google Shape;100;p19"/>
          <p:cNvSpPr txBox="1"/>
          <p:nvPr>
            <p:ph idx="1" type="body"/>
          </p:nvPr>
        </p:nvSpPr>
        <p:spPr>
          <a:xfrm>
            <a:off x="311700" y="1152475"/>
            <a:ext cx="5649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177550" y="1208275"/>
            <a:ext cx="5649252" cy="3177700"/>
          </a:xfrm>
          <a:prstGeom prst="rect">
            <a:avLst/>
          </a:prstGeom>
          <a:noFill/>
          <a:ln>
            <a:noFill/>
          </a:ln>
        </p:spPr>
      </p:pic>
      <p:sp>
        <p:nvSpPr>
          <p:cNvPr id="102" name="Google Shape;102;p19"/>
          <p:cNvSpPr txBox="1"/>
          <p:nvPr/>
        </p:nvSpPr>
        <p:spPr>
          <a:xfrm>
            <a:off x="6135350" y="1202925"/>
            <a:ext cx="2857500" cy="32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The top graph displays the top 10 hosts who have the maximum number of properties listed in each neighborhood group. The middle graph shows the average availability (in days) of the top 10 hosts who have the maximum properties listed. The bottom graph highlights the top 10 hosts who have the maximum number of properties listed in each room type.</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137275" y="55975"/>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Reviews in a Neighborhood </a:t>
            </a:r>
            <a:r>
              <a:rPr lang="en"/>
              <a:t>group</a:t>
            </a:r>
            <a:endParaRPr/>
          </a:p>
        </p:txBody>
      </p:sp>
      <p:pic>
        <p:nvPicPr>
          <p:cNvPr id="108" name="Google Shape;108;p20"/>
          <p:cNvPicPr preferRelativeResize="0"/>
          <p:nvPr/>
        </p:nvPicPr>
        <p:blipFill>
          <a:blip r:embed="rId3">
            <a:alphaModFix/>
          </a:blip>
          <a:stretch>
            <a:fillRect/>
          </a:stretch>
        </p:blipFill>
        <p:spPr>
          <a:xfrm>
            <a:off x="137275" y="922825"/>
            <a:ext cx="5599024" cy="3297850"/>
          </a:xfrm>
          <a:prstGeom prst="rect">
            <a:avLst/>
          </a:prstGeom>
          <a:noFill/>
          <a:ln>
            <a:noFill/>
          </a:ln>
        </p:spPr>
      </p:pic>
      <p:sp>
        <p:nvSpPr>
          <p:cNvPr id="109" name="Google Shape;109;p20"/>
          <p:cNvSpPr txBox="1"/>
          <p:nvPr/>
        </p:nvSpPr>
        <p:spPr>
          <a:xfrm>
            <a:off x="5736300" y="1363900"/>
            <a:ext cx="3407700" cy="2937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a:solidFill>
                  <a:srgbClr val="0D0D0D"/>
                </a:solidFill>
                <a:highlight>
                  <a:srgbClr val="FFFFFF"/>
                </a:highlight>
                <a:latin typeface="Times New Roman"/>
                <a:ea typeface="Times New Roman"/>
                <a:cs typeface="Times New Roman"/>
                <a:sym typeface="Times New Roman"/>
              </a:rPr>
              <a:t>This dashboard illustrates the count of recent reviews received for properties across five distinct boroughs of New York City. Notably, Brooklyn consistently leads in the number of recent reviews over the observed period. There's a noticeable surge in reviews during May 2019, surpassing 10,000 reviews. Furthermore, entire home/apartment listings received the highest number of recent reviews during this timeframe, with notable peaks in May and June.</a:t>
            </a:r>
            <a:endParaRPr>
              <a:solidFill>
                <a:srgbClr val="0D0D0D"/>
              </a:solidFill>
              <a:highlight>
                <a:srgbClr val="FFFFFF"/>
              </a:highlight>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200">
              <a:solidFill>
                <a:srgbClr val="111111"/>
              </a:solidFill>
              <a:latin typeface="Roboto"/>
              <a:ea typeface="Roboto"/>
              <a:cs typeface="Roboto"/>
              <a:sym typeface="Roboto"/>
            </a:endParaRPr>
          </a:p>
          <a:p>
            <a:pPr indent="0" lvl="0" marL="0" rtl="0" algn="just">
              <a:spcBef>
                <a:spcPts val="120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8280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a:t>
            </a:r>
            <a:endParaRPr/>
          </a:p>
        </p:txBody>
      </p:sp>
      <p:sp>
        <p:nvSpPr>
          <p:cNvPr id="115" name="Google Shape;115;p21"/>
          <p:cNvSpPr txBox="1"/>
          <p:nvPr>
            <p:ph idx="1" type="body"/>
          </p:nvPr>
        </p:nvSpPr>
        <p:spPr>
          <a:xfrm>
            <a:off x="311700" y="641825"/>
            <a:ext cx="8520600" cy="3311400"/>
          </a:xfrm>
          <a:prstGeom prst="rect">
            <a:avLst/>
          </a:prstGeom>
        </p:spPr>
        <p:txBody>
          <a:bodyPr anchorCtr="0" anchor="t" bIns="91425" lIns="91425" spcFirstLastPara="1" rIns="91425" wrap="square" tIns="91425">
            <a:normAutofit fontScale="25000" lnSpcReduction="20000"/>
          </a:bodyPr>
          <a:lstStyle/>
          <a:p>
            <a:pPr indent="-317500" lvl="0" marL="457200" rtl="0" algn="just">
              <a:lnSpc>
                <a:spcPct val="115000"/>
              </a:lnSpc>
              <a:spcBef>
                <a:spcPts val="0"/>
              </a:spcBef>
              <a:spcAft>
                <a:spcPts val="0"/>
              </a:spcAft>
              <a:buClr>
                <a:srgbClr val="0D0D0D"/>
              </a:buClr>
              <a:buSzPct val="100000"/>
              <a:buFont typeface="Times New Roman"/>
              <a:buAutoNum type="arabicPeriod"/>
            </a:pPr>
            <a:r>
              <a:rPr b="1" lang="en" sz="5600">
                <a:solidFill>
                  <a:srgbClr val="0D0D0D"/>
                </a:solidFill>
                <a:highlight>
                  <a:srgbClr val="FFFFFF"/>
                </a:highlight>
                <a:latin typeface="Times New Roman"/>
                <a:ea typeface="Times New Roman"/>
                <a:cs typeface="Times New Roman"/>
                <a:sym typeface="Times New Roman"/>
              </a:rPr>
              <a:t>Airbnb Properties across neighborhoods in NYC</a:t>
            </a:r>
            <a:endParaRPr b="1" sz="5600">
              <a:solidFill>
                <a:srgbClr val="0D0D0D"/>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D0D0D"/>
              </a:buClr>
              <a:buSzPct val="100000"/>
              <a:buFont typeface="Times New Roman"/>
              <a:buChar char="●"/>
            </a:pPr>
            <a:r>
              <a:rPr b="1" lang="en" sz="5600">
                <a:solidFill>
                  <a:srgbClr val="0D0D0D"/>
                </a:solidFill>
                <a:highlight>
                  <a:srgbClr val="FFFFFF"/>
                </a:highlight>
                <a:latin typeface="Times New Roman"/>
                <a:ea typeface="Times New Roman"/>
                <a:cs typeface="Times New Roman"/>
                <a:sym typeface="Times New Roman"/>
              </a:rPr>
              <a:t>Finding:</a:t>
            </a:r>
            <a:r>
              <a:rPr lang="en" sz="5600">
                <a:solidFill>
                  <a:srgbClr val="0D0D0D"/>
                </a:solidFill>
                <a:highlight>
                  <a:srgbClr val="FFFFFF"/>
                </a:highlight>
                <a:latin typeface="Times New Roman"/>
                <a:ea typeface="Times New Roman"/>
                <a:cs typeface="Times New Roman"/>
                <a:sym typeface="Times New Roman"/>
              </a:rPr>
              <a:t> Certain neighborhood groups like </a:t>
            </a:r>
            <a:r>
              <a:rPr lang="en" sz="5600">
                <a:solidFill>
                  <a:srgbClr val="0D0D0D"/>
                </a:solidFill>
                <a:highlight>
                  <a:srgbClr val="FFFFFF"/>
                </a:highlight>
                <a:latin typeface="Times New Roman"/>
                <a:ea typeface="Times New Roman"/>
                <a:cs typeface="Times New Roman"/>
                <a:sym typeface="Times New Roman"/>
              </a:rPr>
              <a:t>manhattan</a:t>
            </a:r>
            <a:r>
              <a:rPr lang="en" sz="5600">
                <a:solidFill>
                  <a:srgbClr val="0D0D0D"/>
                </a:solidFill>
                <a:highlight>
                  <a:srgbClr val="FFFFFF"/>
                </a:highlight>
                <a:latin typeface="Times New Roman"/>
                <a:ea typeface="Times New Roman"/>
                <a:cs typeface="Times New Roman"/>
                <a:sym typeface="Times New Roman"/>
              </a:rPr>
              <a:t> and brooklyn host a higher concentration of Airbnb listings, indicating popularity.</a:t>
            </a:r>
            <a:endParaRPr sz="5600">
              <a:solidFill>
                <a:srgbClr val="0D0D0D"/>
              </a:solidFill>
              <a:highlight>
                <a:srgbClr val="FFFFFF"/>
              </a:highlight>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0D0D0D"/>
              </a:buClr>
              <a:buSzPct val="100000"/>
              <a:buFont typeface="Times New Roman"/>
              <a:buChar char="●"/>
            </a:pPr>
            <a:r>
              <a:rPr b="1" lang="en" sz="5600">
                <a:solidFill>
                  <a:srgbClr val="0D0D0D"/>
                </a:solidFill>
                <a:highlight>
                  <a:srgbClr val="FFFFFF"/>
                </a:highlight>
                <a:latin typeface="Times New Roman"/>
                <a:ea typeface="Times New Roman"/>
                <a:cs typeface="Times New Roman"/>
                <a:sym typeface="Times New Roman"/>
              </a:rPr>
              <a:t>Implication:</a:t>
            </a:r>
            <a:r>
              <a:rPr lang="en" sz="5600">
                <a:solidFill>
                  <a:srgbClr val="0D0D0D"/>
                </a:solidFill>
                <a:highlight>
                  <a:srgbClr val="FFFFFF"/>
                </a:highlight>
                <a:latin typeface="Times New Roman"/>
                <a:ea typeface="Times New Roman"/>
                <a:cs typeface="Times New Roman"/>
                <a:sym typeface="Times New Roman"/>
              </a:rPr>
              <a:t> Hosts can consider neighborhood popularity when setting prices, and guests can explore areas with a diverse range of options.</a:t>
            </a:r>
            <a:endParaRPr sz="5600">
              <a:solidFill>
                <a:srgbClr val="0D0D0D"/>
              </a:solidFill>
              <a:highlight>
                <a:srgbClr val="FFFFFF"/>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D0D0D"/>
              </a:buClr>
              <a:buSzPct val="100000"/>
              <a:buFont typeface="Times New Roman"/>
              <a:buAutoNum type="arabicPeriod"/>
            </a:pPr>
            <a:r>
              <a:rPr b="1" lang="en" sz="5600">
                <a:solidFill>
                  <a:srgbClr val="0D0D0D"/>
                </a:solidFill>
                <a:highlight>
                  <a:srgbClr val="FFFFFF"/>
                </a:highlight>
                <a:latin typeface="Times New Roman"/>
                <a:ea typeface="Times New Roman"/>
                <a:cs typeface="Times New Roman"/>
                <a:sym typeface="Times New Roman"/>
              </a:rPr>
              <a:t>Location (Neighbourhood) vs Price Map</a:t>
            </a:r>
            <a:endParaRPr b="1" sz="5600">
              <a:solidFill>
                <a:srgbClr val="0D0D0D"/>
              </a:solidFill>
              <a:highlight>
                <a:srgbClr val="FFFFFF"/>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D0D0D"/>
              </a:buClr>
              <a:buSzPct val="100000"/>
              <a:buFont typeface="Roboto"/>
              <a:buChar char="●"/>
            </a:pPr>
            <a:r>
              <a:rPr b="1" lang="en" sz="5600">
                <a:solidFill>
                  <a:srgbClr val="0D0D0D"/>
                </a:solidFill>
                <a:highlight>
                  <a:srgbClr val="FFFFFF"/>
                </a:highlight>
                <a:latin typeface="Times New Roman"/>
                <a:ea typeface="Times New Roman"/>
                <a:cs typeface="Times New Roman"/>
                <a:sym typeface="Times New Roman"/>
              </a:rPr>
              <a:t>Finding: </a:t>
            </a:r>
            <a:r>
              <a:rPr lang="en" sz="5600">
                <a:solidFill>
                  <a:srgbClr val="0D0D0D"/>
                </a:solidFill>
                <a:highlight>
                  <a:srgbClr val="FFFFFF"/>
                </a:highlight>
                <a:latin typeface="Times New Roman"/>
                <a:ea typeface="Times New Roman"/>
                <a:cs typeface="Times New Roman"/>
                <a:sym typeface="Times New Roman"/>
              </a:rPr>
              <a:t>Prices vary significantly across different neighborhoods.</a:t>
            </a:r>
            <a:endParaRPr sz="5600">
              <a:solidFill>
                <a:srgbClr val="0D0D0D"/>
              </a:solidFill>
              <a:highlight>
                <a:srgbClr val="FFFFFF"/>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D0D0D"/>
              </a:buClr>
              <a:buSzPct val="100000"/>
              <a:buFont typeface="Roboto"/>
              <a:buChar char="●"/>
            </a:pPr>
            <a:r>
              <a:rPr b="1" lang="en" sz="5600">
                <a:solidFill>
                  <a:srgbClr val="0D0D0D"/>
                </a:solidFill>
                <a:highlight>
                  <a:srgbClr val="FFFFFF"/>
                </a:highlight>
                <a:latin typeface="Times New Roman"/>
                <a:ea typeface="Times New Roman"/>
                <a:cs typeface="Times New Roman"/>
                <a:sym typeface="Times New Roman"/>
              </a:rPr>
              <a:t>Insight</a:t>
            </a:r>
            <a:r>
              <a:rPr lang="en" sz="5600">
                <a:solidFill>
                  <a:srgbClr val="0D0D0D"/>
                </a:solidFill>
                <a:highlight>
                  <a:srgbClr val="FFFFFF"/>
                </a:highlight>
                <a:latin typeface="Times New Roman"/>
                <a:ea typeface="Times New Roman"/>
                <a:cs typeface="Times New Roman"/>
                <a:sym typeface="Times New Roman"/>
              </a:rPr>
              <a:t>: Hosts and guests should consider neighborhood dynamics when setting or evaluating pricing. High-demand or trendy areas may command higher prices.</a:t>
            </a:r>
            <a:endParaRPr sz="5600">
              <a:solidFill>
                <a:srgbClr val="0D0D0D"/>
              </a:solidFill>
              <a:highlight>
                <a:srgbClr val="FFFFFF"/>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D0D0D"/>
              </a:buClr>
              <a:buSzPct val="100000"/>
              <a:buFont typeface="Times New Roman"/>
              <a:buAutoNum type="arabicPeriod"/>
            </a:pPr>
            <a:r>
              <a:rPr b="1" lang="en" sz="5600">
                <a:solidFill>
                  <a:srgbClr val="0D0D0D"/>
                </a:solidFill>
                <a:highlight>
                  <a:srgbClr val="FFFFFF"/>
                </a:highlight>
                <a:latin typeface="Times New Roman"/>
                <a:ea typeface="Times New Roman"/>
                <a:cs typeface="Times New Roman"/>
                <a:sym typeface="Times New Roman"/>
              </a:rPr>
              <a:t>Top 10 Hosts on Room Types and Neighbourhood Groups </a:t>
            </a:r>
            <a:endParaRPr b="1" sz="5600">
              <a:solidFill>
                <a:srgbClr val="0D0D0D"/>
              </a:solidFill>
              <a:highlight>
                <a:srgbClr val="FFFFFF"/>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D0D0D"/>
              </a:buClr>
              <a:buSzPct val="100000"/>
              <a:buFont typeface="Roboto"/>
              <a:buChar char="●"/>
            </a:pPr>
            <a:r>
              <a:rPr b="1" lang="en" sz="5600">
                <a:solidFill>
                  <a:srgbClr val="0D0D0D"/>
                </a:solidFill>
                <a:highlight>
                  <a:srgbClr val="FFFFFF"/>
                </a:highlight>
                <a:latin typeface="Times New Roman"/>
                <a:ea typeface="Times New Roman"/>
                <a:cs typeface="Times New Roman"/>
                <a:sym typeface="Times New Roman"/>
              </a:rPr>
              <a:t>Finding: </a:t>
            </a:r>
            <a:r>
              <a:rPr lang="en" sz="5600">
                <a:solidFill>
                  <a:srgbClr val="0D0D0D"/>
                </a:solidFill>
                <a:highlight>
                  <a:srgbClr val="FFFFFF"/>
                </a:highlight>
                <a:latin typeface="Times New Roman"/>
                <a:ea typeface="Times New Roman"/>
                <a:cs typeface="Times New Roman"/>
                <a:sym typeface="Times New Roman"/>
              </a:rPr>
              <a:t>The top hosts in each neighborhood and room type, illustrated in the three graphs, demonstrate concentrated influence, specialization, and significant property listings.</a:t>
            </a:r>
            <a:endParaRPr sz="5600">
              <a:solidFill>
                <a:srgbClr val="0D0D0D"/>
              </a:solidFill>
              <a:highlight>
                <a:srgbClr val="FFFFFF"/>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D0D0D"/>
              </a:buClr>
              <a:buSzPct val="100000"/>
              <a:buFont typeface="Roboto"/>
              <a:buChar char="●"/>
            </a:pPr>
            <a:r>
              <a:rPr b="1" lang="en" sz="5600">
                <a:solidFill>
                  <a:srgbClr val="0D0D0D"/>
                </a:solidFill>
                <a:highlight>
                  <a:srgbClr val="FFFFFF"/>
                </a:highlight>
                <a:latin typeface="Times New Roman"/>
                <a:ea typeface="Times New Roman"/>
                <a:cs typeface="Times New Roman"/>
                <a:sym typeface="Times New Roman"/>
              </a:rPr>
              <a:t>Insight:</a:t>
            </a:r>
            <a:r>
              <a:rPr lang="en" sz="5600">
                <a:solidFill>
                  <a:srgbClr val="0D0D0D"/>
                </a:solidFill>
                <a:highlight>
                  <a:srgbClr val="FFFFFF"/>
                </a:highlight>
                <a:latin typeface="Times New Roman"/>
                <a:ea typeface="Times New Roman"/>
                <a:cs typeface="Times New Roman"/>
                <a:sym typeface="Times New Roman"/>
              </a:rPr>
              <a:t> For hosts, tailoring strategies to specific neighborhoods and room types can enhance prominence. Guests benefit by understanding these host concentrations, aiding informed decisions based on their preferences and needs.</a:t>
            </a:r>
            <a:endParaRPr sz="5600">
              <a:solidFill>
                <a:srgbClr val="0D0D0D"/>
              </a:solidFill>
              <a:highlight>
                <a:srgbClr val="FFFFFF"/>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D0D0D"/>
              </a:buClr>
              <a:buSzPct val="100000"/>
              <a:buFont typeface="Times New Roman"/>
              <a:buAutoNum type="arabicPeriod"/>
            </a:pPr>
            <a:r>
              <a:rPr b="1" lang="en" sz="5600">
                <a:solidFill>
                  <a:srgbClr val="0D0D0D"/>
                </a:solidFill>
                <a:highlight>
                  <a:srgbClr val="FFFFFF"/>
                </a:highlight>
                <a:latin typeface="Times New Roman"/>
                <a:ea typeface="Times New Roman"/>
                <a:cs typeface="Times New Roman"/>
                <a:sym typeface="Times New Roman"/>
              </a:rPr>
              <a:t>Last Reviews in a Neighbourhood group</a:t>
            </a:r>
            <a:endParaRPr b="1" sz="5600">
              <a:solidFill>
                <a:srgbClr val="0D0D0D"/>
              </a:solidFill>
              <a:highlight>
                <a:srgbClr val="FFFFFF"/>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D0D0D"/>
              </a:buClr>
              <a:buSzPct val="100000"/>
              <a:buFont typeface="Roboto"/>
              <a:buChar char="●"/>
            </a:pPr>
            <a:r>
              <a:rPr b="1" lang="en" sz="5600">
                <a:solidFill>
                  <a:srgbClr val="0D0D0D"/>
                </a:solidFill>
                <a:highlight>
                  <a:srgbClr val="FFFFFF"/>
                </a:highlight>
                <a:latin typeface="Times New Roman"/>
                <a:ea typeface="Times New Roman"/>
                <a:cs typeface="Times New Roman"/>
                <a:sym typeface="Times New Roman"/>
              </a:rPr>
              <a:t>Finding: </a:t>
            </a:r>
            <a:r>
              <a:rPr lang="en" sz="5600">
                <a:solidFill>
                  <a:srgbClr val="0D0D0D"/>
                </a:solidFill>
                <a:highlight>
                  <a:srgbClr val="FFFFFF"/>
                </a:highlight>
                <a:latin typeface="Times New Roman"/>
                <a:ea typeface="Times New Roman"/>
                <a:cs typeface="Times New Roman"/>
                <a:sym typeface="Times New Roman"/>
              </a:rPr>
              <a:t>Distribution of last reviews varies by month.</a:t>
            </a:r>
            <a:endParaRPr sz="5600">
              <a:solidFill>
                <a:srgbClr val="0D0D0D"/>
              </a:solidFill>
              <a:highlight>
                <a:srgbClr val="FFFFFF"/>
              </a:highlight>
              <a:latin typeface="Times New Roman"/>
              <a:ea typeface="Times New Roman"/>
              <a:cs typeface="Times New Roman"/>
              <a:sym typeface="Times New Roman"/>
            </a:endParaRPr>
          </a:p>
          <a:p>
            <a:pPr indent="-317500" lvl="0" marL="457200" rtl="0" algn="just">
              <a:lnSpc>
                <a:spcPct val="115000"/>
              </a:lnSpc>
              <a:spcBef>
                <a:spcPts val="0"/>
              </a:spcBef>
              <a:spcAft>
                <a:spcPts val="0"/>
              </a:spcAft>
              <a:buClr>
                <a:srgbClr val="0D0D0D"/>
              </a:buClr>
              <a:buSzPct val="100000"/>
              <a:buFont typeface="Roboto"/>
              <a:buChar char="●"/>
            </a:pPr>
            <a:r>
              <a:rPr b="1" lang="en" sz="5600">
                <a:solidFill>
                  <a:srgbClr val="0D0D0D"/>
                </a:solidFill>
                <a:highlight>
                  <a:srgbClr val="FFFFFF"/>
                </a:highlight>
                <a:latin typeface="Times New Roman"/>
                <a:ea typeface="Times New Roman"/>
                <a:cs typeface="Times New Roman"/>
                <a:sym typeface="Times New Roman"/>
              </a:rPr>
              <a:t>Insight:</a:t>
            </a:r>
            <a:r>
              <a:rPr lang="en" sz="5600">
                <a:solidFill>
                  <a:srgbClr val="0D0D0D"/>
                </a:solidFill>
                <a:highlight>
                  <a:srgbClr val="FFFFFF"/>
                </a:highlight>
                <a:latin typeface="Times New Roman"/>
                <a:ea typeface="Times New Roman"/>
                <a:cs typeface="Times New Roman"/>
                <a:sym typeface="Times New Roman"/>
              </a:rPr>
              <a:t> Certain months may see a higher concentration of reviews, possibly influenced by seasonal factors or specific events. Hosts can leverage this information for strategic planning.</a:t>
            </a:r>
            <a:endParaRPr sz="5600">
              <a:solidFill>
                <a:srgbClr val="0D0D0D"/>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b="1" sz="4800">
              <a:solidFill>
                <a:srgbClr val="0D0D0D"/>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1500"/>
              </a:spcBef>
              <a:spcAft>
                <a:spcPts val="0"/>
              </a:spcAft>
              <a:buNone/>
            </a:pPr>
            <a:r>
              <a:t/>
            </a:r>
            <a:endParaRPr b="1" sz="1400">
              <a:solidFill>
                <a:srgbClr val="0D0D0D"/>
              </a:solidFill>
              <a:highlight>
                <a:srgbClr val="FFFFFF"/>
              </a:highlight>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t/>
            </a:r>
            <a:endParaRPr sz="1000">
              <a:solidFill>
                <a:srgbClr val="0D0D0D"/>
              </a:solidFill>
              <a:highlight>
                <a:srgbClr val="FFFFFF"/>
              </a:highlight>
              <a:latin typeface="Times New Roman"/>
              <a:ea typeface="Times New Roman"/>
              <a:cs typeface="Times New Roman"/>
              <a:sym typeface="Times New Roman"/>
            </a:endParaRPr>
          </a:p>
          <a:p>
            <a:pPr indent="0" lvl="0" marL="0" rtl="0" algn="just">
              <a:lnSpc>
                <a:spcPct val="115000"/>
              </a:lnSpc>
              <a:spcBef>
                <a:spcPts val="1500"/>
              </a:spcBef>
              <a:spcAft>
                <a:spcPts val="0"/>
              </a:spcAft>
              <a:buNone/>
            </a:pPr>
            <a:r>
              <a:t/>
            </a:r>
            <a:endParaRPr sz="1200">
              <a:solidFill>
                <a:srgbClr val="0D0D0D"/>
              </a:solidFill>
              <a:highlight>
                <a:srgbClr val="FFFFFF"/>
              </a:highlight>
              <a:latin typeface="Times New Roman"/>
              <a:ea typeface="Times New Roman"/>
              <a:cs typeface="Times New Roman"/>
              <a:sym typeface="Times New Roman"/>
            </a:endParaRPr>
          </a:p>
          <a:p>
            <a:pPr indent="0" lvl="0" marL="0" rtl="0" algn="just">
              <a:lnSpc>
                <a:spcPct val="115000"/>
              </a:lnSpc>
              <a:spcBef>
                <a:spcPts val="1500"/>
              </a:spcBef>
              <a:spcAft>
                <a:spcPts val="1200"/>
              </a:spcAft>
              <a:buNone/>
            </a:pPr>
            <a:r>
              <a:t/>
            </a:r>
            <a:endParaRPr b="1" sz="1650">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