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68" y="1376516"/>
            <a:ext cx="10521663" cy="4489409"/>
          </a:xfr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/>
              <a:t>Next word prediction </a:t>
            </a:r>
            <a:br>
              <a:rPr lang="en-US" dirty="0"/>
            </a:br>
            <a:r>
              <a:rPr lang="en-US" dirty="0"/>
              <a:t>using lstm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                                                                             Poojith Mendem</a:t>
            </a:r>
            <a:br>
              <a:rPr lang="en-US" sz="2800" dirty="0"/>
            </a:br>
            <a:r>
              <a:rPr lang="en-US" sz="2800" dirty="0"/>
              <a:t>                                                                        deva Priya Mankena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F85AAB-3415-46E5-816A-212915773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12" y="127454"/>
            <a:ext cx="2721539" cy="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805344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120878"/>
            <a:ext cx="10474961" cy="512537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Next-word prediction uses NLP techniques to suggest the most likely word to follow in given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used in tools like auto-complete, speech recognition, and translation.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Older models, like simple RNN, struggle to understand long-term context in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project uses Long Short-Term Memory (LSTM) networks, which are better at remembering context.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F2B3B-B43C-F696-51A2-8AD6E3A9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12" y="127454"/>
            <a:ext cx="2721539" cy="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2" y="712508"/>
            <a:ext cx="11110451" cy="53618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26929-D21D-49EB-2F6C-948B34AC1B50}"/>
              </a:ext>
            </a:extLst>
          </p:cNvPr>
          <p:cNvSpPr txBox="1"/>
          <p:nvPr/>
        </p:nvSpPr>
        <p:spPr>
          <a:xfrm>
            <a:off x="452282" y="1248696"/>
            <a:ext cx="11110451" cy="51090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Data Collection </a:t>
            </a:r>
          </a:p>
          <a:p>
            <a:r>
              <a:rPr lang="en-US" sz="2200" dirty="0"/>
              <a:t>     Shakespeare’s Hamlet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Tokenization</a:t>
            </a:r>
          </a:p>
          <a:p>
            <a:r>
              <a:rPr lang="en-US" sz="2200" dirty="0"/>
              <a:t>     4818 unique tokens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Vector Representation</a:t>
            </a:r>
          </a:p>
          <a:p>
            <a:r>
              <a:rPr lang="en-US" sz="2200" dirty="0"/>
              <a:t>     Subsequence vectors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Splitting</a:t>
            </a:r>
          </a:p>
          <a:p>
            <a:r>
              <a:rPr lang="en-US" sz="2200" dirty="0"/>
              <a:t>     Each line uses all but the last word as </a:t>
            </a:r>
          </a:p>
          <a:p>
            <a:r>
              <a:rPr lang="en-US" sz="2200" dirty="0"/>
              <a:t>     independent variable and the last word </a:t>
            </a:r>
          </a:p>
          <a:p>
            <a:r>
              <a:rPr lang="en-US" sz="2200" dirty="0"/>
              <a:t>     as the dependent variable, iteratively </a:t>
            </a:r>
          </a:p>
          <a:p>
            <a:r>
              <a:rPr lang="en-US" sz="2200" dirty="0"/>
              <a:t>     applied across the entire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A1134-E035-E788-8ED6-7D0C2C3D30C8}"/>
              </a:ext>
            </a:extLst>
          </p:cNvPr>
          <p:cNvSpPr txBox="1"/>
          <p:nvPr/>
        </p:nvSpPr>
        <p:spPr>
          <a:xfrm>
            <a:off x="6096000" y="1587249"/>
            <a:ext cx="5024284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Subsequence vectors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Brevity is the soul of wit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Brevity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Brevity is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Brevity is the </a:t>
            </a:r>
            <a:r>
              <a:rPr lang="en-US" b="1" dirty="0">
                <a:solidFill>
                  <a:schemeClr val="bg1"/>
                </a:solidFill>
              </a:rPr>
              <a:t>soul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Brevity is the soul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Brevity is the soul of </a:t>
            </a:r>
            <a:r>
              <a:rPr lang="en-US" b="1" dirty="0">
                <a:solidFill>
                  <a:schemeClr val="bg1"/>
                </a:solidFill>
              </a:rPr>
              <a:t>wit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67047AD-802D-A9A4-2A13-0B9EA0E3E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12" y="127454"/>
            <a:ext cx="2721539" cy="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78" y="231365"/>
            <a:ext cx="5309307" cy="828805"/>
          </a:xfrm>
          <a:solidFill>
            <a:schemeClr val="accent1"/>
          </a:solidFill>
          <a:ln>
            <a:solidFill>
              <a:srgbClr val="E9E6DF"/>
            </a:solidFill>
          </a:ln>
        </p:spPr>
        <p:txBody>
          <a:bodyPr/>
          <a:lstStyle/>
          <a:p>
            <a:r>
              <a:rPr lang="en-US" b="1" dirty="0"/>
              <a:t>Model building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083" y="1060169"/>
            <a:ext cx="8666797" cy="55664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Embedding</a:t>
            </a:r>
          </a:p>
          <a:p>
            <a:r>
              <a:rPr lang="en-US" sz="2200" dirty="0"/>
              <a:t>     100 dimension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Input layer</a:t>
            </a:r>
          </a:p>
          <a:p>
            <a:r>
              <a:rPr lang="en-US" sz="2200" dirty="0"/>
              <a:t>     150 neurons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Hidden layer</a:t>
            </a:r>
          </a:p>
          <a:p>
            <a:r>
              <a:rPr lang="en-US" sz="2200" dirty="0"/>
              <a:t>     3 bi-directional layers with activation function as </a:t>
            </a:r>
            <a:r>
              <a:rPr lang="en-US" sz="2200" dirty="0" err="1"/>
              <a:t>ReLU</a:t>
            </a:r>
            <a:r>
              <a:rPr lang="en-US" sz="2200" dirty="0"/>
              <a:t> and Swish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Output layer</a:t>
            </a:r>
          </a:p>
          <a:p>
            <a:r>
              <a:rPr lang="en-US" sz="2200" dirty="0"/>
              <a:t>     4818 neurons with </a:t>
            </a:r>
            <a:r>
              <a:rPr lang="en-US" sz="2200" dirty="0" err="1"/>
              <a:t>softmax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Compilation</a:t>
            </a:r>
          </a:p>
          <a:p>
            <a:r>
              <a:rPr lang="en-US" sz="2200" dirty="0"/>
              <a:t>     Loss – categorical </a:t>
            </a:r>
            <a:r>
              <a:rPr lang="en-US" sz="2200" dirty="0" err="1"/>
              <a:t>crossentropy</a:t>
            </a:r>
            <a:endParaRPr lang="en-US" sz="2200" dirty="0"/>
          </a:p>
          <a:p>
            <a:r>
              <a:rPr lang="en-US" sz="2200" dirty="0"/>
              <a:t>     Optimizer – </a:t>
            </a:r>
            <a:r>
              <a:rPr lang="en-US" sz="2200" dirty="0" err="1"/>
              <a:t>adam</a:t>
            </a:r>
            <a:endParaRPr lang="en-US" sz="2200" dirty="0"/>
          </a:p>
          <a:p>
            <a:r>
              <a:rPr lang="en-US" sz="2200" dirty="0"/>
              <a:t>     Metrics- accuracy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6A580E-A329-0757-B40E-2F8BC906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66" t="23158" r="23584" b="21629"/>
          <a:stretch/>
        </p:blipFill>
        <p:spPr>
          <a:xfrm>
            <a:off x="5664258" y="3677920"/>
            <a:ext cx="5928302" cy="2725194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55A7F904-2267-37FB-0C94-280011BE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12" y="127454"/>
            <a:ext cx="2721539" cy="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2168"/>
            <a:ext cx="7273637" cy="681355"/>
          </a:xfrm>
        </p:spPr>
        <p:txBody>
          <a:bodyPr/>
          <a:lstStyle/>
          <a:p>
            <a:r>
              <a:rPr lang="en-US" sz="3200" b="1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513523"/>
            <a:ext cx="8808722" cy="4623117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200" b="1" dirty="0"/>
          </a:p>
          <a:p>
            <a:pPr>
              <a:lnSpc>
                <a:spcPct val="150000"/>
              </a:lnSpc>
            </a:pPr>
            <a:r>
              <a:rPr lang="en-US" sz="2200" b="1" dirty="0"/>
              <a:t>Simple RNN</a:t>
            </a:r>
            <a:r>
              <a:rPr lang="en-US" sz="2200" dirty="0"/>
              <a:t> struggles with vanishing gradients, making it less effective for long sequences. 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LSTM</a:t>
            </a:r>
            <a:r>
              <a:rPr lang="en-US" sz="2200" dirty="0"/>
              <a:t> mitigates this issue with gating mechanisms (input, forget, output gates), enabling better handling of long-term dependencies. 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Bidirectional LSTM</a:t>
            </a:r>
            <a:r>
              <a:rPr lang="en-US" sz="2200" dirty="0"/>
              <a:t> further improves performance by processing the text in both forward and backward directions, capturing richer contextual information for more accurate predictions.</a:t>
            </a:r>
            <a:endParaRPr lang="en-US" sz="22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0C85A-B662-4F15-929D-2210514C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12" y="127454"/>
            <a:ext cx="2721539" cy="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17525"/>
            <a:ext cx="4896678" cy="74231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REsults</a:t>
            </a:r>
            <a:endParaRPr lang="en-US" b="1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D1AB0C8-D035-7F00-59BE-B9040031951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0725502"/>
              </p:ext>
            </p:extLst>
          </p:nvPr>
        </p:nvGraphicFramePr>
        <p:xfrm>
          <a:off x="1016000" y="1411128"/>
          <a:ext cx="8026400" cy="22464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10452">
                  <a:extLst>
                    <a:ext uri="{9D8B030D-6E8A-4147-A177-3AD203B41FA5}">
                      <a16:colId xmlns:a16="http://schemas.microsoft.com/office/drawing/2014/main" val="2927145205"/>
                    </a:ext>
                  </a:extLst>
                </a:gridCol>
                <a:gridCol w="2353741">
                  <a:extLst>
                    <a:ext uri="{9D8B030D-6E8A-4147-A177-3AD203B41FA5}">
                      <a16:colId xmlns:a16="http://schemas.microsoft.com/office/drawing/2014/main" val="2160381748"/>
                    </a:ext>
                  </a:extLst>
                </a:gridCol>
                <a:gridCol w="2262207">
                  <a:extLst>
                    <a:ext uri="{9D8B030D-6E8A-4147-A177-3AD203B41FA5}">
                      <a16:colId xmlns:a16="http://schemas.microsoft.com/office/drawing/2014/main" val="3728203595"/>
                    </a:ext>
                  </a:extLst>
                </a:gridCol>
              </a:tblGrid>
              <a:tr h="60734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283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/>
                        <a:t>Simple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43.02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1974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35572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/>
                        <a:t>Bi-directional 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085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B617F1-5174-76CE-E180-0377B2FFAF89}"/>
              </a:ext>
            </a:extLst>
          </p:cNvPr>
          <p:cNvSpPr txBox="1"/>
          <p:nvPr/>
        </p:nvSpPr>
        <p:spPr>
          <a:xfrm>
            <a:off x="1026604" y="3946842"/>
            <a:ext cx="8015796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The Bidirectional LSTM is the best model, achieving the highest accuracy (83.47%) and the lowest loss (0.56). It outperforms Simple RNN (43.02% accuracy, 2.50 loss) and LSTM (60.81% accuracy, 1.69 loss) by capturing context from both forward and backward directions, enabling more accurate next-word predictions.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B43DED5-7C4D-55F6-BF73-B381BFE4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12" y="127454"/>
            <a:ext cx="2721539" cy="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2" y="420194"/>
            <a:ext cx="10363201" cy="1016635"/>
          </a:xfrm>
        </p:spPr>
        <p:txBody>
          <a:bodyPr>
            <a:normAutofit/>
          </a:bodyPr>
          <a:lstStyle/>
          <a:p>
            <a:r>
              <a:rPr lang="en-US" sz="3600" b="1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CE203C-0993-253E-BA31-C762FC9CEC7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6040" t="51535" r="67770" b="42563"/>
          <a:stretch/>
        </p:blipFill>
        <p:spPr>
          <a:xfrm>
            <a:off x="914399" y="1667567"/>
            <a:ext cx="5747658" cy="8111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84F27C-7F01-2B40-38F3-1D5F249F7EE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rcRect l="5797" t="57509" r="51508" b="32896"/>
          <a:stretch/>
        </p:blipFill>
        <p:spPr>
          <a:xfrm>
            <a:off x="914399" y="3424938"/>
            <a:ext cx="7112995" cy="85846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A20839-D84C-9F95-D7CE-A2A6ECBDFA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57" t="40586" r="59945" b="50030"/>
          <a:stretch/>
        </p:blipFill>
        <p:spPr>
          <a:xfrm>
            <a:off x="914399" y="2554706"/>
            <a:ext cx="5221137" cy="7942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75D628-027B-90F3-EE3D-6F3D1989321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357" t="41319" r="44533" b="49297"/>
          <a:stretch/>
        </p:blipFill>
        <p:spPr>
          <a:xfrm>
            <a:off x="914399" y="5190433"/>
            <a:ext cx="7388470" cy="7782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23842B-C96D-4CEE-ACAC-D4B10E9977C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192" t="48791" r="67775" b="43004"/>
          <a:stretch/>
        </p:blipFill>
        <p:spPr>
          <a:xfrm>
            <a:off x="914399" y="4376528"/>
            <a:ext cx="3959052" cy="675937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24920C9-DC27-3E7C-C835-BE194AF2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12" y="127454"/>
            <a:ext cx="2721539" cy="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932" y="699422"/>
            <a:ext cx="10439401" cy="1617017"/>
          </a:xfrm>
        </p:spPr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2DBAA0-1979-7958-C094-9C3FEE3C4375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229932" y="2577058"/>
            <a:ext cx="4039982" cy="269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with More Data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Epochs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High-End Hardware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AAB1C46-CC7D-C823-B6FB-B9E11E0E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12" y="127454"/>
            <a:ext cx="2721539" cy="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13F5093-D20F-55BA-170F-3121884AE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12" y="127454"/>
            <a:ext cx="2721539" cy="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{C3BB59D8-AE6A-4E36-86FE-BE25F0E91030}tf22318419_win32</Template>
  <TotalTime>3086</TotalTime>
  <Words>368</Words>
  <Application>Microsoft Office PowerPoint</Application>
  <PresentationFormat>Widescreen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Next word prediction  using lstm                                                                                 Poojith Mendem                                                                         deva Priya Mankena</vt:lpstr>
      <vt:lpstr>Introduction</vt:lpstr>
      <vt:lpstr>Preprocessing</vt:lpstr>
      <vt:lpstr>Model building</vt:lpstr>
      <vt:lpstr>Improvements</vt:lpstr>
      <vt:lpstr>REsults</vt:lpstr>
      <vt:lpstr>output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 Priya Mankena</dc:creator>
  <cp:lastModifiedBy>Deva Priya Mankena</cp:lastModifiedBy>
  <cp:revision>3</cp:revision>
  <dcterms:created xsi:type="dcterms:W3CDTF">2024-11-30T19:57:33Z</dcterms:created>
  <dcterms:modified xsi:type="dcterms:W3CDTF">2025-01-22T21:14:38Z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