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7" r:id="rId1"/>
  </p:sldMasterIdLst>
  <p:sldIdLst>
    <p:sldId id="257" r:id="rId2"/>
    <p:sldId id="258" r:id="rId3"/>
    <p:sldId id="259" r:id="rId4"/>
    <p:sldId id="260" r:id="rId5"/>
    <p:sldId id="261" r:id="rId6"/>
    <p:sldId id="263" r:id="rId7"/>
    <p:sldId id="268" r:id="rId8"/>
    <p:sldId id="265" r:id="rId9"/>
    <p:sldId id="286" r:id="rId10"/>
    <p:sldId id="276" r:id="rId11"/>
    <p:sldId id="277" r:id="rId12"/>
    <p:sldId id="269" r:id="rId13"/>
    <p:sldId id="272" r:id="rId14"/>
    <p:sldId id="267" r:id="rId15"/>
    <p:sldId id="274" r:id="rId16"/>
    <p:sldId id="271" r:id="rId17"/>
    <p:sldId id="275" r:id="rId18"/>
    <p:sldId id="280" r:id="rId19"/>
    <p:sldId id="282" r:id="rId20"/>
    <p:sldId id="281" r:id="rId21"/>
    <p:sldId id="283" r:id="rId22"/>
    <p:sldId id="284" r:id="rId23"/>
    <p:sldId id="285" r:id="rId24"/>
    <p:sldId id="287" r:id="rId25"/>
    <p:sldId id="278"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066461-E066-439A-A0D0-B1600C15011B}" v="2" dt="2024-02-04T06:50:59.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5" d="100"/>
          <a:sy n="95" d="100"/>
        </p:scale>
        <p:origin x="2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1600" dirty="0"/>
            <a:t>We can clearly say that attrition rate of employees for every department is almost 50% which indicates that attrition rate of employees does not depends on department. So, irrespective of the department almost 50% of employees are leaving the company.</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dgm:spPr/>
      <dgm:t>
        <a:bodyPr/>
        <a:lstStyle/>
        <a:p>
          <a:pPr algn="just"/>
          <a:r>
            <a:rPr lang="en-US" dirty="0"/>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2100" b="0" i="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1" custScaleY="945747" custLinFactNeighborY="-6646">
        <dgm:presLayoutVars>
          <dgm:chMax val="0"/>
          <dgm:bulletEnabled val="1"/>
        </dgm:presLayoutVars>
      </dgm:prSet>
      <dgm:spPr/>
    </dgm:pt>
  </dgm:ptLst>
  <dgm:cxnLst>
    <dgm:cxn modelId="{0E54941D-9153-4B13-BF0E-60CC58E5C7D7}" type="presOf" srcId="{6DD55DCA-044C-41EA-A41C-18F4619C66A8}" destId="{2B4936E4-7D32-43C1-8B44-59957C93012E}"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000" dirty="0"/>
            <a:t>From this we can see the average working years in software department is high as compared to the rest of the departments and lowest is for Research &amp; Development Department.</a:t>
          </a:r>
          <a:endParaRPr lang="en-US" sz="20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2100" dirty="0"/>
            <a:t>From the analysis we can conclude that average working years is approximately 20 for all the departments.</a:t>
          </a:r>
          <a:endParaRPr lang="en-US" sz="2100" dirty="0"/>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03999">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100" dirty="0"/>
            <a:t>From the analysis we can conclude that,</a:t>
          </a:r>
        </a:p>
        <a:p>
          <a:pPr algn="just"/>
          <a:r>
            <a:rPr lang="en-IN" sz="2100" dirty="0"/>
            <a:t>For Research directors and the laboratory technicians the work life balance is poor. </a:t>
          </a:r>
        </a:p>
        <a:p>
          <a:pPr algn="just"/>
          <a:r>
            <a:rPr lang="en-IN" sz="2100" dirty="0"/>
            <a:t>For the Sales representatives , managers , Manufacturing Directors and the Sales executives the work life balance is fair.</a:t>
          </a:r>
        </a:p>
        <a:p>
          <a:pPr algn="just"/>
          <a:r>
            <a:rPr lang="en-IN" sz="2100" dirty="0"/>
            <a:t>For Research Scientists , Healthcare representatives und Developers the work life balance is good.</a:t>
          </a:r>
        </a:p>
        <a:p>
          <a:pPr algn="just"/>
          <a:r>
            <a:rPr lang="en-IN" sz="2100" dirty="0"/>
            <a:t>For human resources the work life balance is excellent.</a:t>
          </a:r>
        </a:p>
        <a:p>
          <a:pPr algn="just"/>
          <a:r>
            <a:rPr lang="en-IN" sz="2100" dirty="0"/>
            <a:t>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D55DCA-044C-41EA-A41C-18F4619C66A8}"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5CECBE01-E7AF-49CF-9724-0BB61D23B992}">
      <dgm:prSet custT="1"/>
      <dgm:spPr/>
      <dgm:t>
        <a:bodyPr/>
        <a:lstStyle/>
        <a:p>
          <a:pPr algn="just"/>
          <a:endParaRPr lang="en-IN" sz="1800" dirty="0"/>
        </a:p>
        <a:p>
          <a:pPr algn="just"/>
          <a:r>
            <a:rPr lang="en-IN" sz="1800" dirty="0"/>
            <a:t>From the analysis we can conclude the work life balance for the attrition employees as below,</a:t>
          </a:r>
        </a:p>
        <a:p>
          <a:pPr algn="just"/>
          <a:r>
            <a:rPr lang="en-IN" sz="1800" dirty="0"/>
            <a:t>For Research directors the work life balance is poor. </a:t>
          </a:r>
        </a:p>
        <a:p>
          <a:pPr algn="just"/>
          <a:r>
            <a:rPr lang="en-IN" sz="1800" dirty="0"/>
            <a:t>For the Sales representatives , Manufacturing Directors , managers and Sales executives the work life balance is fair.</a:t>
          </a:r>
        </a:p>
        <a:p>
          <a:pPr algn="just"/>
          <a:r>
            <a:rPr lang="en-IN" sz="1800" dirty="0"/>
            <a:t>For Research Scientists , Healthcare representatives und Developers the work life balance is good.</a:t>
          </a:r>
        </a:p>
        <a:p>
          <a:pPr algn="just"/>
          <a:r>
            <a:rPr lang="en-IN" sz="1800" dirty="0"/>
            <a:t>For Human resources , laboratory technicians the work life balance is excellent.</a:t>
          </a:r>
        </a:p>
        <a:p>
          <a:pPr algn="ctr"/>
          <a:r>
            <a:rPr lang="en-IN" sz="1700" dirty="0"/>
            <a:t> </a:t>
          </a:r>
          <a:endParaRPr lang="en-US" sz="17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743B05F7-3AF6-4AEB-9ED2-6EC364904F93}" type="pres">
      <dgm:prSet presAssocID="{6DD55DCA-044C-41EA-A41C-18F4619C66A8}" presName="diagram" presStyleCnt="0">
        <dgm:presLayoutVars>
          <dgm:dir/>
          <dgm:resizeHandles val="exact"/>
        </dgm:presLayoutVars>
      </dgm:prSet>
      <dgm:spPr/>
    </dgm:pt>
    <dgm:pt modelId="{C65B86CC-18DC-47ED-82E5-BDF248A6A808}" type="pres">
      <dgm:prSet presAssocID="{5CECBE01-E7AF-49CF-9724-0BB61D23B992}" presName="node" presStyleLbl="node1" presStyleIdx="0" presStyleCnt="1" custLinFactNeighborX="-49">
        <dgm:presLayoutVars>
          <dgm:bulletEnabled val="1"/>
        </dgm:presLayoutVars>
      </dgm:prSet>
      <dgm:spPr/>
    </dgm:pt>
  </dgm:ptLst>
  <dgm:cxnLst>
    <dgm:cxn modelId="{88CF9C0B-D621-4A17-884C-60E697D215CE}" type="presOf" srcId="{5CECBE01-E7AF-49CF-9724-0BB61D23B992}" destId="{C65B86CC-18DC-47ED-82E5-BDF248A6A808}" srcOrd="0" destOrd="0" presId="urn:microsoft.com/office/officeart/2005/8/layout/default"/>
    <dgm:cxn modelId="{970BCD83-52D6-4947-83E9-FCF7FEA7B54F}" type="presOf" srcId="{6DD55DCA-044C-41EA-A41C-18F4619C66A8}" destId="{743B05F7-3AF6-4AEB-9ED2-6EC364904F93}" srcOrd="0" destOrd="0" presId="urn:microsoft.com/office/officeart/2005/8/layout/default"/>
    <dgm:cxn modelId="{5A906EDC-9F4B-4DBF-90B4-048CDF436562}" srcId="{6DD55DCA-044C-41EA-A41C-18F4619C66A8}" destId="{5CECBE01-E7AF-49CF-9724-0BB61D23B992}" srcOrd="0" destOrd="0" parTransId="{44DBA7DD-1478-4DB7-871A-9A2F156E0C38}" sibTransId="{8DBFCB4E-1D4B-4DB1-B8CA-DABAB939EADF}"/>
    <dgm:cxn modelId="{B580E69F-BEA2-48C9-AB78-43C58794429F}" type="presParOf" srcId="{743B05F7-3AF6-4AEB-9ED2-6EC364904F93}" destId="{C65B86CC-18DC-47ED-82E5-BDF248A6A808}"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gn="ct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gn="ct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gn="ctr">
            <a:lnSpc>
              <a:spcPct val="100000"/>
            </a:lnSpc>
          </a:pPr>
          <a:r>
            <a:rPr lang="en-US" sz="2000" b="0" i="0" dirty="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gn="ct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gn="ctr">
            <a:lnSpc>
              <a:spcPct val="100000"/>
            </a:lnSpc>
          </a:pPr>
          <a:r>
            <a:rPr lang="en-US" sz="1800" b="0" i="0" dirty="0"/>
            <a:t>Address pay and compensation issues: Ensure that employees receive fair pay and compensation for their work and t</a:t>
          </a:r>
          <a:r>
            <a:rPr lang="en-US" sz="1800" dirty="0"/>
            <a:t>o find out what motivates an employee to continue to work in an organization.</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597197" y="153010"/>
          <a:ext cx="1197196" cy="11971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852337" y="408151"/>
          <a:ext cx="686915" cy="686915"/>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14487"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IN" sz="1700" kern="1200" dirty="0">
              <a:latin typeface="Amasis MT Pro Medium" panose="02040604050005020304" pitchFamily="18" charset="0"/>
            </a:rPr>
            <a:t>Introduction &amp; Problem Statement</a:t>
          </a:r>
          <a:endParaRPr lang="en-US" sz="1700" kern="1200" dirty="0">
            <a:latin typeface="Amasis MT Pro Medium" panose="02040604050005020304" pitchFamily="18" charset="0"/>
          </a:endParaRPr>
        </a:p>
      </dsp:txBody>
      <dsp:txXfrm>
        <a:off x="214487" y="1723104"/>
        <a:ext cx="1962616" cy="720000"/>
      </dsp:txXfrm>
    </dsp:sp>
    <dsp:sp modelId="{8B7B898D-4F51-4B41-B439-94C166BD9C6C}">
      <dsp:nvSpPr>
        <dsp:cNvPr id="0" name=""/>
        <dsp:cNvSpPr/>
      </dsp:nvSpPr>
      <dsp:spPr>
        <a:xfrm>
          <a:off x="2903272" y="153010"/>
          <a:ext cx="1197196" cy="11971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158412" y="408151"/>
          <a:ext cx="686915" cy="68691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520562"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520562" y="1723104"/>
        <a:ext cx="1962616" cy="720000"/>
      </dsp:txXfrm>
    </dsp:sp>
    <dsp:sp modelId="{D5E67B1E-EF75-48A2-A54B-770EBDCF9CB8}">
      <dsp:nvSpPr>
        <dsp:cNvPr id="0" name=""/>
        <dsp:cNvSpPr/>
      </dsp:nvSpPr>
      <dsp:spPr>
        <a:xfrm>
          <a:off x="5209347" y="153010"/>
          <a:ext cx="1197196" cy="11971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5464487" y="408151"/>
          <a:ext cx="686915" cy="686915"/>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4826636"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IN" sz="1700" kern="1200" dirty="0">
              <a:latin typeface="Amasis MT Pro Medium" panose="02040604050005020304" pitchFamily="18" charset="0"/>
            </a:rPr>
            <a:t>KPIs</a:t>
          </a:r>
          <a:endParaRPr lang="en-US" sz="1700" kern="1200" dirty="0">
            <a:latin typeface="Amasis MT Pro Medium" panose="02040604050005020304" pitchFamily="18" charset="0"/>
          </a:endParaRPr>
        </a:p>
      </dsp:txBody>
      <dsp:txXfrm>
        <a:off x="4826636" y="1723104"/>
        <a:ext cx="1962616" cy="720000"/>
      </dsp:txXfrm>
    </dsp:sp>
    <dsp:sp modelId="{640772AC-DF26-41A8-8780-4366CD6C54FA}">
      <dsp:nvSpPr>
        <dsp:cNvPr id="0" name=""/>
        <dsp:cNvSpPr/>
      </dsp:nvSpPr>
      <dsp:spPr>
        <a:xfrm>
          <a:off x="1750234" y="2933758"/>
          <a:ext cx="1197196" cy="11971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005375" y="3188898"/>
          <a:ext cx="686915" cy="686915"/>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367524"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IN" sz="1700" kern="1200" dirty="0">
              <a:latin typeface="Amasis MT Pro Medium" panose="02040604050005020304" pitchFamily="18" charset="0"/>
            </a:rPr>
            <a:t>Dashboard</a:t>
          </a:r>
          <a:endParaRPr lang="en-US" sz="1700" kern="1200" dirty="0">
            <a:latin typeface="Amasis MT Pro Medium" panose="02040604050005020304" pitchFamily="18" charset="0"/>
          </a:endParaRPr>
        </a:p>
      </dsp:txBody>
      <dsp:txXfrm>
        <a:off x="1367524" y="4503852"/>
        <a:ext cx="1962616" cy="720000"/>
      </dsp:txXfrm>
    </dsp:sp>
    <dsp:sp modelId="{D75E3BB3-9F68-4512-94AA-0953F514D933}">
      <dsp:nvSpPr>
        <dsp:cNvPr id="0" name=""/>
        <dsp:cNvSpPr/>
      </dsp:nvSpPr>
      <dsp:spPr>
        <a:xfrm>
          <a:off x="4056309" y="2933758"/>
          <a:ext cx="1197196" cy="11971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311449" y="3188898"/>
          <a:ext cx="686915" cy="686915"/>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3673599"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IN" sz="1700" kern="1200" dirty="0">
              <a:latin typeface="Amasis MT Pro Medium" panose="02040604050005020304" pitchFamily="18" charset="0"/>
            </a:rPr>
            <a:t>Conclusion</a:t>
          </a:r>
          <a:endParaRPr lang="en-US" sz="1700" kern="1200" dirty="0">
            <a:latin typeface="Amasis MT Pro Medium" panose="02040604050005020304" pitchFamily="18" charset="0"/>
          </a:endParaRPr>
        </a:p>
      </dsp:txBody>
      <dsp:txXfrm>
        <a:off x="3673599" y="4503852"/>
        <a:ext cx="19626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20274"/>
          <a:ext cx="4716739" cy="1394786"/>
        </a:xfrm>
        <a:prstGeom prst="roundRect">
          <a:avLst/>
        </a:prstGeom>
        <a:blipFill>
          <a:blip xmlns:r="http://schemas.openxmlformats.org/officeDocument/2006/relationships" r:embed="rId1">
            <a:duotone>
              <a:schemeClr val="accent6">
                <a:hueOff val="0"/>
                <a:satOff val="0"/>
                <a:lumOff val="0"/>
                <a:alphaOff val="0"/>
                <a:shade val="22000"/>
                <a:satMod val="160000"/>
              </a:schemeClr>
              <a:schemeClr val="accent6">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We can clearly say that attrition rate of employees for every department is almost 50% which indicates that attrition rate of employees does not depends on department. So, irrespective of the department almost 50% of employees are leaving the company.</a:t>
          </a:r>
        </a:p>
      </dsp:txBody>
      <dsp:txXfrm>
        <a:off x="68088" y="88362"/>
        <a:ext cx="4580563" cy="1258610"/>
      </dsp:txXfrm>
    </dsp:sp>
    <dsp:sp modelId="{02414501-D933-4DAA-8B18-4AC31CFDE25F}">
      <dsp:nvSpPr>
        <dsp:cNvPr id="0" name=""/>
        <dsp:cNvSpPr/>
      </dsp:nvSpPr>
      <dsp:spPr>
        <a:xfrm>
          <a:off x="0" y="1484295"/>
          <a:ext cx="4716739" cy="1394786"/>
        </a:xfrm>
        <a:prstGeom prst="roundRect">
          <a:avLst/>
        </a:prstGeom>
        <a:blipFill>
          <a:blip xmlns:r="http://schemas.openxmlformats.org/officeDocument/2006/relationships" r:embed="rId1">
            <a:duotone>
              <a:schemeClr val="accent6">
                <a:hueOff val="0"/>
                <a:satOff val="0"/>
                <a:lumOff val="0"/>
                <a:alphaOff val="0"/>
                <a:shade val="22000"/>
                <a:satMod val="160000"/>
              </a:schemeClr>
              <a:schemeClr val="accent6">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From this calculation and visualization we concluded that we must make strong strategies to minimize attrition rate and improve our company’s Employee retention so that we can balance the company’s growth and right talent.</a:t>
          </a:r>
        </a:p>
      </dsp:txBody>
      <dsp:txXfrm>
        <a:off x="68088" y="1552383"/>
        <a:ext cx="4580563" cy="12586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95418"/>
          <a:ext cx="4710263" cy="3095241"/>
        </a:xfrm>
        <a:prstGeom prst="roundRect">
          <a:avLst/>
        </a:prstGeom>
        <a:blipFill>
          <a:blip xmlns:r="http://schemas.openxmlformats.org/officeDocument/2006/relationships" r:embed="rId1">
            <a:duotone>
              <a:schemeClr val="accent6">
                <a:hueOff val="0"/>
                <a:satOff val="0"/>
                <a:lumOff val="0"/>
                <a:alphaOff val="0"/>
                <a:shade val="22000"/>
                <a:satMod val="160000"/>
              </a:schemeClr>
              <a:schemeClr val="accent6">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b="0" i="0" kern="120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kern="1200" dirty="0"/>
        </a:p>
      </dsp:txBody>
      <dsp:txXfrm>
        <a:off x="151097" y="246515"/>
        <a:ext cx="4408069" cy="27930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92391"/>
          <a:ext cx="4716739" cy="1423642"/>
        </a:xfrm>
        <a:prstGeom prst="roundRect">
          <a:avLst/>
        </a:prstGeom>
        <a:blipFill>
          <a:blip xmlns:r="http://schemas.openxmlformats.org/officeDocument/2006/relationships" r:embed="rId1">
            <a:duotone>
              <a:schemeClr val="accent6">
                <a:hueOff val="0"/>
                <a:satOff val="0"/>
                <a:lumOff val="0"/>
                <a:alphaOff val="0"/>
                <a:shade val="22000"/>
                <a:satMod val="160000"/>
              </a:schemeClr>
              <a:schemeClr val="accent6">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From this we can see the average working years in software department is high as compared to the rest of the departments and lowest is for Research &amp; Development Department.</a:t>
          </a:r>
          <a:endParaRPr lang="en-US" sz="2000" kern="1200" dirty="0"/>
        </a:p>
      </dsp:txBody>
      <dsp:txXfrm>
        <a:off x="69496" y="161887"/>
        <a:ext cx="4577747" cy="1284650"/>
      </dsp:txXfrm>
    </dsp:sp>
    <dsp:sp modelId="{02414501-D933-4DAA-8B18-4AC31CFDE25F}">
      <dsp:nvSpPr>
        <dsp:cNvPr id="0" name=""/>
        <dsp:cNvSpPr/>
      </dsp:nvSpPr>
      <dsp:spPr>
        <a:xfrm>
          <a:off x="0" y="1795626"/>
          <a:ext cx="4716739" cy="1398878"/>
        </a:xfrm>
        <a:prstGeom prst="roundRect">
          <a:avLst/>
        </a:prstGeom>
        <a:blipFill>
          <a:blip xmlns:r="http://schemas.openxmlformats.org/officeDocument/2006/relationships" r:embed="rId1">
            <a:duotone>
              <a:schemeClr val="accent6">
                <a:hueOff val="0"/>
                <a:satOff val="0"/>
                <a:lumOff val="0"/>
                <a:alphaOff val="0"/>
                <a:shade val="22000"/>
                <a:satMod val="160000"/>
              </a:schemeClr>
              <a:schemeClr val="accent6">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IN" sz="2100" kern="1200" dirty="0"/>
            <a:t>From the analysis we can conclude that average working years is approximately 20 for all the departments.</a:t>
          </a:r>
          <a:endParaRPr lang="en-US" sz="2100" kern="1200" dirty="0"/>
        </a:p>
      </dsp:txBody>
      <dsp:txXfrm>
        <a:off x="68288" y="1863914"/>
        <a:ext cx="4580163" cy="1262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1858"/>
          <a:ext cx="4716739" cy="0"/>
        </a:xfrm>
        <a:prstGeom prst="line">
          <a:avLst/>
        </a:prstGeom>
        <a:blipFill>
          <a:blip xmlns:r="http://schemas.openxmlformats.org/officeDocument/2006/relationships" r:embed="rId1">
            <a:duotone>
              <a:schemeClr val="accent6">
                <a:hueOff val="0"/>
                <a:satOff val="0"/>
                <a:lumOff val="0"/>
                <a:alphaOff val="0"/>
                <a:shade val="22000"/>
                <a:satMod val="160000"/>
              </a:schemeClr>
              <a:schemeClr val="accent6">
                <a:hueOff val="0"/>
                <a:satOff val="0"/>
                <a:lumOff val="0"/>
                <a:alphaOff val="0"/>
                <a:shade val="45000"/>
                <a:satMod val="100000"/>
              </a:schemeClr>
            </a:duotone>
          </a:blip>
          <a:tile tx="0" ty="0" sx="65000" sy="65000" flip="none" algn="ctr"/>
        </a:blipFill>
        <a:ln w="9525" cap="flat" cmpd="sng" algn="ctr">
          <a:solidFill>
            <a:schemeClr val="accent6">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1858"/>
          <a:ext cx="4716739" cy="38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From the analysis we can conclude that,</a:t>
          </a:r>
        </a:p>
        <a:p>
          <a:pPr marL="0" lvl="0" indent="0" algn="just" defTabSz="933450">
            <a:lnSpc>
              <a:spcPct val="90000"/>
            </a:lnSpc>
            <a:spcBef>
              <a:spcPct val="0"/>
            </a:spcBef>
            <a:spcAft>
              <a:spcPct val="35000"/>
            </a:spcAft>
            <a:buNone/>
          </a:pPr>
          <a:r>
            <a:rPr lang="en-IN" sz="2100" kern="1200" dirty="0"/>
            <a:t>For Research directors and the laboratory technicians the work life balance is poor. </a:t>
          </a:r>
        </a:p>
        <a:p>
          <a:pPr marL="0" lvl="0" indent="0" algn="just" defTabSz="933450">
            <a:lnSpc>
              <a:spcPct val="90000"/>
            </a:lnSpc>
            <a:spcBef>
              <a:spcPct val="0"/>
            </a:spcBef>
            <a:spcAft>
              <a:spcPct val="35000"/>
            </a:spcAft>
            <a:buNone/>
          </a:pPr>
          <a:r>
            <a:rPr lang="en-IN" sz="2100" kern="1200" dirty="0"/>
            <a:t>For the Sales representatives , managers , Manufacturing Directors and the Sales executives the work life balance is fair.</a:t>
          </a:r>
        </a:p>
        <a:p>
          <a:pPr marL="0" lvl="0" indent="0" algn="just" defTabSz="933450">
            <a:lnSpc>
              <a:spcPct val="90000"/>
            </a:lnSpc>
            <a:spcBef>
              <a:spcPct val="0"/>
            </a:spcBef>
            <a:spcAft>
              <a:spcPct val="35000"/>
            </a:spcAft>
            <a:buNone/>
          </a:pPr>
          <a:r>
            <a:rPr lang="en-IN" sz="2100" kern="1200" dirty="0"/>
            <a:t>For Research Scientists , Healthcare representatives und Developers the work life balance is good.</a:t>
          </a:r>
        </a:p>
        <a:p>
          <a:pPr marL="0" lvl="0" indent="0" algn="just" defTabSz="933450">
            <a:lnSpc>
              <a:spcPct val="90000"/>
            </a:lnSpc>
            <a:spcBef>
              <a:spcPct val="0"/>
            </a:spcBef>
            <a:spcAft>
              <a:spcPct val="35000"/>
            </a:spcAft>
            <a:buNone/>
          </a:pPr>
          <a:r>
            <a:rPr lang="en-IN" sz="2100" kern="1200" dirty="0"/>
            <a:t>For human resources the work life balance is excellent.</a:t>
          </a:r>
        </a:p>
        <a:p>
          <a:pPr marL="0" lvl="0" indent="0" algn="just" defTabSz="933450">
            <a:lnSpc>
              <a:spcPct val="90000"/>
            </a:lnSpc>
            <a:spcBef>
              <a:spcPct val="0"/>
            </a:spcBef>
            <a:spcAft>
              <a:spcPct val="35000"/>
            </a:spcAft>
            <a:buNone/>
          </a:pPr>
          <a:r>
            <a:rPr lang="en-IN" sz="2100" kern="1200" dirty="0"/>
            <a:t> </a:t>
          </a:r>
          <a:endParaRPr lang="en-US" sz="2100" kern="1200" dirty="0"/>
        </a:p>
      </dsp:txBody>
      <dsp:txXfrm>
        <a:off x="0" y="1858"/>
        <a:ext cx="4716739" cy="38014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B86CC-18DC-47ED-82E5-BDF248A6A808}">
      <dsp:nvSpPr>
        <dsp:cNvPr id="0" name=""/>
        <dsp:cNvSpPr/>
      </dsp:nvSpPr>
      <dsp:spPr>
        <a:xfrm>
          <a:off x="0" y="558079"/>
          <a:ext cx="5391966" cy="3235179"/>
        </a:xfrm>
        <a:prstGeom prst="rect">
          <a:avLst/>
        </a:prstGeom>
        <a:blipFill>
          <a:blip xmlns:r="http://schemas.openxmlformats.org/officeDocument/2006/relationships" r:embed="rId1">
            <a:duotone>
              <a:schemeClr val="accent5">
                <a:hueOff val="0"/>
                <a:satOff val="0"/>
                <a:lumOff val="0"/>
                <a:alphaOff val="0"/>
                <a:shade val="22000"/>
                <a:satMod val="160000"/>
              </a:schemeClr>
              <a:schemeClr val="accent5">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5">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endParaRPr lang="en-IN" sz="1800" kern="1200" dirty="0"/>
        </a:p>
        <a:p>
          <a:pPr marL="0" lvl="0" indent="0" algn="just" defTabSz="800100">
            <a:lnSpc>
              <a:spcPct val="90000"/>
            </a:lnSpc>
            <a:spcBef>
              <a:spcPct val="0"/>
            </a:spcBef>
            <a:spcAft>
              <a:spcPct val="35000"/>
            </a:spcAft>
            <a:buNone/>
          </a:pPr>
          <a:r>
            <a:rPr lang="en-IN" sz="1800" kern="1200" dirty="0"/>
            <a:t>From the analysis we can conclude the work life balance for the attrition employees as below,</a:t>
          </a:r>
        </a:p>
        <a:p>
          <a:pPr marL="0" lvl="0" indent="0" algn="just" defTabSz="800100">
            <a:lnSpc>
              <a:spcPct val="90000"/>
            </a:lnSpc>
            <a:spcBef>
              <a:spcPct val="0"/>
            </a:spcBef>
            <a:spcAft>
              <a:spcPct val="35000"/>
            </a:spcAft>
            <a:buNone/>
          </a:pPr>
          <a:r>
            <a:rPr lang="en-IN" sz="1800" kern="1200" dirty="0"/>
            <a:t>For Research directors the work life balance is poor. </a:t>
          </a:r>
        </a:p>
        <a:p>
          <a:pPr marL="0" lvl="0" indent="0" algn="just" defTabSz="800100">
            <a:lnSpc>
              <a:spcPct val="90000"/>
            </a:lnSpc>
            <a:spcBef>
              <a:spcPct val="0"/>
            </a:spcBef>
            <a:spcAft>
              <a:spcPct val="35000"/>
            </a:spcAft>
            <a:buNone/>
          </a:pPr>
          <a:r>
            <a:rPr lang="en-IN" sz="1800" kern="1200" dirty="0"/>
            <a:t>For the Sales representatives , Manufacturing Directors , managers and Sales executives the work life balance is fair.</a:t>
          </a:r>
        </a:p>
        <a:p>
          <a:pPr marL="0" lvl="0" indent="0" algn="just" defTabSz="800100">
            <a:lnSpc>
              <a:spcPct val="90000"/>
            </a:lnSpc>
            <a:spcBef>
              <a:spcPct val="0"/>
            </a:spcBef>
            <a:spcAft>
              <a:spcPct val="35000"/>
            </a:spcAft>
            <a:buNone/>
          </a:pPr>
          <a:r>
            <a:rPr lang="en-IN" sz="1800" kern="1200" dirty="0"/>
            <a:t>For Research Scientists , Healthcare representatives und Developers the work life balance is good.</a:t>
          </a:r>
        </a:p>
        <a:p>
          <a:pPr marL="0" lvl="0" indent="0" algn="just" defTabSz="800100">
            <a:lnSpc>
              <a:spcPct val="90000"/>
            </a:lnSpc>
            <a:spcBef>
              <a:spcPct val="0"/>
            </a:spcBef>
            <a:spcAft>
              <a:spcPct val="35000"/>
            </a:spcAft>
            <a:buNone/>
          </a:pPr>
          <a:r>
            <a:rPr lang="en-IN" sz="1800" kern="1200" dirty="0"/>
            <a:t>For Human resources , laboratory technicians the work life balance is excellent.</a:t>
          </a:r>
        </a:p>
        <a:p>
          <a:pPr marL="0" lvl="0" indent="0" algn="ctr" defTabSz="800100">
            <a:lnSpc>
              <a:spcPct val="90000"/>
            </a:lnSpc>
            <a:spcBef>
              <a:spcPct val="0"/>
            </a:spcBef>
            <a:spcAft>
              <a:spcPct val="35000"/>
            </a:spcAft>
            <a:buNone/>
          </a:pPr>
          <a:r>
            <a:rPr lang="en-IN" sz="1700" kern="1200" dirty="0"/>
            <a:t> </a:t>
          </a:r>
          <a:endParaRPr lang="en-US" sz="1700" kern="1200" dirty="0"/>
        </a:p>
      </dsp:txBody>
      <dsp:txXfrm>
        <a:off x="0" y="558079"/>
        <a:ext cx="5391966" cy="32351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3468"/>
          <a:ext cx="10898485" cy="738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23512" y="169718"/>
          <a:ext cx="406386" cy="40638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853412" y="3468"/>
          <a:ext cx="10045072" cy="738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99" tIns="78199" rIns="78199" bIns="78199" numCol="1" spcCol="1270" anchor="ctr" anchorCtr="0">
          <a:noAutofit/>
        </a:bodyPr>
        <a:lstStyle/>
        <a:p>
          <a:pPr marL="0" lvl="0" indent="0" algn="ctr"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853412" y="3468"/>
        <a:ext cx="10045072" cy="738885"/>
      </dsp:txXfrm>
    </dsp:sp>
    <dsp:sp modelId="{BFC3A43C-BCDB-4217-8A75-CCC1183668B5}">
      <dsp:nvSpPr>
        <dsp:cNvPr id="0" name=""/>
        <dsp:cNvSpPr/>
      </dsp:nvSpPr>
      <dsp:spPr>
        <a:xfrm>
          <a:off x="0" y="927075"/>
          <a:ext cx="10898485" cy="738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23512" y="1093324"/>
          <a:ext cx="406386" cy="40638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853412" y="927075"/>
          <a:ext cx="10045072" cy="738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99" tIns="78199" rIns="78199" bIns="78199" numCol="1" spcCol="1270" anchor="ctr" anchorCtr="0">
          <a:noAutofit/>
        </a:bodyPr>
        <a:lstStyle/>
        <a:p>
          <a:pPr marL="0" lvl="0" indent="0" algn="ctr"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853412" y="927075"/>
        <a:ext cx="10045072" cy="738885"/>
      </dsp:txXfrm>
    </dsp:sp>
    <dsp:sp modelId="{A8E1718F-77A1-495C-808D-3B6F90B50A14}">
      <dsp:nvSpPr>
        <dsp:cNvPr id="0" name=""/>
        <dsp:cNvSpPr/>
      </dsp:nvSpPr>
      <dsp:spPr>
        <a:xfrm>
          <a:off x="0" y="1850681"/>
          <a:ext cx="10898485" cy="738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23512" y="2016931"/>
          <a:ext cx="406386" cy="40638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853412" y="1850681"/>
          <a:ext cx="10045072" cy="738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99" tIns="78199" rIns="78199" bIns="78199" numCol="1" spcCol="1270" anchor="ctr" anchorCtr="0">
          <a:noAutofit/>
        </a:bodyPr>
        <a:lstStyle/>
        <a:p>
          <a:pPr marL="0" lvl="0" indent="0" algn="ctr" defTabSz="889000">
            <a:lnSpc>
              <a:spcPct val="100000"/>
            </a:lnSpc>
            <a:spcBef>
              <a:spcPct val="0"/>
            </a:spcBef>
            <a:spcAft>
              <a:spcPct val="35000"/>
            </a:spcAft>
            <a:buNone/>
          </a:pPr>
          <a:r>
            <a:rPr lang="en-US" sz="2000" b="0" i="0" kern="1200" dirty="0"/>
            <a:t>Address workload issues: Ensure employees have manageable workloads by regularly monitoring and adjusting workloads to prevent burnout and overwhelm.</a:t>
          </a:r>
          <a:endParaRPr lang="en-US" sz="2000" kern="1200" dirty="0"/>
        </a:p>
      </dsp:txBody>
      <dsp:txXfrm>
        <a:off x="853412" y="1850681"/>
        <a:ext cx="10045072" cy="738885"/>
      </dsp:txXfrm>
    </dsp:sp>
    <dsp:sp modelId="{9BEE6CFB-24F9-41CE-B772-C8332367E6E1}">
      <dsp:nvSpPr>
        <dsp:cNvPr id="0" name=""/>
        <dsp:cNvSpPr/>
      </dsp:nvSpPr>
      <dsp:spPr>
        <a:xfrm>
          <a:off x="0" y="2774288"/>
          <a:ext cx="10898485" cy="738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223512" y="2940537"/>
          <a:ext cx="406386" cy="40638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853412" y="2774288"/>
          <a:ext cx="10045072" cy="738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99" tIns="78199" rIns="78199" bIns="78199" numCol="1" spcCol="1270" anchor="ctr" anchorCtr="0">
          <a:noAutofit/>
        </a:bodyPr>
        <a:lstStyle/>
        <a:p>
          <a:pPr marL="0" lvl="0" indent="0" algn="ctr" defTabSz="800100">
            <a:lnSpc>
              <a:spcPct val="100000"/>
            </a:lnSpc>
            <a:spcBef>
              <a:spcPct val="0"/>
            </a:spcBef>
            <a:spcAft>
              <a:spcPct val="35000"/>
            </a:spcAft>
            <a:buNone/>
          </a:pPr>
          <a:r>
            <a:rPr lang="en-US" sz="1800" b="0" i="0" kern="1200" dirty="0"/>
            <a:t>Create a positive work environment: Foster a positive work environment by promoting a culture of respect, inclusivity, and teamwork. Encourage open communication and collaboration among employees.</a:t>
          </a:r>
          <a:endParaRPr lang="en-US" sz="1800" kern="1200" dirty="0"/>
        </a:p>
      </dsp:txBody>
      <dsp:txXfrm>
        <a:off x="853412" y="2774288"/>
        <a:ext cx="10045072" cy="738885"/>
      </dsp:txXfrm>
    </dsp:sp>
    <dsp:sp modelId="{49E30507-7FF7-4582-BA49-3BE38F2DFCD6}">
      <dsp:nvSpPr>
        <dsp:cNvPr id="0" name=""/>
        <dsp:cNvSpPr/>
      </dsp:nvSpPr>
      <dsp:spPr>
        <a:xfrm>
          <a:off x="0" y="3697894"/>
          <a:ext cx="10898485" cy="738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223512" y="3864144"/>
          <a:ext cx="406386" cy="40638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2242C-368F-46CC-A1D0-7676852EB348}">
      <dsp:nvSpPr>
        <dsp:cNvPr id="0" name=""/>
        <dsp:cNvSpPr/>
      </dsp:nvSpPr>
      <dsp:spPr>
        <a:xfrm>
          <a:off x="853412" y="3697894"/>
          <a:ext cx="10045072" cy="738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99" tIns="78199" rIns="78199" bIns="78199" numCol="1" spcCol="1270" anchor="ctr" anchorCtr="0">
          <a:noAutofit/>
        </a:bodyPr>
        <a:lstStyle/>
        <a:p>
          <a:pPr marL="0" lvl="0" indent="0" algn="ctr" defTabSz="800100">
            <a:lnSpc>
              <a:spcPct val="100000"/>
            </a:lnSpc>
            <a:spcBef>
              <a:spcPct val="0"/>
            </a:spcBef>
            <a:spcAft>
              <a:spcPct val="35000"/>
            </a:spcAft>
            <a:buNone/>
          </a:pPr>
          <a:r>
            <a:rPr lang="en-US" sz="1800" b="0" i="0" kern="1200" dirty="0"/>
            <a:t>Address pay and compensation issues: Ensure that employees receive fair pay and compensation for their work and t</a:t>
          </a:r>
          <a:r>
            <a:rPr lang="en-US" sz="1800" kern="1200" dirty="0"/>
            <a:t>o find out what motivates an employee to continue to work in an organization.</a:t>
          </a:r>
        </a:p>
      </dsp:txBody>
      <dsp:txXfrm>
        <a:off x="853412" y="3697894"/>
        <a:ext cx="10045072" cy="73888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D0D92BC-42A9-434B-8530-ADBF4485E407}" type="datetimeFigureOut">
              <a:rPr lang="en-US" smtClean="0"/>
              <a:t>2/10/2024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0289F9E-9962-4B7B-BA18-A15907CCC6BF}" type="slidenum">
              <a:rPr lang="en-US" smtClean="0"/>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0D92BC-42A9-434B-8530-ADBF4485E407}"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0"/>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0D92BC-42A9-434B-8530-ADBF4485E407}"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D0D92BC-42A9-434B-8530-ADBF4485E407}"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2/10/2024</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A0289F9E-9962-4B7B-BA18-A15907CCC6B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D0D92BC-42A9-434B-8530-ADBF4485E407}"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0D92BC-42A9-434B-8530-ADBF4485E407}" type="datetimeFigureOut">
              <a:rPr lang="en-US" smtClean="0"/>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D0D92BC-42A9-434B-8530-ADBF4485E407}" type="datetimeFigureOut">
              <a:rPr lang="en-US" smtClean="0"/>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t>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2/10/2024</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A0289F9E-9962-4B7B-BA18-A15907CCC6BF}" type="slidenum">
              <a:rPr lang="en-US" smtClean="0"/>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5"/>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9D0D92BC-42A9-434B-8530-ADBF4485E407}" type="datetimeFigureOut">
              <a:rPr lang="en-US" smtClean="0"/>
              <a:pPr/>
              <a:t>2/10/2024</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0289F9E-9962-4B7B-BA18-A15907CCC6B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3.xml"/><Relationship Id="rId7" Type="http://schemas.openxmlformats.org/officeDocument/2006/relationships/image" Target="../media/image2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4.xml"/><Relationship Id="rId7" Type="http://schemas.openxmlformats.org/officeDocument/2006/relationships/image" Target="../media/image2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5.xml"/><Relationship Id="rId7" Type="http://schemas.openxmlformats.org/officeDocument/2006/relationships/image" Target="../media/image2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6.xml"/><Relationship Id="rId7" Type="http://schemas.openxmlformats.org/officeDocument/2006/relationships/image" Target="../media/image3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video game&#10;&#10;Description automatically generated with medium confidence">
            <a:extLst>
              <a:ext uri="{FF2B5EF4-FFF2-40B4-BE49-F238E27FC236}">
                <a16:creationId xmlns:a16="http://schemas.microsoft.com/office/drawing/2014/main" id="{68EE2082-B615-9CC9-CC70-6E6C1312192B}"/>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tretch/>
        </p:blipFill>
        <p:spPr>
          <a:xfrm>
            <a:off x="0" y="0"/>
            <a:ext cx="12192000" cy="6858000"/>
          </a:xfrm>
          <a:prstGeom prst="rect">
            <a:avLst/>
          </a:prstGeom>
        </p:spPr>
      </p:pic>
      <p:sp>
        <p:nvSpPr>
          <p:cNvPr id="16" name="TextBox 15">
            <a:extLst>
              <a:ext uri="{FF2B5EF4-FFF2-40B4-BE49-F238E27FC236}">
                <a16:creationId xmlns:a16="http://schemas.microsoft.com/office/drawing/2014/main" id="{7B4E40C7-D3AB-54F6-0628-00C5E55DD5FE}"/>
              </a:ext>
            </a:extLst>
          </p:cNvPr>
          <p:cNvSpPr txBox="1"/>
          <p:nvPr/>
        </p:nvSpPr>
        <p:spPr>
          <a:xfrm>
            <a:off x="9152880" y="2951948"/>
            <a:ext cx="2290437" cy="954107"/>
          </a:xfrm>
          <a:prstGeom prst="rect">
            <a:avLst/>
          </a:prstGeom>
          <a:noFill/>
        </p:spPr>
        <p:txBody>
          <a:bodyPr wrap="square" rtlCol="0">
            <a:spAutoFit/>
          </a:bodyPr>
          <a:lstStyle/>
          <a:p>
            <a:r>
              <a:rPr lang="en-IN" sz="2800" dirty="0">
                <a:solidFill>
                  <a:schemeClr val="bg1"/>
                </a:solidFill>
                <a:latin typeface="Amasis MT Pro Medium" panose="02040604050005020304" pitchFamily="18" charset="0"/>
              </a:rPr>
              <a:t>EMPLOYEE RETENTION</a:t>
            </a:r>
          </a:p>
        </p:txBody>
      </p:sp>
    </p:spTree>
    <p:extLst>
      <p:ext uri="{BB962C8B-B14F-4D97-AF65-F5344CB8AC3E}">
        <p14:creationId xmlns:p14="http://schemas.microsoft.com/office/powerpoint/2010/main" val="14382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38884" y="986049"/>
            <a:ext cx="3255095" cy="2755706"/>
          </a:xfrm>
        </p:spPr>
        <p:txBody>
          <a:bodyPr vert="horz" lIns="91440" tIns="45720" rIns="91440" bIns="45720" rtlCol="0" anchor="b">
            <a:normAutofit fontScale="90000"/>
          </a:bodyPr>
          <a:lstStyle/>
          <a:p>
            <a:pPr algn="ctr"/>
            <a:r>
              <a:rPr lang="en-US" sz="3600" b="1" kern="1200" dirty="0">
                <a:solidFill>
                  <a:schemeClr val="tx1"/>
                </a:solidFill>
                <a:latin typeface="Amasis MT Pro Medium" panose="02040604050005020304" pitchFamily="18" charset="0"/>
              </a:rPr>
              <a:t>KPI 3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Monthly Income Stats</a:t>
            </a:r>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638884" y="4852769"/>
            <a:ext cx="3255095" cy="1559327"/>
          </a:xfrm>
        </p:spPr>
        <p:txBody>
          <a:bodyPr vert="horz" lIns="91440" tIns="45720" rIns="91440" bIns="45720" rtlCol="0">
            <a:normAutofit/>
          </a:bodyPr>
          <a:lstStyle/>
          <a:p>
            <a:pPr algn="just"/>
            <a:r>
              <a:rPr lang="en-US" sz="2400" kern="1200" dirty="0">
                <a:solidFill>
                  <a:schemeClr val="tx1"/>
                </a:solidFill>
                <a:latin typeface="+mn-lt"/>
                <a:ea typeface="+mn-ea"/>
                <a:cs typeface="+mn-cs"/>
              </a:rPr>
              <a:t>This KPI is to find out the relation </a:t>
            </a:r>
            <a:r>
              <a:rPr lang="en-US" sz="2400" dirty="0"/>
              <a:t>the </a:t>
            </a:r>
            <a:r>
              <a:rPr lang="en-US" sz="2400" kern="1200" dirty="0">
                <a:solidFill>
                  <a:schemeClr val="tx1"/>
                </a:solidFill>
                <a:latin typeface="+mn-lt"/>
                <a:ea typeface="+mn-ea"/>
                <a:cs typeface="+mn-cs"/>
              </a:rPr>
              <a:t>between monthly income and Attrition rate. </a:t>
            </a:r>
          </a:p>
        </p:txBody>
      </p:sp>
      <p:sp>
        <p:nvSpPr>
          <p:cNvPr id="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81"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hart, line chart&#10;&#10;Description automatically generated">
            <a:extLst>
              <a:ext uri="{FF2B5EF4-FFF2-40B4-BE49-F238E27FC236}">
                <a16:creationId xmlns:a16="http://schemas.microsoft.com/office/drawing/2014/main" id="{D8A78576-AB84-D635-A187-993A66DBA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347" y="986049"/>
            <a:ext cx="8101151" cy="5036488"/>
          </a:xfrm>
          <a:prstGeom prst="rect">
            <a:avLst/>
          </a:prstGeom>
        </p:spPr>
      </p:pic>
    </p:spTree>
    <p:extLst>
      <p:ext uri="{BB962C8B-B14F-4D97-AF65-F5344CB8AC3E}">
        <p14:creationId xmlns:p14="http://schemas.microsoft.com/office/powerpoint/2010/main" val="71202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5" y="743910"/>
            <a:ext cx="4218139" cy="1597228"/>
          </a:xfrm>
        </p:spPr>
        <p:txBody>
          <a:bodyPr>
            <a:normAutofit fontScale="90000"/>
          </a:bodyPr>
          <a:lstStyle/>
          <a:p>
            <a:r>
              <a:rPr lang="en-IN" sz="5400" b="1" dirty="0">
                <a:latin typeface="Amasis MT Pro Medium" panose="02040604050005020304" pitchFamily="18" charset="0"/>
              </a:rPr>
              <a:t>Insights from KPI 3:</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sz="quarter" idx="1"/>
            <p:extLst>
              <p:ext uri="{D42A27DB-BD31-4B8C-83A1-F6EECF244321}">
                <p14:modId xmlns:p14="http://schemas.microsoft.com/office/powerpoint/2010/main" val="1204246572"/>
              </p:ext>
            </p:extLst>
          </p:nvPr>
        </p:nvGraphicFramePr>
        <p:xfrm>
          <a:off x="6620885" y="2538563"/>
          <a:ext cx="4710263"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Graphical user interface, text, application&#10;&#10;Description automatically generated">
            <a:extLst>
              <a:ext uri="{FF2B5EF4-FFF2-40B4-BE49-F238E27FC236}">
                <a16:creationId xmlns:a16="http://schemas.microsoft.com/office/drawing/2014/main" id="{37C47EC3-5780-288E-8EC5-7EF631EACD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401" y="2714430"/>
            <a:ext cx="5141627" cy="289529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84FD37B2-DE0A-CAF6-89EA-934CECAE4C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23275"/>
            <a:ext cx="6405201" cy="1790950"/>
          </a:xfrm>
          <a:prstGeom prst="rect">
            <a:avLst/>
          </a:prstGeom>
        </p:spPr>
      </p:pic>
    </p:spTree>
    <p:extLst>
      <p:ext uri="{BB962C8B-B14F-4D97-AF65-F5344CB8AC3E}">
        <p14:creationId xmlns:p14="http://schemas.microsoft.com/office/powerpoint/2010/main" val="240829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7"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8557918" y="535956"/>
            <a:ext cx="3404937" cy="2683187"/>
          </a:xfrm>
        </p:spPr>
        <p:txBody>
          <a:bodyPr vert="horz" lIns="91440" tIns="45720" rIns="91440" bIns="45720" rtlCol="0" anchor="b">
            <a:normAutofit fontScale="90000"/>
          </a:bodyPr>
          <a:lstStyle/>
          <a:p>
            <a:pPr algn="ctr"/>
            <a:r>
              <a:rPr lang="en-US" sz="4400" b="1" kern="1200" dirty="0">
                <a:solidFill>
                  <a:schemeClr val="tx2"/>
                </a:solidFill>
                <a:latin typeface="Amasis MT Pro Medium" panose="02040604050005020304" pitchFamily="18" charset="0"/>
              </a:rPr>
              <a:t>KPI 4</a:t>
            </a:r>
            <a:br>
              <a:rPr lang="en-US" sz="4000" b="1" kern="1200" dirty="0">
                <a:solidFill>
                  <a:schemeClr val="tx2"/>
                </a:solidFill>
                <a:latin typeface="Amasis MT Pro Medium" panose="02040604050005020304" pitchFamily="18" charset="0"/>
              </a:rPr>
            </a:br>
            <a:r>
              <a:rPr lang="en-US" sz="4000" b="1" kern="1200" dirty="0">
                <a:solidFill>
                  <a:schemeClr val="tx2"/>
                </a:solidFill>
                <a:latin typeface="Amasis MT Pro Medium" panose="02040604050005020304" pitchFamily="18" charset="0"/>
              </a:rPr>
              <a:t>Average Working Years for each Department</a:t>
            </a:r>
          </a:p>
        </p:txBody>
      </p:sp>
      <p:grpSp>
        <p:nvGrpSpPr>
          <p:cNvPr id="59" name="Group 5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10"/>
            <a:ext cx="2514948" cy="2174333"/>
            <a:chOff x="-305" y="-4155"/>
            <a:chExt cx="2514948" cy="2174333"/>
          </a:xfrm>
        </p:grpSpPr>
        <p:sp>
          <p:nvSpPr>
            <p:cNvPr id="60" name="Freeform: Shape 59">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5" y="4560738"/>
            <a:ext cx="3061447" cy="2297265"/>
            <a:chOff x="-305" y="-1"/>
            <a:chExt cx="3832880" cy="2876136"/>
          </a:xfrm>
        </p:grpSpPr>
        <p:sp>
          <p:nvSpPr>
            <p:cNvPr id="66" name="Freeform: Shape 65">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10;&#10;Description automatically generated">
            <a:extLst>
              <a:ext uri="{FF2B5EF4-FFF2-40B4-BE49-F238E27FC236}">
                <a16:creationId xmlns:a16="http://schemas.microsoft.com/office/drawing/2014/main" id="{6414425A-7D2F-7125-DF35-3686911D5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696" y="1"/>
            <a:ext cx="6362769" cy="6857390"/>
          </a:xfrm>
          <a:prstGeom prst="rect">
            <a:avLst/>
          </a:prstGeom>
        </p:spPr>
      </p:pic>
    </p:spTree>
    <p:extLst>
      <p:ext uri="{BB962C8B-B14F-4D97-AF65-F5344CB8AC3E}">
        <p14:creationId xmlns:p14="http://schemas.microsoft.com/office/powerpoint/2010/main" val="112182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9" cy="1597228"/>
          </a:xfrm>
        </p:spPr>
        <p:txBody>
          <a:bodyPr>
            <a:normAutofit fontScale="90000"/>
          </a:bodyPr>
          <a:lstStyle/>
          <a:p>
            <a:r>
              <a:rPr lang="en-IN" sz="5400" b="1" dirty="0">
                <a:latin typeface="Amasis MT Pro Medium" panose="02040604050005020304" pitchFamily="18" charset="0"/>
              </a:rPr>
              <a:t>Insights from KPI 4:</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sz="quarter" idx="1"/>
            <p:extLst>
              <p:ext uri="{D42A27DB-BD31-4B8C-83A1-F6EECF244321}">
                <p14:modId xmlns:p14="http://schemas.microsoft.com/office/powerpoint/2010/main" val="3358295125"/>
              </p:ext>
            </p:extLst>
          </p:nvPr>
        </p:nvGraphicFramePr>
        <p:xfrm>
          <a:off x="6617645" y="2797923"/>
          <a:ext cx="4716739" cy="3194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ical user interface, text, application, Word&#10;&#10;Description automatically generated">
            <a:extLst>
              <a:ext uri="{FF2B5EF4-FFF2-40B4-BE49-F238E27FC236}">
                <a16:creationId xmlns:a16="http://schemas.microsoft.com/office/drawing/2014/main" id="{29A83DCE-ED5F-AB1B-2F40-7B3F62E8A4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173" y="1188637"/>
            <a:ext cx="5458587" cy="107647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FB07DCFB-CB70-138A-EACB-6D012341BC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988" y="3145117"/>
            <a:ext cx="3210373" cy="1790950"/>
          </a:xfrm>
          <a:prstGeom prst="rect">
            <a:avLst/>
          </a:prstGeom>
        </p:spPr>
      </p:pic>
    </p:spTree>
    <p:extLst>
      <p:ext uri="{BB962C8B-B14F-4D97-AF65-F5344CB8AC3E}">
        <p14:creationId xmlns:p14="http://schemas.microsoft.com/office/powerpoint/2010/main" val="39691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3" y="1491345"/>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5" y="1967268"/>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Total Employees</a:t>
            </a:r>
          </a:p>
        </p:txBody>
      </p:sp>
      <p:pic>
        <p:nvPicPr>
          <p:cNvPr id="6" name="Picture 5" descr="Table&#10;&#10;Description automatically generated">
            <a:extLst>
              <a:ext uri="{FF2B5EF4-FFF2-40B4-BE49-F238E27FC236}">
                <a16:creationId xmlns:a16="http://schemas.microsoft.com/office/drawing/2014/main" id="{415D5B1D-3926-6CC4-804F-174D87614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461" y="674612"/>
            <a:ext cx="7345035" cy="5508776"/>
          </a:xfrm>
          <a:prstGeom prst="rect">
            <a:avLst/>
          </a:prstGeom>
        </p:spPr>
      </p:pic>
    </p:spTree>
    <p:extLst>
      <p:ext uri="{BB962C8B-B14F-4D97-AF65-F5344CB8AC3E}">
        <p14:creationId xmlns:p14="http://schemas.microsoft.com/office/powerpoint/2010/main" val="348124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5" y="687666"/>
            <a:ext cx="4218139" cy="1597228"/>
          </a:xfrm>
        </p:spPr>
        <p:txBody>
          <a:bodyPr>
            <a:normAutofit fontScale="90000"/>
          </a:bodyPr>
          <a:lstStyle/>
          <a:p>
            <a:r>
              <a:rPr lang="en-IN" sz="5400" b="1" dirty="0">
                <a:latin typeface="Amasis MT Pro Medium" panose="02040604050005020304" pitchFamily="18" charset="0"/>
              </a:rPr>
              <a:t>Insights from KPI 5:</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sz="quarter" idx="1"/>
            <p:extLst>
              <p:ext uri="{D42A27DB-BD31-4B8C-83A1-F6EECF244321}">
                <p14:modId xmlns:p14="http://schemas.microsoft.com/office/powerpoint/2010/main" val="3514628118"/>
              </p:ext>
            </p:extLst>
          </p:nvPr>
        </p:nvGraphicFramePr>
        <p:xfrm>
          <a:off x="6617645" y="2284894"/>
          <a:ext cx="4716739" cy="3805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text, application, chat or text message&#10;&#10;Description automatically generated">
            <a:extLst>
              <a:ext uri="{FF2B5EF4-FFF2-40B4-BE49-F238E27FC236}">
                <a16:creationId xmlns:a16="http://schemas.microsoft.com/office/drawing/2014/main" id="{44A17D86-7437-AF36-DF38-2C5FEE631D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404" y="623277"/>
            <a:ext cx="5601483" cy="2410161"/>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1FCE9118-3FB9-BD4B-A360-0F1815E820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406" y="3411363"/>
            <a:ext cx="5649113" cy="2819794"/>
          </a:xfrm>
          <a:prstGeom prst="rect">
            <a:avLst/>
          </a:prstGeom>
        </p:spPr>
      </p:pic>
    </p:spTree>
    <p:extLst>
      <p:ext uri="{BB962C8B-B14F-4D97-AF65-F5344CB8AC3E}">
        <p14:creationId xmlns:p14="http://schemas.microsoft.com/office/powerpoint/2010/main" val="350192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3" y="1491345"/>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5" y="1967268"/>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attrition Employees</a:t>
            </a:r>
          </a:p>
        </p:txBody>
      </p:sp>
      <p:pic>
        <p:nvPicPr>
          <p:cNvPr id="4" name="Picture 3">
            <a:extLst>
              <a:ext uri="{FF2B5EF4-FFF2-40B4-BE49-F238E27FC236}">
                <a16:creationId xmlns:a16="http://schemas.microsoft.com/office/drawing/2014/main" id="{A52DCA64-C053-9FF0-4606-F7410DB62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023" y="671229"/>
            <a:ext cx="7261471" cy="5515543"/>
          </a:xfrm>
          <a:prstGeom prst="rect">
            <a:avLst/>
          </a:prstGeom>
        </p:spPr>
      </p:pic>
    </p:spTree>
    <p:extLst>
      <p:ext uri="{BB962C8B-B14F-4D97-AF65-F5344CB8AC3E}">
        <p14:creationId xmlns:p14="http://schemas.microsoft.com/office/powerpoint/2010/main" val="316919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094476" y="723926"/>
            <a:ext cx="5397237" cy="1325563"/>
          </a:xfrm>
        </p:spPr>
        <p:txBody>
          <a:bodyPr>
            <a:normAutofit/>
          </a:bodyPr>
          <a:lstStyle/>
          <a:p>
            <a:pPr algn="ctr"/>
            <a:r>
              <a:rPr lang="en-IN" b="1" dirty="0">
                <a:latin typeface="Amasis MT Pro Medium" panose="02040604050005020304" pitchFamily="18" charset="0"/>
              </a:rPr>
              <a:t>Insights from KPI 5:</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sz="quarter" idx="1"/>
            <p:extLst>
              <p:ext uri="{D42A27DB-BD31-4B8C-83A1-F6EECF244321}">
                <p14:modId xmlns:p14="http://schemas.microsoft.com/office/powerpoint/2010/main" val="792466988"/>
              </p:ext>
            </p:extLst>
          </p:nvPr>
        </p:nvGraphicFramePr>
        <p:xfrm>
          <a:off x="6151296" y="1946684"/>
          <a:ext cx="539723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ical user interface, text, application&#10;&#10;Description automatically generated">
            <a:extLst>
              <a:ext uri="{FF2B5EF4-FFF2-40B4-BE49-F238E27FC236}">
                <a16:creationId xmlns:a16="http://schemas.microsoft.com/office/drawing/2014/main" id="{62E0F7C3-71A4-D8BC-2CA2-4856A62E06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1953" y="706812"/>
            <a:ext cx="4892103" cy="227785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id="{3F8EF95E-279E-0041-BCB6-D2419E56E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1953" y="3358756"/>
            <a:ext cx="4892103" cy="267284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6"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6" y="162679"/>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95509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3"/>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3" y="1484439"/>
            <a:ext cx="2469624" cy="3679572"/>
          </a:xfrm>
        </p:spPr>
        <p:txBody>
          <a:bodyPr vert="horz" lIns="91440" tIns="45720" rIns="91440" bIns="45720" rtlCol="0" anchor="ctr">
            <a:noAutofit/>
          </a:bodyPr>
          <a:lstStyle/>
          <a:p>
            <a:pPr algn="ctr"/>
            <a:r>
              <a:rPr lang="en-US" sz="3600" b="1" kern="1200" dirty="0">
                <a:solidFill>
                  <a:schemeClr val="tx1"/>
                </a:solidFill>
                <a:latin typeface="Amasis MT Pro Medium" panose="02040604050005020304" pitchFamily="18" charset="0"/>
              </a:rPr>
              <a:t>KPI 6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Years Since Last Promotion</a:t>
            </a: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1"/>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hape&#10;&#10;Description automatically generated">
            <a:extLst>
              <a:ext uri="{FF2B5EF4-FFF2-40B4-BE49-F238E27FC236}">
                <a16:creationId xmlns:a16="http://schemas.microsoft.com/office/drawing/2014/main" id="{E9E3DBE0-AC6D-AE10-76E4-31CBE06F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87" y="838200"/>
            <a:ext cx="8082631" cy="4972050"/>
          </a:xfrm>
          <a:prstGeom prst="rect">
            <a:avLst/>
          </a:prstGeom>
        </p:spPr>
      </p:pic>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100"/>
            <a:ext cx="1719072" cy="1523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77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84B08929-B843-D808-E6A7-FDA809176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16" y="0"/>
            <a:ext cx="5139941" cy="6858000"/>
          </a:xfrm>
          <a:prstGeom prst="rect">
            <a:avLst/>
          </a:prstGeom>
        </p:spPr>
      </p:pic>
      <p:pic>
        <p:nvPicPr>
          <p:cNvPr id="5" name="Picture 4">
            <a:extLst>
              <a:ext uri="{FF2B5EF4-FFF2-40B4-BE49-F238E27FC236}">
                <a16:creationId xmlns:a16="http://schemas.microsoft.com/office/drawing/2014/main" id="{EBB2763E-3534-3C14-DE16-18FDFB403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56" y="1777755"/>
            <a:ext cx="6767744" cy="3302493"/>
          </a:xfrm>
          <a:prstGeom prst="rect">
            <a:avLst/>
          </a:prstGeom>
        </p:spPr>
      </p:pic>
    </p:spTree>
    <p:extLst>
      <p:ext uri="{BB962C8B-B14F-4D97-AF65-F5344CB8AC3E}">
        <p14:creationId xmlns:p14="http://schemas.microsoft.com/office/powerpoint/2010/main" val="46608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17309-89ED-8D5F-C49E-80F04F197BBC}"/>
              </a:ext>
            </a:extLst>
          </p:cNvPr>
          <p:cNvSpPr>
            <a:spLocks noGrp="1"/>
          </p:cNvSpPr>
          <p:nvPr>
            <p:ph type="title"/>
          </p:nvPr>
        </p:nvSpPr>
        <p:spPr>
          <a:xfrm>
            <a:off x="670101" y="689811"/>
            <a:ext cx="4620584" cy="5653366"/>
          </a:xfr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b">
            <a:normAutofit fontScale="90000"/>
          </a:bodyPr>
          <a:lstStyle/>
          <a:p>
            <a:pPr algn="ctr"/>
            <a:r>
              <a:rPr lang="en-US" sz="2800" b="1" dirty="0">
                <a:latin typeface="Amasis MT Pro Black" panose="02040A04050005020304" pitchFamily="18" charset="0"/>
              </a:rPr>
              <a:t>Project Name : </a:t>
            </a:r>
            <a:br>
              <a:rPr lang="en-US" sz="2800" b="1" dirty="0">
                <a:latin typeface="Amasis MT Pro Black" panose="02040A04050005020304" pitchFamily="18" charset="0"/>
              </a:rPr>
            </a:br>
            <a:r>
              <a:rPr lang="en-US" sz="2800" b="1" dirty="0">
                <a:latin typeface="Amasis MT Pro Black" panose="02040A04050005020304" pitchFamily="18" charset="0"/>
              </a:rPr>
              <a:t> H R Analytics –     Employee Retention</a:t>
            </a:r>
            <a:br>
              <a:rPr lang="en-US" sz="2100" b="1" dirty="0"/>
            </a:br>
            <a:r>
              <a:rPr lang="en-US" sz="2000" b="1" dirty="0">
                <a:effectLst>
                  <a:outerShdw blurRad="38100" dist="38100" dir="2700000" algn="tl">
                    <a:srgbClr val="000000">
                      <a:alpha val="43137"/>
                    </a:srgbClr>
                  </a:outerShdw>
                </a:effectLst>
              </a:rPr>
              <a:t>GROUP: 5</a:t>
            </a:r>
            <a:br>
              <a:rPr lang="en-US" sz="2100" b="1" dirty="0"/>
            </a:br>
            <a:br>
              <a:rPr lang="en-US" sz="2200" b="1" dirty="0">
                <a:latin typeface="Arial" panose="020B0604020202020204" pitchFamily="34" charset="0"/>
                <a:cs typeface="Arial" panose="020B0604020202020204" pitchFamily="34" charset="0"/>
              </a:rPr>
            </a:br>
            <a:r>
              <a:rPr lang="en-US" sz="2200" b="1" dirty="0">
                <a:latin typeface="Arial" panose="020B0604020202020204" pitchFamily="34" charset="0"/>
                <a:cs typeface="Arial" panose="020B0604020202020204" pitchFamily="34" charset="0"/>
              </a:rPr>
              <a:t>Project Members :</a:t>
            </a:r>
            <a:br>
              <a:rPr lang="en-US" sz="2100" b="1" dirty="0"/>
            </a:br>
            <a:br>
              <a:rPr lang="en-US" sz="2100" b="1" dirty="0">
                <a:latin typeface="Amasis MT Pro Medium" panose="02040604050005020304" pitchFamily="18" charset="0"/>
              </a:rPr>
            </a:br>
            <a:r>
              <a:rPr lang="en-US" sz="2100" b="1" dirty="0">
                <a:latin typeface="Amasis MT Pro Medium" panose="02040604050005020304" pitchFamily="18" charset="0"/>
              </a:rPr>
              <a:t>Sandeep</a:t>
            </a:r>
            <a:br>
              <a:rPr lang="en-US" sz="2100" b="1" dirty="0">
                <a:latin typeface="Amasis MT Pro Medium" panose="02040604050005020304" pitchFamily="18" charset="0"/>
              </a:rPr>
            </a:br>
            <a:br>
              <a:rPr lang="en-US" sz="2100" b="1" dirty="0">
                <a:latin typeface="Amasis MT Pro Medium" panose="02040604050005020304" pitchFamily="18" charset="0"/>
              </a:rPr>
            </a:br>
            <a:r>
              <a:rPr lang="en-US" sz="2100" b="1" dirty="0" err="1">
                <a:latin typeface="Amasis MT Pro Medium" panose="02040604050005020304" pitchFamily="18" charset="0"/>
              </a:rPr>
              <a:t>Vipul</a:t>
            </a:r>
            <a:r>
              <a:rPr lang="en-US" sz="2100" b="1" dirty="0">
                <a:latin typeface="Amasis MT Pro Medium" panose="02040604050005020304" pitchFamily="18" charset="0"/>
              </a:rPr>
              <a:t> </a:t>
            </a:r>
            <a:r>
              <a:rPr lang="en-US" sz="2100" b="1" dirty="0" err="1">
                <a:latin typeface="Amasis MT Pro Medium" panose="02040604050005020304" pitchFamily="18" charset="0"/>
              </a:rPr>
              <a:t>Bhagwat</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b="1" dirty="0">
                <a:latin typeface="Amasis MT Pro Medium" panose="02040604050005020304" pitchFamily="18" charset="0"/>
              </a:rPr>
              <a:t>Deva</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b="1" dirty="0">
                <a:latin typeface="Amasis MT Pro Medium" panose="02040604050005020304" pitchFamily="18" charset="0"/>
              </a:rPr>
              <a:t>Pallab</a:t>
            </a:r>
            <a:br>
              <a:rPr lang="en-US" sz="2100" b="1" dirty="0">
                <a:latin typeface="Amasis MT Pro Medium" panose="02040604050005020304" pitchFamily="18" charset="0"/>
              </a:rPr>
            </a:br>
            <a:br>
              <a:rPr lang="en-US" sz="2100" b="1" dirty="0">
                <a:latin typeface="Amasis MT Pro Medium" panose="02040604050005020304" pitchFamily="18" charset="0"/>
              </a:rPr>
            </a:br>
            <a:r>
              <a:rPr lang="en-US" sz="2100" b="1" dirty="0">
                <a:latin typeface="Amasis MT Pro Medium" panose="02040604050005020304" pitchFamily="18" charset="0"/>
              </a:rPr>
              <a:t>Amol</a:t>
            </a:r>
            <a:br>
              <a:rPr lang="en-US" sz="2100" b="1" dirty="0">
                <a:latin typeface="Amasis MT Pro Medium" panose="02040604050005020304" pitchFamily="18" charset="0"/>
              </a:rPr>
            </a:br>
            <a:br>
              <a:rPr lang="en-US" sz="2100" b="1" dirty="0">
                <a:latin typeface="Amasis MT Pro Medium" panose="02040604050005020304" pitchFamily="18" charset="0"/>
              </a:rPr>
            </a:br>
            <a:r>
              <a:rPr lang="en-US" sz="2100" b="1" dirty="0">
                <a:latin typeface="Amasis MT Pro Medium" panose="02040604050005020304" pitchFamily="18" charset="0"/>
              </a:rPr>
              <a:t>Ashwanth anil nair</a:t>
            </a:r>
            <a:br>
              <a:rPr lang="en-US" sz="2100" dirty="0">
                <a:latin typeface="Amasis MT Pro Medium" panose="02040604050005020304" pitchFamily="18" charset="0"/>
              </a:rPr>
            </a:br>
            <a:br>
              <a:rPr lang="en-US" sz="2100" dirty="0">
                <a:latin typeface="Amasis MT Pro Medium" panose="02040604050005020304" pitchFamily="18" charset="0"/>
              </a:rPr>
            </a:br>
            <a:endParaRPr lang="en-US" sz="2100" dirty="0">
              <a:latin typeface="Amasis MT Pro Medium" panose="02040604050005020304" pitchFamily="18" charset="0"/>
            </a:endParaRPr>
          </a:p>
        </p:txBody>
      </p:sp>
      <p:pic>
        <p:nvPicPr>
          <p:cNvPr id="5" name="Picture 4" descr="A group of people running&#10;&#10;Description automatically generated with low confidence">
            <a:extLst>
              <a:ext uri="{FF2B5EF4-FFF2-40B4-BE49-F238E27FC236}">
                <a16:creationId xmlns:a16="http://schemas.microsoft.com/office/drawing/2014/main" id="{3534F91D-2514-AE67-3E3B-5403BB484CC0}"/>
              </a:ext>
            </a:extLst>
          </p:cNvPr>
          <p:cNvPicPr>
            <a:picLocks noChangeAspect="1"/>
          </p:cNvPicPr>
          <p:nvPr/>
        </p:nvPicPr>
        <p:blipFill rotWithShape="1">
          <a:blip r:embed="rId2">
            <a:extLst>
              <a:ext uri="{28A0092B-C50C-407E-A947-70E740481C1C}">
                <a14:useLocalDpi xmlns:a14="http://schemas.microsoft.com/office/drawing/2010/main" val="0"/>
              </a:ext>
            </a:extLst>
          </a:blip>
          <a:srcRect l="26325" r="21726" b="2"/>
          <a:stretch/>
        </p:blipFill>
        <p:spPr>
          <a:xfrm>
            <a:off x="6229218"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3910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3" y="148158"/>
            <a:ext cx="5393360" cy="1325563"/>
          </a:xfrm>
        </p:spPr>
        <p:txBody>
          <a:bodyPr>
            <a:normAutofit/>
          </a:bodyPr>
          <a:lstStyle/>
          <a:p>
            <a:r>
              <a:rPr lang="en-IN" b="1" dirty="0">
                <a:latin typeface="Amasis MT Pro Medium" panose="02040604050005020304" pitchFamily="18" charset="0"/>
              </a:rPr>
              <a:t>Insights from KPI 6:</a:t>
            </a:r>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sz="quarter" idx="1"/>
          </p:nvPr>
        </p:nvSpPr>
        <p:spPr>
          <a:xfrm>
            <a:off x="390619" y="1248290"/>
            <a:ext cx="6288485" cy="5461552"/>
          </a:xfrm>
        </p:spPr>
        <p:txBody>
          <a:bodyPr>
            <a:noAutofit/>
          </a:bodyPr>
          <a:lstStyle/>
          <a:p>
            <a:pPr marL="0" indent="0">
              <a:buNone/>
            </a:pPr>
            <a:r>
              <a:rPr lang="en-IN" sz="1700" dirty="0"/>
              <a:t>From the analysis and Visualisation </a:t>
            </a:r>
          </a:p>
          <a:p>
            <a:r>
              <a:rPr lang="en-IN" sz="1700" dirty="0"/>
              <a:t>For 0-5 years since Last year Promotion interval Research &amp; Development and Hardware departments has highest and lowest attrition rate respectively.</a:t>
            </a:r>
          </a:p>
          <a:p>
            <a:r>
              <a:rPr lang="en-IN" sz="1700" dirty="0"/>
              <a:t>For 6-10 years since last year promotion interval Human resources and software departments has highest and lowest attrition rate respectively.</a:t>
            </a:r>
          </a:p>
          <a:p>
            <a:r>
              <a:rPr lang="en-IN" sz="1700" dirty="0"/>
              <a:t>For 11-15 years since last promotion interval support and sales departments has highest and lowest attrition rate respectively.</a:t>
            </a:r>
          </a:p>
          <a:p>
            <a:r>
              <a:rPr lang="en-IN" sz="1700" dirty="0"/>
              <a:t>For 16-20 years since last promotion interval software &amp; hardware departments has highest and lowest attrition respectively.</a:t>
            </a:r>
          </a:p>
          <a:p>
            <a:r>
              <a:rPr lang="en-IN" sz="1700" dirty="0"/>
              <a:t>For 21-25 years since last promotion interval software and support departments has highest and lowest attrition respectively.</a:t>
            </a:r>
          </a:p>
          <a:p>
            <a:r>
              <a:rPr lang="en-IN" sz="1700" dirty="0"/>
              <a:t>For 26-30 years since last promotion interval support and Human resources departments has highest and lowest attrition respectively.</a:t>
            </a:r>
          </a:p>
          <a:p>
            <a:r>
              <a:rPr lang="en-IN" sz="1700" dirty="0"/>
              <a:t>For above 30 years since last promotion interval software and Human resources departments has highest and lowest attrition respectively.</a:t>
            </a:r>
          </a:p>
        </p:txBody>
      </p:sp>
      <p:sp>
        <p:nvSpPr>
          <p:cNvPr id="61" name="Freeform: Shape 6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9" y="1"/>
            <a:ext cx="1155143"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7"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8" y="5166686"/>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5" name="Picture 54">
            <a:extLst>
              <a:ext uri="{FF2B5EF4-FFF2-40B4-BE49-F238E27FC236}">
                <a16:creationId xmlns:a16="http://schemas.microsoft.com/office/drawing/2014/main" id="{585B0EC2-E593-E135-3636-D81DCA453B3F}"/>
              </a:ext>
            </a:extLst>
          </p:cNvPr>
          <p:cNvPicPr>
            <a:picLocks noChangeAspect="1"/>
          </p:cNvPicPr>
          <p:nvPr/>
        </p:nvPicPr>
        <p:blipFill rotWithShape="1">
          <a:blip r:embed="rId2"/>
          <a:srcRect l="12880" r="21620"/>
          <a:stretch/>
        </p:blipFill>
        <p:spPr>
          <a:xfrm>
            <a:off x="7751977"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7" name="Freeform: Shape 6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3"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9" name="Straight Connector 6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1" name="Freeform: Shape 7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9"/>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8" y="5519200"/>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130445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urved Down Ribbon 32"/>
          <p:cNvSpPr/>
          <p:nvPr/>
        </p:nvSpPr>
        <p:spPr>
          <a:xfrm>
            <a:off x="3864832" y="0"/>
            <a:ext cx="4133088" cy="758952"/>
          </a:xfrm>
          <a:prstGeom prst="ellipse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EXCEL DASHBOARD</a:t>
            </a:r>
          </a:p>
        </p:txBody>
      </p:sp>
      <p:pic>
        <p:nvPicPr>
          <p:cNvPr id="3" name="Picture 2">
            <a:extLst>
              <a:ext uri="{FF2B5EF4-FFF2-40B4-BE49-F238E27FC236}">
                <a16:creationId xmlns:a16="http://schemas.microsoft.com/office/drawing/2014/main" id="{FBDF7955-508B-CA67-C13E-83D18CBF6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21" y="758951"/>
            <a:ext cx="11823032" cy="5714037"/>
          </a:xfrm>
          <a:prstGeom prst="rect">
            <a:avLst/>
          </a:prstGeom>
        </p:spPr>
      </p:pic>
    </p:spTree>
    <p:extLst>
      <p:ext uri="{BB962C8B-B14F-4D97-AF65-F5344CB8AC3E}">
        <p14:creationId xmlns:p14="http://schemas.microsoft.com/office/powerpoint/2010/main" val="2532481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rved Down Ribbon 1"/>
          <p:cNvSpPr/>
          <p:nvPr/>
        </p:nvSpPr>
        <p:spPr>
          <a:xfrm>
            <a:off x="3178711" y="57665"/>
            <a:ext cx="5373715" cy="643622"/>
          </a:xfrm>
          <a:prstGeom prst="ellipseRibbon">
            <a:avLst>
              <a:gd name="adj1" fmla="val 18513"/>
              <a:gd name="adj2" fmla="val 50000"/>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TABLEAU DASHBOARD</a:t>
            </a:r>
          </a:p>
        </p:txBody>
      </p:sp>
      <p:pic>
        <p:nvPicPr>
          <p:cNvPr id="4" name="Picture 3">
            <a:extLst>
              <a:ext uri="{FF2B5EF4-FFF2-40B4-BE49-F238E27FC236}">
                <a16:creationId xmlns:a16="http://schemas.microsoft.com/office/drawing/2014/main" id="{A36EC4B0-1497-1C2E-D2ED-0808C0426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75" y="701286"/>
            <a:ext cx="11568049" cy="5948167"/>
          </a:xfrm>
          <a:prstGeom prst="rect">
            <a:avLst/>
          </a:prstGeom>
        </p:spPr>
      </p:pic>
    </p:spTree>
    <p:extLst>
      <p:ext uri="{BB962C8B-B14F-4D97-AF65-F5344CB8AC3E}">
        <p14:creationId xmlns:p14="http://schemas.microsoft.com/office/powerpoint/2010/main" val="3625296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47" y="794084"/>
            <a:ext cx="11774905" cy="578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urved Down Ribbon 1"/>
          <p:cNvSpPr/>
          <p:nvPr/>
        </p:nvSpPr>
        <p:spPr>
          <a:xfrm>
            <a:off x="3497179" y="127110"/>
            <a:ext cx="4582758" cy="666974"/>
          </a:xfrm>
          <a:prstGeom prst="ellipseRibbon">
            <a:avLst>
              <a:gd name="adj1" fmla="val 29810"/>
              <a:gd name="adj2" fmla="val 50000"/>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TABLEAU DASHOBARD</a:t>
            </a:r>
          </a:p>
        </p:txBody>
      </p:sp>
    </p:spTree>
    <p:extLst>
      <p:ext uri="{BB962C8B-B14F-4D97-AF65-F5344CB8AC3E}">
        <p14:creationId xmlns:p14="http://schemas.microsoft.com/office/powerpoint/2010/main" val="3940481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rved Down Ribbon 1">
            <a:extLst>
              <a:ext uri="{FF2B5EF4-FFF2-40B4-BE49-F238E27FC236}">
                <a16:creationId xmlns:a16="http://schemas.microsoft.com/office/drawing/2014/main" id="{8514C4A1-2482-DBDD-E530-F1C700D8741A}"/>
              </a:ext>
            </a:extLst>
          </p:cNvPr>
          <p:cNvSpPr/>
          <p:nvPr/>
        </p:nvSpPr>
        <p:spPr>
          <a:xfrm>
            <a:off x="3497179" y="127110"/>
            <a:ext cx="4582758" cy="666974"/>
          </a:xfrm>
          <a:prstGeom prst="ellipseRibbon">
            <a:avLst>
              <a:gd name="adj1" fmla="val 29810"/>
              <a:gd name="adj2" fmla="val 50000"/>
              <a:gd name="adj3"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POWERBI DASHOBARD</a:t>
            </a:r>
          </a:p>
        </p:txBody>
      </p:sp>
      <p:pic>
        <p:nvPicPr>
          <p:cNvPr id="4" name="Picture 3">
            <a:extLst>
              <a:ext uri="{FF2B5EF4-FFF2-40B4-BE49-F238E27FC236}">
                <a16:creationId xmlns:a16="http://schemas.microsoft.com/office/drawing/2014/main" id="{5AAC74A5-D080-C3B2-8425-A2C336651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08" y="906379"/>
            <a:ext cx="11635239" cy="5727108"/>
          </a:xfrm>
          <a:prstGeom prst="rect">
            <a:avLst/>
          </a:prstGeom>
        </p:spPr>
      </p:pic>
    </p:spTree>
    <p:extLst>
      <p:ext uri="{BB962C8B-B14F-4D97-AF65-F5344CB8AC3E}">
        <p14:creationId xmlns:p14="http://schemas.microsoft.com/office/powerpoint/2010/main" val="4221827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4" y="-253670"/>
            <a:ext cx="1827639"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3"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4" y="3"/>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6" y="6115505"/>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3" y="6453147"/>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7" y="105087"/>
            <a:ext cx="10898485" cy="1096088"/>
          </a:xfrm>
        </p:spPr>
        <p:txBody>
          <a:bodyPr/>
          <a:lstStyle/>
          <a:p>
            <a:pPr algn="ctr" defTabSz="941832"/>
            <a:r>
              <a:rPr lang="en-IN" sz="6180" kern="1200" dirty="0">
                <a:solidFill>
                  <a:schemeClr val="tx1"/>
                </a:solidFill>
                <a:latin typeface="Amasis MT Pro Medium" panose="02040604050005020304" pitchFamily="18" charset="0"/>
                <a:ea typeface="+mj-ea"/>
                <a:cs typeface="+mj-cs"/>
              </a:rPr>
              <a:t>Conclusion :</a:t>
            </a:r>
            <a:endParaRPr lang="en-IN" dirty="0">
              <a:latin typeface="Amasis MT Pro Medium" panose="02040604050005020304" pitchFamily="18" charset="0"/>
            </a:endParaRPr>
          </a:p>
        </p:txBody>
      </p:sp>
      <p:graphicFrame>
        <p:nvGraphicFramePr>
          <p:cNvPr id="7" name="Text Placeholder 2">
            <a:extLst>
              <a:ext uri="{FF2B5EF4-FFF2-40B4-BE49-F238E27FC236}">
                <a16:creationId xmlns:a16="http://schemas.microsoft.com/office/drawing/2014/main" id="{F9A04D95-F775-5027-575C-8334968BC060}"/>
              </a:ext>
            </a:extLst>
          </p:cNvPr>
          <p:cNvGraphicFramePr/>
          <p:nvPr>
            <p:extLst>
              <p:ext uri="{D42A27DB-BD31-4B8C-83A1-F6EECF244321}">
                <p14:modId xmlns:p14="http://schemas.microsoft.com/office/powerpoint/2010/main" val="799550786"/>
              </p:ext>
            </p:extLst>
          </p:nvPr>
        </p:nvGraphicFramePr>
        <p:xfrm>
          <a:off x="643467" y="1675256"/>
          <a:ext cx="10898485" cy="444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506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9564E2-0C4C-D1BB-2841-2DC6383CA91B}"/>
              </a:ext>
            </a:extLst>
          </p:cNvPr>
          <p:cNvPicPr>
            <a:picLocks noChangeAspect="1"/>
          </p:cNvPicPr>
          <p:nvPr/>
        </p:nvPicPr>
        <p:blipFill rotWithShape="1">
          <a:blip r:embed="rId2">
            <a:alphaModFix amt="50000"/>
          </a:blip>
          <a:srcRect r="-1" b="24980"/>
          <a:stretch/>
        </p:blipFill>
        <p:spPr>
          <a:xfrm>
            <a:off x="3069" y="0"/>
            <a:ext cx="12188931" cy="6857990"/>
          </a:xfrm>
          <a:prstGeom prst="rect">
            <a:avLst/>
          </a:prstGeom>
        </p:spPr>
      </p:pic>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7048" y="4599432"/>
            <a:ext cx="9144000" cy="1536192"/>
          </a:xfrm>
        </p:spPr>
        <p:txBody>
          <a:bodyPr vert="horz" lIns="91440" tIns="45720" rIns="91440" bIns="45720" rtlCol="0">
            <a:normAutofit lnSpcReduction="10000"/>
          </a:bodyPr>
          <a:lstStyle/>
          <a:p>
            <a:pPr algn="ctr"/>
            <a:r>
              <a:rPr lang="en-US" sz="9600" b="1" dirty="0">
                <a:solidFill>
                  <a:srgbClr val="FFFFFF"/>
                </a:solidFill>
              </a:rPr>
              <a:t>Thank you</a:t>
            </a:r>
          </a:p>
        </p:txBody>
      </p:sp>
      <p:sp>
        <p:nvSpPr>
          <p:cNvPr id="2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8"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196882C2-B754-76AE-746A-DF27F8DBEA32}"/>
              </a:ext>
            </a:extLst>
          </p:cNvPr>
          <p:cNvPicPr>
            <a:picLocks noChangeAspect="1"/>
          </p:cNvPicPr>
          <p:nvPr/>
        </p:nvPicPr>
        <p:blipFill rotWithShape="1">
          <a:blip r:embed="rId2">
            <a:alphaModFix amt="35000"/>
          </a:blip>
          <a:srcRect l="2667"/>
          <a:stretch/>
        </p:blipFill>
        <p:spPr>
          <a:xfrm>
            <a:off x="-1" y="10"/>
            <a:ext cx="12192001" cy="6857990"/>
          </a:xfrm>
          <a:prstGeom prst="rect">
            <a:avLst/>
          </a:prstGeom>
        </p:spPr>
      </p:pic>
      <p:sp>
        <p:nvSpPr>
          <p:cNvPr id="2" name="Title 1">
            <a:extLst>
              <a:ext uri="{FF2B5EF4-FFF2-40B4-BE49-F238E27FC236}">
                <a16:creationId xmlns:a16="http://schemas.microsoft.com/office/drawing/2014/main" id="{AB19CF30-F064-0CEB-5D90-6672E49FF94F}"/>
              </a:ext>
            </a:extLst>
          </p:cNvPr>
          <p:cNvSpPr>
            <a:spLocks noGrp="1"/>
          </p:cNvSpPr>
          <p:nvPr>
            <p:ph type="title"/>
          </p:nvPr>
        </p:nvSpPr>
        <p:spPr>
          <a:xfrm>
            <a:off x="619127" y="2766219"/>
            <a:ext cx="2892732" cy="1202100"/>
          </a:xfrm>
        </p:spPr>
        <p:txBody>
          <a:bodyPr>
            <a:normAutofit/>
          </a:bodyPr>
          <a:lstStyle/>
          <a:p>
            <a:r>
              <a:rPr lang="en-IN" sz="4800" b="1" dirty="0">
                <a:solidFill>
                  <a:srgbClr val="FFFFFF"/>
                </a:solidFill>
                <a:latin typeface="Amasis MT Pro Medium" panose="02040604050005020304" pitchFamily="18" charset="0"/>
              </a:rPr>
              <a:t>AGENDA :</a:t>
            </a:r>
          </a:p>
        </p:txBody>
      </p:sp>
      <p:graphicFrame>
        <p:nvGraphicFramePr>
          <p:cNvPr id="41" name="Content Placeholder 2">
            <a:extLst>
              <a:ext uri="{FF2B5EF4-FFF2-40B4-BE49-F238E27FC236}">
                <a16:creationId xmlns:a16="http://schemas.microsoft.com/office/drawing/2014/main" id="{D83F8A1F-6153-F2ED-EBE4-922C9A4260D1}"/>
              </a:ext>
            </a:extLst>
          </p:cNvPr>
          <p:cNvGraphicFramePr>
            <a:graphicFrameLocks noGrp="1"/>
          </p:cNvGraphicFramePr>
          <p:nvPr>
            <p:ph sz="quarter" idx="1"/>
            <p:extLst>
              <p:ext uri="{D42A27DB-BD31-4B8C-83A1-F6EECF244321}">
                <p14:modId xmlns:p14="http://schemas.microsoft.com/office/powerpoint/2010/main" val="1533499228"/>
              </p:ext>
            </p:extLst>
          </p:nvPr>
        </p:nvGraphicFramePr>
        <p:xfrm>
          <a:off x="4350060" y="800100"/>
          <a:ext cx="7003741" cy="5376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5689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269583" y="780972"/>
            <a:ext cx="3200400" cy="5206361"/>
          </a:xfrm>
        </p:spPr>
        <p:txBody>
          <a:bodyPr>
            <a:normAutofit fontScale="90000"/>
          </a:bodyPr>
          <a:lstStyle/>
          <a:p>
            <a:r>
              <a:rPr lang="en-IN" sz="3600" b="1" dirty="0">
                <a:solidFill>
                  <a:srgbClr val="FFFFFF"/>
                </a:solidFill>
                <a:latin typeface="Amasis MT Pro Medium" panose="02040604050005020304" pitchFamily="18" charset="0"/>
              </a:rPr>
              <a:t>Introduction:</a:t>
            </a:r>
            <a:br>
              <a:rPr lang="en-IN" sz="3200" b="1" dirty="0">
                <a:solidFill>
                  <a:srgbClr val="FFFFFF"/>
                </a:solidFill>
              </a:rPr>
            </a:br>
            <a:br>
              <a:rPr lang="en-IN" sz="2200" dirty="0">
                <a:solidFill>
                  <a:schemeClr val="bg1"/>
                </a:solidFill>
                <a:latin typeface="+mn-lt"/>
              </a:rPr>
            </a:br>
            <a:r>
              <a:rPr lang="en-US" sz="2200" b="0" i="0" dirty="0">
                <a:solidFill>
                  <a:schemeClr val="bg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sz="2200" dirty="0">
              <a:solidFill>
                <a:schemeClr val="bg1"/>
              </a:solidFill>
              <a:latin typeface="+mn-lt"/>
            </a:endParaRPr>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sz="quarter" idx="1"/>
          </p:nvPr>
        </p:nvSpPr>
        <p:spPr>
          <a:xfrm>
            <a:off x="4442685" y="591343"/>
            <a:ext cx="6906491" cy="5585619"/>
          </a:xfrm>
        </p:spPr>
        <p:txBody>
          <a:bodyPr anchor="ctr">
            <a:normAutofit/>
          </a:bodyPr>
          <a:lstStyle/>
          <a:p>
            <a:pPr marL="0" indent="0">
              <a:buNone/>
            </a:pPr>
            <a:r>
              <a:rPr lang="en-IN" dirty="0"/>
              <a:t>  </a:t>
            </a:r>
            <a:r>
              <a:rPr lang="en-IN" sz="3600" dirty="0">
                <a:solidFill>
                  <a:schemeClr val="accent2"/>
                </a:solidFill>
                <a:latin typeface="Amasis MT Pro Medium" panose="02040604050005020304" pitchFamily="18" charset="0"/>
              </a:rPr>
              <a:t>Problem Statement:</a:t>
            </a:r>
          </a:p>
          <a:p>
            <a:pPr>
              <a:buFont typeface="Wingdings" panose="05000000000000000000" pitchFamily="2" charset="2"/>
              <a:buChar char="Ø"/>
            </a:pPr>
            <a:r>
              <a:rPr lang="en-IN" dirty="0"/>
              <a:t>Average attrition rate for all Departments</a:t>
            </a:r>
          </a:p>
          <a:p>
            <a:pPr>
              <a:buFont typeface="Wingdings" panose="05000000000000000000" pitchFamily="2" charset="2"/>
              <a:buChar char="Ø"/>
            </a:pPr>
            <a:r>
              <a:rPr lang="en-IN" dirty="0"/>
              <a:t>Average hourly rate of Male Research Scientist </a:t>
            </a:r>
          </a:p>
          <a:p>
            <a:pPr>
              <a:buFont typeface="Wingdings" panose="05000000000000000000" pitchFamily="2" charset="2"/>
              <a:buChar char="Ø"/>
            </a:pPr>
            <a:r>
              <a:rPr lang="en-IN" dirty="0"/>
              <a:t>Attrition rate Vs Monthly Income stats </a:t>
            </a:r>
          </a:p>
          <a:p>
            <a:pPr>
              <a:buFont typeface="Wingdings" panose="05000000000000000000" pitchFamily="2" charset="2"/>
              <a:buChar char="Ø"/>
            </a:pPr>
            <a:r>
              <a:rPr lang="en-IN" dirty="0"/>
              <a:t>Average working years for each Department</a:t>
            </a:r>
          </a:p>
          <a:p>
            <a:pPr>
              <a:buFont typeface="Wingdings" panose="05000000000000000000" pitchFamily="2" charset="2"/>
              <a:buChar char="Ø"/>
            </a:pPr>
            <a:r>
              <a:rPr lang="en-IN" dirty="0"/>
              <a:t>Job role Vs Work life balance</a:t>
            </a:r>
          </a:p>
          <a:p>
            <a:pPr>
              <a:buFont typeface="Wingdings" panose="05000000000000000000" pitchFamily="2" charset="2"/>
              <a:buChar char="Ø"/>
            </a:pPr>
            <a:r>
              <a:rPr lang="en-IN" dirty="0"/>
              <a:t>Attrition rate Vs Years Since last promotion</a:t>
            </a: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5" y="245548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5634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2" y="365126"/>
            <a:ext cx="5558489" cy="1325563"/>
          </a:xfrm>
        </p:spPr>
        <p:txBody>
          <a:bodyPr>
            <a:normAutofit/>
          </a:bodyPr>
          <a:lstStyle/>
          <a:p>
            <a:r>
              <a:rPr lang="en-IN" b="1" dirty="0">
                <a:solidFill>
                  <a:schemeClr val="accent2"/>
                </a:solidFill>
                <a:latin typeface="Amasis MT Pro Medium" panose="02040604050005020304" pitchFamily="18" charset="0"/>
              </a:rPr>
              <a:t>Business Objective:</a:t>
            </a:r>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sz="quarter" idx="1"/>
          </p:nvPr>
        </p:nvSpPr>
        <p:spPr>
          <a:xfrm>
            <a:off x="838202" y="1825625"/>
            <a:ext cx="5558489" cy="4351338"/>
          </a:xfrm>
        </p:spPr>
        <p:txBody>
          <a:bodyPr>
            <a:noAutofit/>
          </a:bodyPr>
          <a:lstStyle/>
          <a:p>
            <a:pPr marL="0" indent="0" algn="just">
              <a:buNone/>
            </a:pPr>
            <a:r>
              <a:rPr lang="en-US" sz="20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000" dirty="0"/>
              <a:t>E</a:t>
            </a:r>
            <a:r>
              <a:rPr lang="en-US" sz="2000" b="0" i="0" dirty="0">
                <a:effectLst/>
              </a:rPr>
              <a:t>mployee turnover and attrition.</a:t>
            </a:r>
          </a:p>
          <a:p>
            <a:pPr algn="just">
              <a:buFont typeface="Wingdings" panose="05000000000000000000" pitchFamily="2" charset="2"/>
              <a:buChar char="ü"/>
            </a:pPr>
            <a:r>
              <a:rPr lang="en-US" sz="2000" dirty="0"/>
              <a:t>E</a:t>
            </a:r>
            <a:r>
              <a:rPr lang="en-US" sz="2000" b="0" i="0" dirty="0">
                <a:effectLst/>
              </a:rPr>
              <a:t>valuate the effectiveness of existing retention strategies. </a:t>
            </a:r>
          </a:p>
          <a:p>
            <a:pPr algn="just">
              <a:buFont typeface="Wingdings" panose="05000000000000000000" pitchFamily="2" charset="2"/>
              <a:buChar char="ü"/>
            </a:pPr>
            <a:r>
              <a:rPr lang="en-US" sz="2000" b="0" i="0" dirty="0">
                <a:effectLst/>
              </a:rPr>
              <a:t>To verify the satisfaction level of employee in the organization.</a:t>
            </a:r>
          </a:p>
          <a:p>
            <a:pPr algn="just">
              <a:buFont typeface="Wingdings" panose="05000000000000000000" pitchFamily="2" charset="2"/>
              <a:buChar char="ü"/>
            </a:pPr>
            <a:r>
              <a:rPr lang="en-US" sz="2000" dirty="0"/>
              <a:t>P</a:t>
            </a:r>
            <a:r>
              <a:rPr lang="en-US" sz="2000" b="0" i="0" dirty="0">
                <a:effectLst/>
              </a:rPr>
              <a:t>rovide recommendations to improve employee retention.</a:t>
            </a:r>
          </a:p>
        </p:txBody>
      </p:sp>
      <p:sp>
        <p:nvSpPr>
          <p:cNvPr id="34" name="Freeform: Shape 3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6" y="2"/>
            <a:ext cx="1135067"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Oval 3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83"/>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2"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2" name="Straight Connector 4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9"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2"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2" y="4145126"/>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1" y="4962674"/>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64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lowchart: Document 3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8" y="0"/>
            <a:ext cx="3248025" cy="3400426"/>
          </a:xfrm>
          <a:prstGeom prst="flowChartDocumen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8178" y="142132"/>
            <a:ext cx="3248025" cy="2371148"/>
          </a:xfrm>
          <a:prstGeom prst="ellipse">
            <a:avLst/>
          </a:prstGeom>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1</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Attrition rate for all Departments</a:t>
            </a:r>
          </a:p>
        </p:txBody>
      </p:sp>
      <p:pic>
        <p:nvPicPr>
          <p:cNvPr id="10" name="Picture 9" descr="Chart, pie chart&#10;&#10;Description automatically generated">
            <a:extLst>
              <a:ext uri="{FF2B5EF4-FFF2-40B4-BE49-F238E27FC236}">
                <a16:creationId xmlns:a16="http://schemas.microsoft.com/office/drawing/2014/main" id="{5DB6A26D-11D7-C2D4-909F-99856D562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90" y="857363"/>
            <a:ext cx="7347537" cy="5143275"/>
          </a:xfrm>
          <a:prstGeom prst="rect">
            <a:avLst/>
          </a:prstGeom>
        </p:spPr>
      </p:pic>
      <p:sp>
        <p:nvSpPr>
          <p:cNvPr id="13" name="TextBox 12">
            <a:extLst>
              <a:ext uri="{FF2B5EF4-FFF2-40B4-BE49-F238E27FC236}">
                <a16:creationId xmlns:a16="http://schemas.microsoft.com/office/drawing/2014/main" id="{1D048925-DD9D-208A-6FD2-BD0E8801E1B8}"/>
              </a:ext>
            </a:extLst>
          </p:cNvPr>
          <p:cNvSpPr txBox="1"/>
          <p:nvPr/>
        </p:nvSpPr>
        <p:spPr>
          <a:xfrm>
            <a:off x="702035" y="3922773"/>
            <a:ext cx="3184165" cy="2862322"/>
          </a:xfrm>
          <a:prstGeom prst="rect">
            <a:avLst/>
          </a:prstGeom>
          <a:noFill/>
        </p:spPr>
        <p:txBody>
          <a:bodyPr wrap="square">
            <a:spAutoFit/>
          </a:bodyPr>
          <a:lstStyle/>
          <a:p>
            <a:pPr algn="ctr"/>
            <a:r>
              <a:rPr lang="en-IN" sz="2000" dirty="0"/>
              <a:t>This KPI is to find out the</a:t>
            </a:r>
          </a:p>
          <a:p>
            <a:pPr algn="ctr"/>
            <a:r>
              <a:rPr lang="en-IN" sz="2000" dirty="0"/>
              <a:t>relationship between each</a:t>
            </a:r>
          </a:p>
          <a:p>
            <a:pPr algn="ctr"/>
            <a:r>
              <a:rPr lang="en-IN" sz="2000" dirty="0"/>
              <a:t>department and its attrition rate and here attrition rate is highest for Research &amp; Development Department whereas lowest is for Hardware Department.</a:t>
            </a:r>
          </a:p>
        </p:txBody>
      </p:sp>
    </p:spTree>
    <p:extLst>
      <p:ext uri="{BB962C8B-B14F-4D97-AF65-F5344CB8AC3E}">
        <p14:creationId xmlns:p14="http://schemas.microsoft.com/office/powerpoint/2010/main" val="367468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9" cy="1597228"/>
          </a:xfrm>
        </p:spPr>
        <p:txBody>
          <a:bodyPr>
            <a:normAutofit fontScale="90000"/>
          </a:bodyPr>
          <a:lstStyle/>
          <a:p>
            <a:r>
              <a:rPr lang="en-IN" sz="5400" b="1" dirty="0">
                <a:latin typeface="Amasis MT Pro Medium" panose="02040604050005020304" pitchFamily="18" charset="0"/>
              </a:rPr>
              <a:t>Insights from KPI 1:</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sz="quarter" idx="1"/>
            <p:extLst>
              <p:ext uri="{D42A27DB-BD31-4B8C-83A1-F6EECF244321}">
                <p14:modId xmlns:p14="http://schemas.microsoft.com/office/powerpoint/2010/main" val="3192573622"/>
              </p:ext>
            </p:extLst>
          </p:nvPr>
        </p:nvGraphicFramePr>
        <p:xfrm>
          <a:off x="6617645" y="2797922"/>
          <a:ext cx="4716739" cy="2879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Graphical user interface, text, application, table&#10;&#10;Description automatically generated">
            <a:extLst>
              <a:ext uri="{FF2B5EF4-FFF2-40B4-BE49-F238E27FC236}">
                <a16:creationId xmlns:a16="http://schemas.microsoft.com/office/drawing/2014/main" id="{BE879287-3A19-4EE0-241B-F29686F4B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8755" y="3817399"/>
            <a:ext cx="4001065" cy="2413758"/>
          </a:xfrm>
          <a:prstGeom prst="rect">
            <a:avLst/>
          </a:prstGeom>
        </p:spPr>
      </p:pic>
      <p:pic>
        <p:nvPicPr>
          <p:cNvPr id="5" name="Picture 4">
            <a:extLst>
              <a:ext uri="{FF2B5EF4-FFF2-40B4-BE49-F238E27FC236}">
                <a16:creationId xmlns:a16="http://schemas.microsoft.com/office/drawing/2014/main" id="{2EB83BDA-4539-72C5-1A86-E36B8D9CB3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6" y="623276"/>
            <a:ext cx="6371865" cy="3078713"/>
          </a:xfrm>
          <a:prstGeom prst="rect">
            <a:avLst/>
          </a:prstGeom>
        </p:spPr>
      </p:pic>
    </p:spTree>
    <p:extLst>
      <p:ext uri="{BB962C8B-B14F-4D97-AF65-F5344CB8AC3E}">
        <p14:creationId xmlns:p14="http://schemas.microsoft.com/office/powerpoint/2010/main" val="98914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7380" y="2074362"/>
            <a:ext cx="2904811"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2</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Hourly rate of Male Research Scientist</a:t>
            </a:r>
          </a:p>
        </p:txBody>
      </p:sp>
      <p:pic>
        <p:nvPicPr>
          <p:cNvPr id="3" name="Picture 2" descr="Chart&#10;&#10;Description automatically generated">
            <a:extLst>
              <a:ext uri="{FF2B5EF4-FFF2-40B4-BE49-F238E27FC236}">
                <a16:creationId xmlns:a16="http://schemas.microsoft.com/office/drawing/2014/main" id="{9A810619-4E60-AA55-329C-D7FA96B46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427" y="390619"/>
            <a:ext cx="6804880" cy="4393021"/>
          </a:xfrm>
          <a:prstGeom prst="rect">
            <a:avLst/>
          </a:prstGeom>
          <a:solidFill>
            <a:schemeClr val="tx2"/>
          </a:solidFill>
        </p:spPr>
      </p:pic>
      <p:sp>
        <p:nvSpPr>
          <p:cNvPr id="5" name="TextBox 4">
            <a:extLst>
              <a:ext uri="{FF2B5EF4-FFF2-40B4-BE49-F238E27FC236}">
                <a16:creationId xmlns:a16="http://schemas.microsoft.com/office/drawing/2014/main" id="{5C566E6A-9535-B465-898D-938185F05DD0}"/>
              </a:ext>
            </a:extLst>
          </p:cNvPr>
          <p:cNvSpPr txBox="1"/>
          <p:nvPr/>
        </p:nvSpPr>
        <p:spPr>
          <a:xfrm>
            <a:off x="4743607" y="5337576"/>
            <a:ext cx="6094520" cy="1631216"/>
          </a:xfrm>
          <a:prstGeom prst="rect">
            <a:avLst/>
          </a:prstGeom>
          <a:noFill/>
        </p:spPr>
        <p:txBody>
          <a:bodyPr wrap="square">
            <a:spAutoFit/>
          </a:bodyPr>
          <a:lstStyle/>
          <a:p>
            <a:pPr algn="ctr"/>
            <a:r>
              <a:rPr lang="en-IN" sz="2800" dirty="0">
                <a:latin typeface="Amasis MT Pro Medium" panose="02040604050005020304" pitchFamily="18" charset="0"/>
                <a:cs typeface="Aldhabi" panose="020B0604020202020204" pitchFamily="2" charset="-78"/>
              </a:rPr>
              <a:t>Insights from KPI 2 :</a:t>
            </a:r>
          </a:p>
          <a:p>
            <a:pPr algn="ctr"/>
            <a:r>
              <a:rPr lang="en-IN" sz="2400" dirty="0"/>
              <a:t>This KPI is to find out the average hourly rate of male research scientists which is 114.45.</a:t>
            </a:r>
          </a:p>
        </p:txBody>
      </p:sp>
    </p:spTree>
    <p:extLst>
      <p:ext uri="{BB962C8B-B14F-4D97-AF65-F5344CB8AC3E}">
        <p14:creationId xmlns:p14="http://schemas.microsoft.com/office/powerpoint/2010/main" val="95157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7380" y="2074362"/>
            <a:ext cx="2904811"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2</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Hourly rate of Male Research Scientist</a:t>
            </a:r>
          </a:p>
        </p:txBody>
      </p:sp>
      <p:sp>
        <p:nvSpPr>
          <p:cNvPr id="5" name="TextBox 4">
            <a:extLst>
              <a:ext uri="{FF2B5EF4-FFF2-40B4-BE49-F238E27FC236}">
                <a16:creationId xmlns:a16="http://schemas.microsoft.com/office/drawing/2014/main" id="{5C566E6A-9535-B465-898D-938185F05DD0}"/>
              </a:ext>
            </a:extLst>
          </p:cNvPr>
          <p:cNvSpPr txBox="1"/>
          <p:nvPr/>
        </p:nvSpPr>
        <p:spPr>
          <a:xfrm>
            <a:off x="4743607" y="5337576"/>
            <a:ext cx="6094520" cy="1631216"/>
          </a:xfrm>
          <a:prstGeom prst="rect">
            <a:avLst/>
          </a:prstGeom>
          <a:noFill/>
        </p:spPr>
        <p:txBody>
          <a:bodyPr wrap="square">
            <a:spAutoFit/>
          </a:bodyPr>
          <a:lstStyle/>
          <a:p>
            <a:pPr algn="ctr"/>
            <a:r>
              <a:rPr lang="en-IN" sz="2800" dirty="0">
                <a:latin typeface="Amasis MT Pro Medium" panose="02040604050005020304" pitchFamily="18" charset="0"/>
                <a:cs typeface="Aldhabi" panose="020B0604020202020204" pitchFamily="2" charset="-78"/>
              </a:rPr>
              <a:t>Insights from KPI 2 :</a:t>
            </a:r>
          </a:p>
          <a:p>
            <a:pPr algn="ctr"/>
            <a:r>
              <a:rPr lang="en-IN" sz="2400" dirty="0"/>
              <a:t>This KPI is to find out the average hourly rate of male research scientists which is 114.45.</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789" y="547594"/>
            <a:ext cx="6764338" cy="200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872" y="2800480"/>
            <a:ext cx="4048125" cy="1244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909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HR Analytics GROUP 5</Template>
  <TotalTime>1</TotalTime>
  <Words>1069</Words>
  <Application>Microsoft Office PowerPoint</Application>
  <PresentationFormat>Widescreen</PresentationFormat>
  <Paragraphs>81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Amasis MT Pro Black</vt:lpstr>
      <vt:lpstr>Amasis MT Pro Medium</vt:lpstr>
      <vt:lpstr>Arial</vt:lpstr>
      <vt:lpstr>Franklin Gothic Book</vt:lpstr>
      <vt:lpstr>Perpetua</vt:lpstr>
      <vt:lpstr>Wingdings</vt:lpstr>
      <vt:lpstr>Wingdings 2</vt:lpstr>
      <vt:lpstr>Equity</vt:lpstr>
      <vt:lpstr>PowerPoint Presentation</vt:lpstr>
      <vt:lpstr>Project Name :   H R Analytics –     Employee Retention GROUP: 5  Project Members :  Sandeep  Vipul Bhagwat  Deva  Pallab  Amol  Ashwanth anil nair  </vt:lpstr>
      <vt:lpstr>AGENDA :</vt:lpstr>
      <vt:lpstr>Introduction:  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vt:lpstr>
      <vt:lpstr>Business Objective:</vt:lpstr>
      <vt:lpstr>KPI 1 Average Attrition rate for all Departments</vt:lpstr>
      <vt:lpstr>Insights from KPI 1:</vt:lpstr>
      <vt:lpstr>KPI 2 Average Hourly rate of Male Research Scientist</vt:lpstr>
      <vt:lpstr>KPI 2 Average Hourly rate of Male Research Scientist</vt:lpstr>
      <vt:lpstr>KPI 3  Attrition Rate Vs Monthly Income Stats</vt:lpstr>
      <vt:lpstr>Insights from KPI 3:</vt:lpstr>
      <vt:lpstr>KPI 4 Average Working Years for each Department</vt:lpstr>
      <vt:lpstr>Insights from KPI 4:</vt:lpstr>
      <vt:lpstr>KPI 5  Job Role  Vs  Work Life Balance for Total Employees</vt:lpstr>
      <vt:lpstr>Insights from KPI 5:</vt:lpstr>
      <vt:lpstr>KPI 5  Job Role  Vs  Work Life Balance for attrition Employees</vt:lpstr>
      <vt:lpstr>Insights from KPI 5:</vt:lpstr>
      <vt:lpstr>KPI 6  Attrition Rate  Vs  Years Since Last Promotion</vt:lpstr>
      <vt:lpstr>PowerPoint Presentation</vt:lpstr>
      <vt:lpstr>Insights from KPI 6:</vt:lpstr>
      <vt:lpstr>PowerPoint Presentation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kumar</dc:creator>
  <cp:lastModifiedBy>sandeep kumar</cp:lastModifiedBy>
  <cp:revision>1</cp:revision>
  <dcterms:created xsi:type="dcterms:W3CDTF">2024-02-10T16:25:45Z</dcterms:created>
  <dcterms:modified xsi:type="dcterms:W3CDTF">2024-02-10T16:26:46Z</dcterms:modified>
</cp:coreProperties>
</file>