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10287000" cx="18288000"/>
  <p:notesSz cx="6858000" cy="9144000"/>
  <p:embeddedFontLst>
    <p:embeddedFont>
      <p:font typeface="Play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Book Antiqua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8DEB96-A020-4C46-A2D1-E43C58AB5C3C}">
  <a:tblStyle styleId="{8D8DEB96-A020-4C46-A2D1-E43C58AB5C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BookAntiqua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BookAntiqua-italic.fntdata"/><Relationship Id="rId23" Type="http://schemas.openxmlformats.org/officeDocument/2006/relationships/font" Target="fonts/BookAntiqu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5" Type="http://schemas.openxmlformats.org/officeDocument/2006/relationships/font" Target="fonts/BookAntiqua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6" name="Google Shape;20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68177fc13_0_7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3168177fc13_0_7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1e1de3ab7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9" name="Google Shape;239;g31e1de3ab7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55" name="Google Shape;2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67" name="Google Shape;26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9" name="Google Shape;119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8" name="Google Shape;12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0" name="Google Shape;14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7" name="Google Shape;14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9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36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3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27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24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36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30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27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4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indent="-4064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indent="-3810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indent="-355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indent="-355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indent="-355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indent="-355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indent="-355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indent="-355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indent="-228600" lvl="1" marL="914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indent="-228600" lvl="2" marL="1371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indent="-228600" lvl="4" marL="2286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indent="-228600" lvl="5" marL="2743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indent="-228600" lvl="6" marL="3200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indent="-228600" lvl="7" marL="3657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indent="-228600" lvl="8" marL="411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-up of a network&#10;&#10;Description automatically generated" id="15" name="Google Shape;15;p1"/>
          <p:cNvPicPr preferRelativeResize="0"/>
          <p:nvPr/>
        </p:nvPicPr>
        <p:blipFill rotWithShape="1">
          <a:blip r:embed="rId1">
            <a:alphaModFix/>
          </a:blip>
          <a:srcRect b="0" l="8222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/>
          <p:nvPr/>
        </p:nvSpPr>
        <p:spPr>
          <a:xfrm>
            <a:off x="0" y="1"/>
            <a:ext cx="18288000" cy="10439399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>
              <a:alpha val="6352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3181" y="272723"/>
            <a:ext cx="2671763" cy="78581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21.png"/><Relationship Id="rId7" Type="http://schemas.openxmlformats.org/officeDocument/2006/relationships/image" Target="../media/image3.png"/><Relationship Id="rId8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19.jp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2.jp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0.jp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/>
          <p:nvPr/>
        </p:nvSpPr>
        <p:spPr>
          <a:xfrm>
            <a:off x="567825" y="7011675"/>
            <a:ext cx="8980650" cy="2909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7" name="Google Shape;167;p25"/>
          <p:cNvSpPr/>
          <p:nvPr/>
        </p:nvSpPr>
        <p:spPr>
          <a:xfrm>
            <a:off x="567825" y="4939125"/>
            <a:ext cx="17058600" cy="19876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567807" y="4034550"/>
            <a:ext cx="5781600" cy="758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622476" y="5187748"/>
            <a:ext cx="16802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5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Case Study:</a:t>
            </a:r>
            <a:r>
              <a:rPr b="1" i="1" lang="en-US" sz="5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5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Predicting Employee Attrition for Global Talent Solution</a:t>
            </a:r>
            <a:r>
              <a:rPr lang="en-US" sz="505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</a:t>
            </a:r>
            <a:endParaRPr sz="505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709200" y="7219576"/>
            <a:ext cx="8434800" cy="26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Project Learning Opportunities</a:t>
            </a:r>
            <a:endParaRPr b="1" i="0" sz="16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1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Business Problem Understanding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Data Preprocessing and Cleaning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Addressing Class Imbalance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Model Development and Evaluation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Interpreting Model Results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58775" lvl="0" marL="457200" rtl="0" algn="just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50"/>
              <a:buFont typeface="Georgia"/>
              <a:buChar char="●"/>
            </a:pPr>
            <a:r>
              <a:rPr b="1" i="1" lang="en-US" sz="205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AutoML Techniques</a:t>
            </a:r>
            <a:endParaRPr b="1" i="1" sz="2050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6441020" y="4034550"/>
            <a:ext cx="6272550" cy="758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12832557" y="4029713"/>
            <a:ext cx="4793850" cy="75825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815982" y="4201163"/>
            <a:ext cx="5285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Specialization:  </a:t>
            </a:r>
            <a:r>
              <a:rPr i="1" lang="en-US" sz="180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Supervised Learning </a:t>
            </a:r>
            <a:endParaRPr b="0" i="1" sz="18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6497363" y="4201163"/>
            <a:ext cx="6216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Business Focus: </a:t>
            </a:r>
            <a:r>
              <a:rPr b="1" i="0" lang="en-US" sz="18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i="1" lang="en-US" sz="180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HR Consulting and Outsourcing</a:t>
            </a:r>
            <a:endParaRPr b="0" i="1" sz="18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3033926" y="4048763"/>
            <a:ext cx="4391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Tool:  </a:t>
            </a:r>
            <a:r>
              <a:rPr b="0" i="1" lang="en-US" sz="1800" u="none" cap="none" strike="noStrike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Pandas, Matplotlib, Seaborn, Sklearn, imbalanced-learn</a:t>
            </a:r>
            <a:r>
              <a:rPr i="1" lang="en-US" sz="1800">
                <a:solidFill>
                  <a:srgbClr val="FFC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b="0" i="1" sz="180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5"/>
          <p:cNvSpPr/>
          <p:nvPr/>
        </p:nvSpPr>
        <p:spPr>
          <a:xfrm>
            <a:off x="9685238" y="7011675"/>
            <a:ext cx="7886700" cy="2909400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9921038" y="7219576"/>
            <a:ext cx="657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Tools and Technology to be Used</a:t>
            </a:r>
            <a:endParaRPr b="0" i="1" sz="2250" u="none" cap="none" strike="noStrike">
              <a:solidFill>
                <a:srgbClr val="FFC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9300" y="8616213"/>
            <a:ext cx="1223045" cy="415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17077" y="8446575"/>
            <a:ext cx="1223050" cy="490597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5">
            <a:alphaModFix/>
          </a:blip>
          <a:srcRect b="23995" l="0" r="0" t="27781"/>
          <a:stretch/>
        </p:blipFill>
        <p:spPr>
          <a:xfrm>
            <a:off x="11459300" y="7902379"/>
            <a:ext cx="1815605" cy="4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87076" y="8279400"/>
            <a:ext cx="1040701" cy="1089133"/>
          </a:xfrm>
          <a:prstGeom prst="rect">
            <a:avLst/>
          </a:prstGeom>
          <a:solidFill>
            <a:srgbClr val="0C0C0C">
              <a:alpha val="76862"/>
            </a:srgbClr>
          </a:solidFill>
          <a:ln>
            <a:noFill/>
          </a:ln>
        </p:spPr>
      </p:pic>
      <p:pic>
        <p:nvPicPr>
          <p:cNvPr id="182" name="Google Shape;182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7504" y="7778600"/>
            <a:ext cx="1815600" cy="18155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82040" y="9154000"/>
            <a:ext cx="1071197" cy="7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189" name="Google Shape;189;p26"/>
          <p:cNvSpPr/>
          <p:nvPr/>
        </p:nvSpPr>
        <p:spPr>
          <a:xfrm>
            <a:off x="2458" y="-1"/>
            <a:ext cx="11275200" cy="102870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6782472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1" name="Google Shape;191;p26"/>
          <p:cNvSpPr/>
          <p:nvPr/>
        </p:nvSpPr>
        <p:spPr>
          <a:xfrm>
            <a:off x="7215129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2" name="Google Shape;192;p26"/>
          <p:cNvPicPr preferRelativeResize="0"/>
          <p:nvPr/>
        </p:nvPicPr>
        <p:blipFill rotWithShape="1">
          <a:blip r:embed="rId5">
            <a:alphaModFix/>
          </a:blip>
          <a:srcRect b="1690" l="0" r="0" t="1700"/>
          <a:stretch/>
        </p:blipFill>
        <p:spPr>
          <a:xfrm>
            <a:off x="11277600" y="0"/>
            <a:ext cx="7097225" cy="1028700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0" y="2705100"/>
            <a:ext cx="12504627" cy="7242340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6"/>
          <p:cNvSpPr/>
          <p:nvPr/>
        </p:nvSpPr>
        <p:spPr>
          <a:xfrm>
            <a:off x="248775" y="2846375"/>
            <a:ext cx="7228500" cy="59946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14016" y="1028700"/>
            <a:ext cx="6996398" cy="1094033"/>
          </a:xfrm>
          <a:custGeom>
            <a:rect b="b" l="l" r="r" t="t"/>
            <a:pathLst>
              <a:path extrusionOk="0" h="1905381" w="9328531">
                <a:moveTo>
                  <a:pt x="0" y="0"/>
                </a:moveTo>
                <a:lnTo>
                  <a:pt x="1744853" y="0"/>
                </a:lnTo>
                <a:lnTo>
                  <a:pt x="7583678" y="0"/>
                </a:lnTo>
                <a:lnTo>
                  <a:pt x="9328531" y="0"/>
                </a:lnTo>
                <a:lnTo>
                  <a:pt x="8852154" y="1905381"/>
                </a:lnTo>
                <a:lnTo>
                  <a:pt x="7107301" y="1905381"/>
                </a:lnTo>
                <a:lnTo>
                  <a:pt x="1744853" y="1905381"/>
                </a:lnTo>
                <a:lnTo>
                  <a:pt x="0" y="1905381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324674" y="1257300"/>
            <a:ext cx="637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Background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24674" y="2982108"/>
            <a:ext cx="722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94000" y="2932550"/>
            <a:ext cx="6745200" cy="56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■"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Global Talent Solutions (GTS) is a multinational company specializing in providing comprehensive HR solutions, including talent acquisition, employee training, and workforce analytics. 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Char char="■"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With over 10,000 employees spread across 25 countries, GTS serves a diverse clientele ranging from Fortune 500 companies to small and medium enterprises. 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200"/>
              <a:buFont typeface="Georgia"/>
              <a:buChar char="■"/>
            </a:pPr>
            <a:r>
              <a:rPr lang="en-US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GTS prides itself on fostering workplace innovation and leveraging data-driven insights to support its clients' HR strategies.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7553175" y="2889475"/>
            <a:ext cx="4797600" cy="21129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7698400" y="2975650"/>
            <a:ext cx="4534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Font typeface="Georgia"/>
              <a:buChar char="■"/>
            </a:pPr>
            <a:r>
              <a:rPr b="1"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Mission: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empower businesses through innovative and data-driven human resource solutions.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7553175" y="5269825"/>
            <a:ext cx="4797600" cy="21129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6"/>
          <p:cNvSpPr txBox="1"/>
          <p:nvPr/>
        </p:nvSpPr>
        <p:spPr>
          <a:xfrm>
            <a:off x="7698400" y="5356000"/>
            <a:ext cx="45342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83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2200"/>
              <a:buFont typeface="Georgia"/>
              <a:buChar char="■"/>
            </a:pPr>
            <a:r>
              <a:rPr b="1"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Vision:</a:t>
            </a:r>
            <a:r>
              <a:rPr lang="en-US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To be the global leader in human capital management, transforming workplace cultures through analytics and empathy.</a:t>
            </a:r>
            <a:endParaRPr sz="22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7"/>
          <p:cNvPicPr preferRelativeResize="0"/>
          <p:nvPr/>
        </p:nvPicPr>
        <p:blipFill rotWithShape="1">
          <a:blip r:embed="rId5">
            <a:alphaModFix/>
          </a:blip>
          <a:srcRect b="0" l="20251" r="-12011" t="0"/>
          <a:stretch/>
        </p:blipFill>
        <p:spPr>
          <a:xfrm>
            <a:off x="0" y="2095500"/>
            <a:ext cx="11014799" cy="80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7"/>
          <p:cNvSpPr/>
          <p:nvPr/>
        </p:nvSpPr>
        <p:spPr>
          <a:xfrm>
            <a:off x="6934200" y="0"/>
            <a:ext cx="11391900" cy="10286999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7239000" y="2095501"/>
            <a:ext cx="10888312" cy="8000981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3" name="Google Shape;213;p27"/>
          <p:cNvGrpSpPr/>
          <p:nvPr/>
        </p:nvGrpSpPr>
        <p:grpSpPr>
          <a:xfrm flipH="1">
            <a:off x="10516054" y="705690"/>
            <a:ext cx="7810046" cy="1124786"/>
            <a:chOff x="10744200" y="907230"/>
            <a:chExt cx="7810046" cy="1124786"/>
          </a:xfrm>
        </p:grpSpPr>
        <p:sp>
          <p:nvSpPr>
            <p:cNvPr id="214" name="Google Shape;214;p27"/>
            <p:cNvSpPr/>
            <p:nvPr/>
          </p:nvSpPr>
          <p:spPr>
            <a:xfrm>
              <a:off x="10744200" y="907230"/>
              <a:ext cx="6996398" cy="1094033"/>
            </a:xfrm>
            <a:custGeom>
              <a:rect b="b" l="l" r="r" t="t"/>
              <a:pathLst>
                <a:path extrusionOk="0" h="1905381" w="9328531">
                  <a:moveTo>
                    <a:pt x="0" y="0"/>
                  </a:moveTo>
                  <a:lnTo>
                    <a:pt x="1744853" y="0"/>
                  </a:lnTo>
                  <a:lnTo>
                    <a:pt x="7583678" y="0"/>
                  </a:lnTo>
                  <a:lnTo>
                    <a:pt x="9328531" y="0"/>
                  </a:lnTo>
                  <a:lnTo>
                    <a:pt x="8852154" y="1905381"/>
                  </a:lnTo>
                  <a:lnTo>
                    <a:pt x="7107301" y="1905381"/>
                  </a:lnTo>
                  <a:lnTo>
                    <a:pt x="1744853" y="1905381"/>
                  </a:lnTo>
                  <a:lnTo>
                    <a:pt x="0" y="1905381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7512656" y="937985"/>
              <a:ext cx="608933" cy="1094031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7945313" y="937985"/>
              <a:ext cx="608933" cy="1094031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1565909" y="1010667"/>
            <a:ext cx="63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Problem Statement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7467600" y="2095500"/>
            <a:ext cx="10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9" name="Google Shape;219;p27"/>
          <p:cNvSpPr/>
          <p:nvPr/>
        </p:nvSpPr>
        <p:spPr>
          <a:xfrm>
            <a:off x="7467600" y="3092728"/>
            <a:ext cx="10473300" cy="51882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■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GTS has noticed an alarming trend of employee turnover within its own workforce. 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Over the past year, the company recorded a 20% attrition rate, significantly higher than the industry average of 12%. 	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High employee turnover disrupts operations, increases recruitment costs, and negatively impacts client satisfaction. 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■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GTS wants to identify factors influencing employee attrition and predict which employees are most likely to leave. This will enable the HR team to implement targeted retention strategies.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pic>
        <p:nvPicPr>
          <p:cNvPr id="225" name="Google Shape;225;p28"/>
          <p:cNvPicPr preferRelativeResize="0"/>
          <p:nvPr/>
        </p:nvPicPr>
        <p:blipFill rotWithShape="1">
          <a:blip r:embed="rId5">
            <a:alphaModFix/>
          </a:blip>
          <a:srcRect b="57080" l="-930" r="929" t="21999"/>
          <a:stretch/>
        </p:blipFill>
        <p:spPr>
          <a:xfrm>
            <a:off x="-1275" y="-298576"/>
            <a:ext cx="18288000" cy="2453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8"/>
          <p:cNvSpPr/>
          <p:nvPr/>
        </p:nvSpPr>
        <p:spPr>
          <a:xfrm>
            <a:off x="38100" y="-298575"/>
            <a:ext cx="18288000" cy="102870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8"/>
          <p:cNvSpPr/>
          <p:nvPr/>
        </p:nvSpPr>
        <p:spPr>
          <a:xfrm>
            <a:off x="762000" y="2240000"/>
            <a:ext cx="11274664" cy="6906355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8"/>
          <p:cNvSpPr txBox="1"/>
          <p:nvPr/>
        </p:nvSpPr>
        <p:spPr>
          <a:xfrm>
            <a:off x="324674" y="2982108"/>
            <a:ext cx="7228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952275" y="2446250"/>
            <a:ext cx="10843500" cy="64776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1" name="Google Shape;231;p28"/>
          <p:cNvGrpSpPr/>
          <p:nvPr/>
        </p:nvGrpSpPr>
        <p:grpSpPr>
          <a:xfrm flipH="1">
            <a:off x="10516054" y="1010490"/>
            <a:ext cx="7810046" cy="1126349"/>
            <a:chOff x="10744200" y="907230"/>
            <a:chExt cx="7810046" cy="1126349"/>
          </a:xfrm>
        </p:grpSpPr>
        <p:sp>
          <p:nvSpPr>
            <p:cNvPr id="232" name="Google Shape;232;p28"/>
            <p:cNvSpPr/>
            <p:nvPr/>
          </p:nvSpPr>
          <p:spPr>
            <a:xfrm>
              <a:off x="10744200" y="907230"/>
              <a:ext cx="6996398" cy="1095594"/>
            </a:xfrm>
            <a:custGeom>
              <a:rect b="b" l="l" r="r" t="t"/>
              <a:pathLst>
                <a:path extrusionOk="0" h="1905381" w="9328531">
                  <a:moveTo>
                    <a:pt x="0" y="0"/>
                  </a:moveTo>
                  <a:lnTo>
                    <a:pt x="1744853" y="0"/>
                  </a:lnTo>
                  <a:lnTo>
                    <a:pt x="7583678" y="0"/>
                  </a:lnTo>
                  <a:lnTo>
                    <a:pt x="9328531" y="0"/>
                  </a:lnTo>
                  <a:lnTo>
                    <a:pt x="8852154" y="1905381"/>
                  </a:lnTo>
                  <a:lnTo>
                    <a:pt x="7107301" y="1905381"/>
                  </a:lnTo>
                  <a:lnTo>
                    <a:pt x="1744853" y="1905381"/>
                  </a:lnTo>
                  <a:lnTo>
                    <a:pt x="0" y="1905381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17512656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17945313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28"/>
          <p:cNvSpPr txBox="1"/>
          <p:nvPr/>
        </p:nvSpPr>
        <p:spPr>
          <a:xfrm>
            <a:off x="11565909" y="1315467"/>
            <a:ext cx="63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Rationale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1097500" y="2613950"/>
            <a:ext cx="10468500" cy="58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Employee attrition is costly and disruptive, particularly for a company like GTS, whose reputation depends on delivering world-class HR services. Understanding and predicting employee attrition will: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Reduce Costs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Minimize the expenses related to hiring and onboarding replacements.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Improve Workforce Stability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Retain experienced employees who are critical to client success.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Enhance Client Satisfaction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Ensure continuity in service delivery.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rgbClr val="FFFFFF"/>
              </a:buClr>
              <a:buSzPts val="2400"/>
              <a:buFont typeface="Georgia"/>
              <a:buAutoNum type="arabicPeriod"/>
            </a:pP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Support Data-Driven Decisions</a:t>
            </a:r>
            <a:r>
              <a:rPr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: Empower the HR team with actionable insights to improve workplace policies.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5">
            <a:alphaModFix/>
          </a:blip>
          <a:srcRect b="13045" l="16750" r="-16750" t="14316"/>
          <a:stretch/>
        </p:blipFill>
        <p:spPr>
          <a:xfrm>
            <a:off x="0" y="2095500"/>
            <a:ext cx="11014799" cy="800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9"/>
          <p:cNvSpPr/>
          <p:nvPr/>
        </p:nvSpPr>
        <p:spPr>
          <a:xfrm>
            <a:off x="6934200" y="0"/>
            <a:ext cx="11391900" cy="102870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7239000" y="2095501"/>
            <a:ext cx="10905675" cy="8007639"/>
          </a:xfrm>
          <a:custGeom>
            <a:rect b="b" l="l" r="r" t="t"/>
            <a:pathLst>
              <a:path extrusionOk="0" h="7466330" w="16399511">
                <a:moveTo>
                  <a:pt x="0" y="0"/>
                </a:moveTo>
                <a:lnTo>
                  <a:pt x="16399511" y="0"/>
                </a:lnTo>
                <a:lnTo>
                  <a:pt x="16399511" y="7466330"/>
                </a:lnTo>
                <a:lnTo>
                  <a:pt x="0" y="746633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6" name="Google Shape;246;p29"/>
          <p:cNvGrpSpPr/>
          <p:nvPr/>
        </p:nvGrpSpPr>
        <p:grpSpPr>
          <a:xfrm flipH="1">
            <a:off x="10516054" y="705690"/>
            <a:ext cx="7810046" cy="1126349"/>
            <a:chOff x="10744200" y="907230"/>
            <a:chExt cx="7810046" cy="1126349"/>
          </a:xfrm>
        </p:grpSpPr>
        <p:sp>
          <p:nvSpPr>
            <p:cNvPr id="247" name="Google Shape;247;p29"/>
            <p:cNvSpPr/>
            <p:nvPr/>
          </p:nvSpPr>
          <p:spPr>
            <a:xfrm>
              <a:off x="10744200" y="907230"/>
              <a:ext cx="6996398" cy="1095594"/>
            </a:xfrm>
            <a:custGeom>
              <a:rect b="b" l="l" r="r" t="t"/>
              <a:pathLst>
                <a:path extrusionOk="0" h="1905381" w="9328531">
                  <a:moveTo>
                    <a:pt x="0" y="0"/>
                  </a:moveTo>
                  <a:lnTo>
                    <a:pt x="1744853" y="0"/>
                  </a:lnTo>
                  <a:lnTo>
                    <a:pt x="7583678" y="0"/>
                  </a:lnTo>
                  <a:lnTo>
                    <a:pt x="9328531" y="0"/>
                  </a:lnTo>
                  <a:lnTo>
                    <a:pt x="8852154" y="1905381"/>
                  </a:lnTo>
                  <a:lnTo>
                    <a:pt x="7107301" y="1905381"/>
                  </a:lnTo>
                  <a:lnTo>
                    <a:pt x="1744853" y="1905381"/>
                  </a:lnTo>
                  <a:lnTo>
                    <a:pt x="0" y="1905381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17512656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17945313" y="937985"/>
              <a:ext cx="608933" cy="1095594"/>
            </a:xfrm>
            <a:custGeom>
              <a:rect b="b" l="l" r="r" t="t"/>
              <a:pathLst>
                <a:path extrusionOk="0" h="1905381" w="811911">
                  <a:moveTo>
                    <a:pt x="476377" y="0"/>
                  </a:moveTo>
                  <a:lnTo>
                    <a:pt x="811911" y="0"/>
                  </a:lnTo>
                  <a:lnTo>
                    <a:pt x="335534" y="1905381"/>
                  </a:lnTo>
                  <a:lnTo>
                    <a:pt x="0" y="1905381"/>
                  </a:lnTo>
                  <a:lnTo>
                    <a:pt x="476377" y="0"/>
                  </a:lnTo>
                  <a:close/>
                </a:path>
              </a:pathLst>
            </a:custGeom>
            <a:solidFill>
              <a:srgbClr val="97480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DA6727"/>
                </a:solidFill>
                <a:highlight>
                  <a:srgbClr val="DA6727"/>
                </a:highlight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29"/>
          <p:cNvSpPr txBox="1"/>
          <p:nvPr/>
        </p:nvSpPr>
        <p:spPr>
          <a:xfrm>
            <a:off x="11565909" y="1010667"/>
            <a:ext cx="6375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Tasks </a:t>
            </a:r>
            <a:endParaRPr b="1" sz="36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1" name="Google Shape;251;p29"/>
          <p:cNvSpPr txBox="1"/>
          <p:nvPr/>
        </p:nvSpPr>
        <p:spPr>
          <a:xfrm>
            <a:off x="7467600" y="2095500"/>
            <a:ext cx="1040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50" lIns="137125" spcFirstLastPara="1" rIns="137125" wrap="square" tIns="6855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i="0" sz="27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7467600" y="2390775"/>
            <a:ext cx="10473300" cy="7107600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■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Understanding: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Analyze the company's employee dataset for key trends and anomalies.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Identify and define potential predictors of employee attrition.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■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Preparation: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Clean the dataset, handling issues like missing values, duplicates, and outliers.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Encode categorical variables and scale numerical features.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■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Development: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Build and evaluate predictive models to classify employees as "</a:t>
            </a:r>
            <a:r>
              <a:rPr i="1"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Likely to Leave</a:t>
            </a: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" or "</a:t>
            </a:r>
            <a:r>
              <a:rPr i="1"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Likely to Stay</a:t>
            </a: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."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810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eorgia"/>
              <a:buChar char="✓"/>
            </a:pPr>
            <a:r>
              <a:rPr lang="en-US" sz="24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advanced techniques like hyperparameter tuning to optimize model performance.</a:t>
            </a:r>
            <a:endParaRPr sz="24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0"/>
          <p:cNvSpPr/>
          <p:nvPr/>
        </p:nvSpPr>
        <p:spPr>
          <a:xfrm>
            <a:off x="14016" y="1028700"/>
            <a:ext cx="6996398" cy="1094033"/>
          </a:xfrm>
          <a:custGeom>
            <a:rect b="b" l="l" r="r" t="t"/>
            <a:pathLst>
              <a:path extrusionOk="0" h="1905381" w="9328531">
                <a:moveTo>
                  <a:pt x="0" y="0"/>
                </a:moveTo>
                <a:lnTo>
                  <a:pt x="1744853" y="0"/>
                </a:lnTo>
                <a:lnTo>
                  <a:pt x="7583678" y="0"/>
                </a:lnTo>
                <a:lnTo>
                  <a:pt x="9328531" y="0"/>
                </a:lnTo>
                <a:lnTo>
                  <a:pt x="8852154" y="1905381"/>
                </a:lnTo>
                <a:lnTo>
                  <a:pt x="7107301" y="1905381"/>
                </a:lnTo>
                <a:lnTo>
                  <a:pt x="1744853" y="1905381"/>
                </a:lnTo>
                <a:lnTo>
                  <a:pt x="0" y="1905381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6782472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1" name="Google Shape;261;p30"/>
          <p:cNvSpPr/>
          <p:nvPr/>
        </p:nvSpPr>
        <p:spPr>
          <a:xfrm>
            <a:off x="7215129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24674" y="1257300"/>
            <a:ext cx="637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Data </a:t>
            </a:r>
            <a:r>
              <a:rPr b="1" lang="en-US" sz="28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Dictionary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0"/>
          <p:cNvSpPr/>
          <p:nvPr/>
        </p:nvSpPr>
        <p:spPr>
          <a:xfrm>
            <a:off x="672475" y="2363400"/>
            <a:ext cx="17175300" cy="7169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264" name="Google Shape;264;p30"/>
          <p:cNvGraphicFramePr/>
          <p:nvPr/>
        </p:nvGraphicFramePr>
        <p:xfrm>
          <a:off x="952500" y="2705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{8D8DEB96-A020-4C46-A2D1-E43C58AB5C3C}</a:tableStyleId>
              </a:tblPr>
              <a:tblGrid>
                <a:gridCol w="5033000"/>
                <a:gridCol w="11350000"/>
              </a:tblGrid>
              <a:tr h="55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Feature</a:t>
                      </a:r>
                      <a:endParaRPr b="1"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Description</a:t>
                      </a:r>
                      <a:endParaRPr b="1"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EmployeeID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Unique identifier for each employee.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Age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Employee's age in years.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Gender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Employee's gender (Male/Female).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Department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Department the employee belongs to (e.g., IT, HR, Finance, Sales, Operations).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MonthlyIncome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Employee's monthly salary in USD.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YearsAtCompany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Number of years the employee has worked at the company.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OverTime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Whether the employee frequently works overtime (Yes/No).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JobSatisfaction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Employee's satisfaction with their job (1–4 scale, where 4 is very satisfied).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WorkLifeBalance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Employee's perceived work-life balance (1–4 scale, where 4 is excellent).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TrainingTimesLastYear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Number of training sessions attended by the employee last year.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  <a:tr h="550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Attrition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lt1"/>
                          </a:solidFill>
                          <a:latin typeface="Book Antiqua"/>
                          <a:ea typeface="Book Antiqua"/>
                          <a:cs typeface="Book Antiqua"/>
                          <a:sym typeface="Book Antiqua"/>
                        </a:rPr>
                        <a:t>Target variable: Whether the employee left the company (Yes/No).</a:t>
                      </a:r>
                      <a:endParaRPr sz="2400">
                        <a:solidFill>
                          <a:schemeClr val="lt1"/>
                        </a:solidFill>
                        <a:latin typeface="Book Antiqua"/>
                        <a:ea typeface="Book Antiqua"/>
                        <a:cs typeface="Book Antiqua"/>
                        <a:sym typeface="Book Antiqu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</p:pic>
      <p:sp>
        <p:nvSpPr>
          <p:cNvPr id="270" name="Google Shape;270;p31"/>
          <p:cNvSpPr/>
          <p:nvPr/>
        </p:nvSpPr>
        <p:spPr>
          <a:xfrm>
            <a:off x="7824062" y="0"/>
            <a:ext cx="10463938" cy="10286999"/>
          </a:xfrm>
          <a:prstGeom prst="rect">
            <a:avLst/>
          </a:prstGeom>
          <a:solidFill>
            <a:srgbClr val="0C0C0C">
              <a:alpha val="60000"/>
            </a:srgbClr>
          </a:solidFill>
          <a:ln>
            <a:noFill/>
          </a:ln>
        </p:spPr>
        <p:txBody>
          <a:bodyPr anchorCtr="0" anchor="ctr" bIns="68550" lIns="137125" spcFirstLastPara="1" rIns="137125" wrap="square" tIns="68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1" name="Google Shape;27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1"/>
          <p:cNvSpPr/>
          <p:nvPr/>
        </p:nvSpPr>
        <p:spPr>
          <a:xfrm>
            <a:off x="14016" y="1028700"/>
            <a:ext cx="6996398" cy="1094033"/>
          </a:xfrm>
          <a:custGeom>
            <a:rect b="b" l="l" r="r" t="t"/>
            <a:pathLst>
              <a:path extrusionOk="0" h="1905381" w="9328531">
                <a:moveTo>
                  <a:pt x="0" y="0"/>
                </a:moveTo>
                <a:lnTo>
                  <a:pt x="1744853" y="0"/>
                </a:lnTo>
                <a:lnTo>
                  <a:pt x="7583678" y="0"/>
                </a:lnTo>
                <a:lnTo>
                  <a:pt x="9328531" y="0"/>
                </a:lnTo>
                <a:lnTo>
                  <a:pt x="8852154" y="1905381"/>
                </a:lnTo>
                <a:lnTo>
                  <a:pt x="7107301" y="1905381"/>
                </a:lnTo>
                <a:lnTo>
                  <a:pt x="1744853" y="1905381"/>
                </a:lnTo>
                <a:lnTo>
                  <a:pt x="0" y="1905381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3" name="Google Shape;273;p31"/>
          <p:cNvSpPr/>
          <p:nvPr/>
        </p:nvSpPr>
        <p:spPr>
          <a:xfrm>
            <a:off x="6782472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4" name="Google Shape;274;p31"/>
          <p:cNvSpPr/>
          <p:nvPr/>
        </p:nvSpPr>
        <p:spPr>
          <a:xfrm>
            <a:off x="7215129" y="1059455"/>
            <a:ext cx="608933" cy="1094031"/>
          </a:xfrm>
          <a:custGeom>
            <a:rect b="b" l="l" r="r" t="t"/>
            <a:pathLst>
              <a:path extrusionOk="0" h="1905381" w="811911">
                <a:moveTo>
                  <a:pt x="476377" y="0"/>
                </a:moveTo>
                <a:lnTo>
                  <a:pt x="811911" y="0"/>
                </a:lnTo>
                <a:lnTo>
                  <a:pt x="335534" y="1905381"/>
                </a:lnTo>
                <a:lnTo>
                  <a:pt x="0" y="1905381"/>
                </a:lnTo>
                <a:lnTo>
                  <a:pt x="476377" y="0"/>
                </a:lnTo>
                <a:close/>
              </a:path>
            </a:pathLst>
          </a:custGeom>
          <a:solidFill>
            <a:srgbClr val="974806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DA6727"/>
              </a:solidFill>
              <a:highlight>
                <a:srgbClr val="DA6727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p31"/>
          <p:cNvSpPr txBox="1"/>
          <p:nvPr/>
        </p:nvSpPr>
        <p:spPr>
          <a:xfrm>
            <a:off x="324674" y="1257300"/>
            <a:ext cx="6375082" cy="508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Project Workflow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1"/>
          <p:cNvSpPr txBox="1"/>
          <p:nvPr/>
        </p:nvSpPr>
        <p:spPr>
          <a:xfrm>
            <a:off x="8310441" y="384810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9208037" y="4539030"/>
            <a:ext cx="155400" cy="49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8305803" y="519709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3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9212700" y="5936651"/>
            <a:ext cx="155400" cy="83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8305800" y="694480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4</a:t>
            </a:r>
            <a:endParaRPr b="0" i="0" sz="11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9212700" y="7631173"/>
            <a:ext cx="155400" cy="631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8305800" y="8460655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</a:t>
            </a:r>
            <a:r>
              <a:rPr b="1" lang="en-US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5</a:t>
            </a:r>
            <a:endParaRPr b="1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10896599" y="4836938"/>
            <a:ext cx="7066800" cy="1587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Development:</a:t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Build and evaluate predictive models to classify employees as "Likely to Leave" or "Likely to Stay."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Use advanced techniques like hyperparameter tuning to optimize model performance.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10896600" y="3361176"/>
            <a:ext cx="7066800" cy="1268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Exploratory Data Analysis (EDA):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Perform univariate, bivariate, and multivariate analysis to uncover insights.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Identify relationships between features and attrition.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10896598" y="6627665"/>
            <a:ext cx="7066800" cy="94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Evaluation:</a:t>
            </a:r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Perform a detailed evaluation using metrics like precision, recall, F1-score, and AUC-ROC.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10869926" y="8328788"/>
            <a:ext cx="7066800" cy="94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Model Selection using AutoML:</a:t>
            </a:r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Automate model selection, hyperparameter tuning, and evaluation.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7" name="Google Shape;287;p31"/>
          <p:cNvSpPr txBox="1"/>
          <p:nvPr/>
        </p:nvSpPr>
        <p:spPr>
          <a:xfrm>
            <a:off x="8305741" y="2345150"/>
            <a:ext cx="1959900" cy="4617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STEP 1</a:t>
            </a:r>
            <a:endParaRPr b="0" i="0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9203337" y="3036080"/>
            <a:ext cx="155400" cy="499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10891900" y="1858226"/>
            <a:ext cx="7066800" cy="1268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Data Preparation:</a:t>
            </a:r>
            <a:endParaRPr b="1" i="0" sz="20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Clean the dataset, handling issues like missing values, duplicates, and outliers.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i="1" lang="en-US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Encode categorical variables and scale numerical features.</a:t>
            </a:r>
            <a:endParaRPr i="1"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/>
          <p:nvPr/>
        </p:nvSpPr>
        <p:spPr>
          <a:xfrm>
            <a:off x="0" y="7887798"/>
            <a:ext cx="9705404" cy="2399157"/>
          </a:xfrm>
          <a:custGeom>
            <a:rect b="b" l="l" r="r" t="t"/>
            <a:pathLst>
              <a:path extrusionOk="0" h="3198876" w="12940538">
                <a:moveTo>
                  <a:pt x="0" y="0"/>
                </a:moveTo>
                <a:lnTo>
                  <a:pt x="12940538" y="0"/>
                </a:lnTo>
                <a:lnTo>
                  <a:pt x="12140819" y="3198876"/>
                </a:lnTo>
                <a:lnTo>
                  <a:pt x="0" y="3198876"/>
                </a:lnTo>
                <a:lnTo>
                  <a:pt x="0" y="0"/>
                </a:lnTo>
                <a:close/>
              </a:path>
            </a:pathLst>
          </a:custGeom>
          <a:solidFill>
            <a:srgbClr val="DA6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10052614" y="0"/>
            <a:ext cx="8235411" cy="10287000"/>
          </a:xfrm>
          <a:custGeom>
            <a:rect b="b" l="l" r="r" t="t"/>
            <a:pathLst>
              <a:path extrusionOk="0" h="13716000" w="10980547">
                <a:moveTo>
                  <a:pt x="3429000" y="0"/>
                </a:moveTo>
                <a:lnTo>
                  <a:pt x="10980547" y="0"/>
                </a:lnTo>
                <a:lnTo>
                  <a:pt x="10980547" y="13716000"/>
                </a:lnTo>
                <a:lnTo>
                  <a:pt x="0" y="1371600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4801" r="-591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32"/>
          <p:cNvSpPr/>
          <p:nvPr/>
        </p:nvSpPr>
        <p:spPr>
          <a:xfrm>
            <a:off x="9735987" y="2811780"/>
            <a:ext cx="2531745" cy="7475220"/>
          </a:xfrm>
          <a:custGeom>
            <a:rect b="b" l="l" r="r" t="t"/>
            <a:pathLst>
              <a:path extrusionOk="0" h="9966960" w="3375660">
                <a:moveTo>
                  <a:pt x="2491740" y="0"/>
                </a:moveTo>
                <a:lnTo>
                  <a:pt x="3375660" y="0"/>
                </a:lnTo>
                <a:lnTo>
                  <a:pt x="883920" y="9966960"/>
                </a:lnTo>
                <a:lnTo>
                  <a:pt x="0" y="9966960"/>
                </a:lnTo>
                <a:lnTo>
                  <a:pt x="2491740" y="0"/>
                </a:lnTo>
                <a:close/>
              </a:path>
            </a:pathLst>
          </a:custGeom>
          <a:solidFill>
            <a:srgbClr val="DA6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32"/>
          <p:cNvSpPr/>
          <p:nvPr/>
        </p:nvSpPr>
        <p:spPr>
          <a:xfrm>
            <a:off x="12267732" y="0"/>
            <a:ext cx="5306758" cy="2811780"/>
          </a:xfrm>
          <a:custGeom>
            <a:rect b="b" l="l" r="r" t="t"/>
            <a:pathLst>
              <a:path extrusionOk="0" h="3749040" w="7075678">
                <a:moveTo>
                  <a:pt x="0" y="3749040"/>
                </a:moveTo>
                <a:lnTo>
                  <a:pt x="937260" y="0"/>
                </a:lnTo>
                <a:lnTo>
                  <a:pt x="7075678" y="0"/>
                </a:lnTo>
                <a:lnTo>
                  <a:pt x="6138418" y="374904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2"/>
          <p:cNvSpPr/>
          <p:nvPr/>
        </p:nvSpPr>
        <p:spPr>
          <a:xfrm>
            <a:off x="11022002" y="660918"/>
            <a:ext cx="5610796" cy="1489901"/>
          </a:xfrm>
          <a:custGeom>
            <a:rect b="b" l="l" r="r" t="t"/>
            <a:pathLst>
              <a:path extrusionOk="0" h="1986534" w="7481062">
                <a:moveTo>
                  <a:pt x="0" y="1986534"/>
                </a:moveTo>
                <a:lnTo>
                  <a:pt x="496697" y="0"/>
                </a:lnTo>
                <a:lnTo>
                  <a:pt x="7481062" y="0"/>
                </a:lnTo>
                <a:lnTo>
                  <a:pt x="6984492" y="1986534"/>
                </a:lnTo>
                <a:close/>
              </a:path>
            </a:pathLst>
          </a:custGeom>
          <a:solidFill>
            <a:srgbClr val="DA6727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1028700" y="3109453"/>
            <a:ext cx="82360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READY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2"/>
          <p:cNvSpPr txBox="1"/>
          <p:nvPr/>
        </p:nvSpPr>
        <p:spPr>
          <a:xfrm>
            <a:off x="1028700" y="4481053"/>
            <a:ext cx="82360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0"/>
              <a:buFont typeface="Arial"/>
              <a:buNone/>
            </a:pPr>
            <a:r>
              <a:rPr b="1" i="0" lang="en-US" sz="9000" u="none" cap="none" strike="noStrike">
                <a:solidFill>
                  <a:srgbClr val="DA6727"/>
                </a:solidFill>
                <a:latin typeface="Georgia"/>
                <a:ea typeface="Georgia"/>
                <a:cs typeface="Georgia"/>
                <a:sym typeface="Georgia"/>
              </a:rPr>
              <a:t>DELVE IN?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8787" y="181815"/>
            <a:ext cx="1781175" cy="52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