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10287000" cx="18288000"/>
  <p:notesSz cx="6858000" cy="9144000"/>
  <p:embeddedFontLst>
    <p:embeddedFont>
      <p:font typeface="Play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9ABD97-2F94-4A67-BDF9-40AB7C083CC1}">
  <a:tblStyle styleId="{929ABD97-2F94-4A67-BDF9-40AB7C083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oppi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68177fc13_0_7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3168177fc13_0_7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21f964df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3221f964df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36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3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27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indent="-4064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indent="-3810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indent="-355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indent="-355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indent="-355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indent="-355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indent="-355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indent="-355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-up of a network&#10;&#10;Description automatically generated" id="15" name="Google Shape;15;p1"/>
          <p:cNvPicPr preferRelativeResize="0"/>
          <p:nvPr/>
        </p:nvPicPr>
        <p:blipFill rotWithShape="1">
          <a:blip r:embed="rId1">
            <a:alphaModFix/>
          </a:blip>
          <a:srcRect b="0" l="8222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0" y="1"/>
            <a:ext cx="18288000" cy="10439399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3181" y="272723"/>
            <a:ext cx="2671763" cy="7858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10.jpg"/><Relationship Id="rId6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6.jp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567825" y="7011675"/>
            <a:ext cx="8980650" cy="2909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67825" y="4939125"/>
            <a:ext cx="17058600" cy="19876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67807" y="4034550"/>
            <a:ext cx="578160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22476" y="5111548"/>
            <a:ext cx="1680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Case Study:</a:t>
            </a:r>
            <a:r>
              <a:rPr b="1" i="1"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Using PCA to Optimize Health Risk Prediction from Biomarker Data</a:t>
            </a:r>
            <a:endParaRPr sz="5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441020" y="4034550"/>
            <a:ext cx="627255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09200" y="7067176"/>
            <a:ext cx="84348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Learning Opportunities</a:t>
            </a:r>
            <a:endParaRPr b="1" i="0" sz="16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Efficient Preprocessing and Feature Engineering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Model Building and Evaluation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Understanding PCA &amp; dimensionality reduction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Effect of PCA on ML modelling 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2832557" y="4029713"/>
            <a:ext cx="479385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15982" y="4201163"/>
            <a:ext cx="52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Specialization: </a:t>
            </a:r>
            <a:r>
              <a:rPr i="1" lang="en-US" sz="180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Supervised Learning 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497363" y="4201163"/>
            <a:ext cx="621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Business Focus: </a:t>
            </a:r>
            <a:r>
              <a:rPr b="1" i="0" lang="en-US" sz="18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-US" sz="180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Healthcare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3033926" y="4048763"/>
            <a:ext cx="43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Tool:  </a:t>
            </a:r>
            <a:r>
              <a:rPr b="0" i="1" lang="en-US" sz="18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Pandas, </a:t>
            </a:r>
            <a:r>
              <a:rPr b="0" i="1" lang="en-US" sz="18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Matplotlib, Seaborn, Sklearn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9685238" y="7011675"/>
            <a:ext cx="7886700" cy="290940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9921038" y="7219576"/>
            <a:ext cx="65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Technology to be Used</a:t>
            </a:r>
            <a:endParaRPr b="0" i="1" sz="225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077" y="8446575"/>
            <a:ext cx="1223050" cy="490597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59300" y="8616213"/>
            <a:ext cx="1223045" cy="4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23995" l="0" r="0" t="27781"/>
          <a:stretch/>
        </p:blipFill>
        <p:spPr>
          <a:xfrm>
            <a:off x="11459300" y="7902379"/>
            <a:ext cx="181560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87076" y="8279400"/>
            <a:ext cx="1040701" cy="1089133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7504" y="7778600"/>
            <a:ext cx="1815600" cy="181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2458" y="-1"/>
            <a:ext cx="11275200" cy="10287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5">
            <a:alphaModFix/>
          </a:blip>
          <a:srcRect b="0" l="25369" r="25369" t="0"/>
          <a:stretch/>
        </p:blipFill>
        <p:spPr>
          <a:xfrm>
            <a:off x="11277600" y="0"/>
            <a:ext cx="709722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0" y="2705100"/>
            <a:ext cx="12504627" cy="7242340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248775" y="2846375"/>
            <a:ext cx="7228500" cy="62406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24674" y="1257300"/>
            <a:ext cx="63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24674" y="2982108"/>
            <a:ext cx="722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17800" y="2932550"/>
            <a:ext cx="69963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■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Health risk prediction is a critical task in preventive medicine, enabling early intervention and better patient outcomes.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■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Consider a healthcare dataset containing detailed biomarker readings from routine medical checkups.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■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Each patient’s record includes numerous features like cholesterol levels, blood pressure readings, glucose levels, and other biochemical indicators. 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Font typeface="Georgia"/>
              <a:buChar char="■"/>
            </a:pPr>
            <a:r>
              <a:rPr lang="en-US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While these biomarkers are valuable for predicting health risks, their high dimensionality can lead to redundant information, multicollinearity, and overfitting in predictive models.</a:t>
            </a:r>
            <a:endParaRPr sz="2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7553175" y="2889475"/>
            <a:ext cx="4797600" cy="2583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7698400" y="2975650"/>
            <a:ext cx="4534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Mission: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advance personalized healthcare by leveraging cutting-edge data science techniques to uncover meaningful insights and improve health outcomes.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7553175" y="5803225"/>
            <a:ext cx="4797600" cy="20835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7698400" y="5889400"/>
            <a:ext cx="4534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Vision: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be a global leader in data-driven healthcare innovation, enabling precision medicine for every individual.</a:t>
            </a:r>
            <a:endParaRPr sz="2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5">
            <a:alphaModFix/>
          </a:blip>
          <a:srcRect b="0" l="20251" r="-12011" t="0"/>
          <a:stretch/>
        </p:blipFill>
        <p:spPr>
          <a:xfrm>
            <a:off x="0" y="2095500"/>
            <a:ext cx="11014799" cy="80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>
            <a:off x="6934200" y="0"/>
            <a:ext cx="11391900" cy="10286999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7741275" y="2095500"/>
            <a:ext cx="10413689" cy="5749074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7"/>
          <p:cNvGrpSpPr/>
          <p:nvPr/>
        </p:nvGrpSpPr>
        <p:grpSpPr>
          <a:xfrm flipH="1">
            <a:off x="10516054" y="705690"/>
            <a:ext cx="7810046" cy="1124786"/>
            <a:chOff x="10744200" y="907230"/>
            <a:chExt cx="7810046" cy="1124786"/>
          </a:xfrm>
        </p:grpSpPr>
        <p:sp>
          <p:nvSpPr>
            <p:cNvPr id="213" name="Google Shape;213;p27"/>
            <p:cNvSpPr/>
            <p:nvPr/>
          </p:nvSpPr>
          <p:spPr>
            <a:xfrm>
              <a:off x="10744200" y="907230"/>
              <a:ext cx="6996398" cy="1094033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7512656" y="937985"/>
              <a:ext cx="608933" cy="1094031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7945313" y="937985"/>
              <a:ext cx="608933" cy="1094031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7"/>
          <p:cNvSpPr txBox="1"/>
          <p:nvPr/>
        </p:nvSpPr>
        <p:spPr>
          <a:xfrm>
            <a:off x="11565909" y="10106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7467600" y="2095500"/>
            <a:ext cx="10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159625" y="2649600"/>
            <a:ext cx="9781200" cy="47055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HealthWise Analytics aims to assist healthcare providers in predicting patient health risks based on biomarker data. 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biomarker dataset contains dozens of features, making model training challenging due to dimensionality. The goal is to: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AutoNum type="arabicPeriod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Identify the most critical patterns in biomarker data using PCA.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AutoNum type="arabicPeriod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Build a streamlined, high-performance machine learning model to predict health risks effectively.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Font typeface="Georgia"/>
              <a:buAutoNum type="arabicPeriod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Improve interpretability by relating key principal components back to the original biomarkers.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5">
            <a:alphaModFix/>
          </a:blip>
          <a:srcRect b="57080" l="-930" r="929" t="21999"/>
          <a:stretch/>
        </p:blipFill>
        <p:spPr>
          <a:xfrm>
            <a:off x="-1275" y="-298576"/>
            <a:ext cx="18288000" cy="24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/>
          <p:nvPr/>
        </p:nvSpPr>
        <p:spPr>
          <a:xfrm>
            <a:off x="38100" y="-298575"/>
            <a:ext cx="18288000" cy="10287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762000" y="2240000"/>
            <a:ext cx="11274664" cy="5226431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324674" y="2982108"/>
            <a:ext cx="722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952275" y="2446250"/>
            <a:ext cx="10843500" cy="46689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8"/>
          <p:cNvGrpSpPr/>
          <p:nvPr/>
        </p:nvGrpSpPr>
        <p:grpSpPr>
          <a:xfrm flipH="1">
            <a:off x="10516054" y="1010490"/>
            <a:ext cx="7810046" cy="1126349"/>
            <a:chOff x="10744200" y="907230"/>
            <a:chExt cx="7810046" cy="1126349"/>
          </a:xfrm>
        </p:grpSpPr>
        <p:sp>
          <p:nvSpPr>
            <p:cNvPr id="231" name="Google Shape;231;p28"/>
            <p:cNvSpPr/>
            <p:nvPr/>
          </p:nvSpPr>
          <p:spPr>
            <a:xfrm>
              <a:off x="10744200" y="907230"/>
              <a:ext cx="6996398" cy="1095594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7512656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7945313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8"/>
          <p:cNvSpPr txBox="1"/>
          <p:nvPr/>
        </p:nvSpPr>
        <p:spPr>
          <a:xfrm>
            <a:off x="11565909" y="13154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Rationale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097500" y="2613950"/>
            <a:ext cx="104685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●"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era of big data, healthcare organizations are increasingly collecting extensive biomarker data to predict health risks. However, the sheer volume of biomarkers can lead to: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Overfitting: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Machine learning models may perform well on training data but fail to generalize to unseen data.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Computational Inefficiency: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Large datasets increase computational costs and training time.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Interpretability Issues: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Identifying key contributing factors becomes difficult with numerous features.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5">
            <a:alphaModFix/>
          </a:blip>
          <a:srcRect b="57080" l="-930" r="929" t="21999"/>
          <a:stretch/>
        </p:blipFill>
        <p:spPr>
          <a:xfrm>
            <a:off x="0" y="-298576"/>
            <a:ext cx="18288000" cy="24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39375" y="-298575"/>
            <a:ext cx="18288000" cy="105855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557600" y="2087600"/>
            <a:ext cx="11274664" cy="2202567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62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325949" y="2982108"/>
            <a:ext cx="722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6747875" y="2217650"/>
            <a:ext cx="10843500" cy="19353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 flipH="1">
            <a:off x="325954" y="860390"/>
            <a:ext cx="7810046" cy="1126349"/>
            <a:chOff x="10744200" y="907230"/>
            <a:chExt cx="7810046" cy="1126349"/>
          </a:xfrm>
        </p:grpSpPr>
        <p:sp>
          <p:nvSpPr>
            <p:cNvPr id="248" name="Google Shape;248;p29"/>
            <p:cNvSpPr/>
            <p:nvPr/>
          </p:nvSpPr>
          <p:spPr>
            <a:xfrm>
              <a:off x="10744200" y="907230"/>
              <a:ext cx="6996398" cy="1095594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7512656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7945313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9"/>
          <p:cNvSpPr txBox="1"/>
          <p:nvPr/>
        </p:nvSpPr>
        <p:spPr>
          <a:xfrm>
            <a:off x="1375809" y="11653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6893100" y="2309150"/>
            <a:ext cx="104685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 demonstrate how Principal Component Analysis (PCA) reduces the dimensionality of biomarker data, simplifies modeling, and improves interpretation, ultimately enhancing the accuracy and efficiency of a health risk prediction model.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53" name="Google Shape;253;p29"/>
          <p:cNvGrpSpPr/>
          <p:nvPr/>
        </p:nvGrpSpPr>
        <p:grpSpPr>
          <a:xfrm flipH="1">
            <a:off x="10477954" y="4401390"/>
            <a:ext cx="7810046" cy="1126349"/>
            <a:chOff x="10744200" y="907230"/>
            <a:chExt cx="7810046" cy="1126349"/>
          </a:xfrm>
        </p:grpSpPr>
        <p:sp>
          <p:nvSpPr>
            <p:cNvPr id="254" name="Google Shape;254;p29"/>
            <p:cNvSpPr/>
            <p:nvPr/>
          </p:nvSpPr>
          <p:spPr>
            <a:xfrm>
              <a:off x="10744200" y="907230"/>
              <a:ext cx="6996398" cy="1095594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7512656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7945313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9"/>
          <p:cNvSpPr txBox="1"/>
          <p:nvPr/>
        </p:nvSpPr>
        <p:spPr>
          <a:xfrm>
            <a:off x="11527809" y="47063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224800" y="5663350"/>
            <a:ext cx="14759560" cy="4498464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74075" y="5869600"/>
            <a:ext cx="14206500" cy="40725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64351" y="6037300"/>
            <a:ext cx="13715100" cy="3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 the era of big data, healthcare organizations are increasingly collecting extensive biomarker data to predict health risks. However, the sheer volume of biomarkers can lead to: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Overfitting: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Machine learning models may perform well on training data but fail to generalize to unseen data.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Computational Inefficiency: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Large datasets increase computational costs and training time.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Georgia"/>
              <a:buChar char="○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Interpretability Issues: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Identifying key contributing factors becomes difficult with numerous features.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324674" y="1257300"/>
            <a:ext cx="63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b="1"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672475" y="2363400"/>
            <a:ext cx="17175300" cy="71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72" name="Google Shape;272;p30"/>
          <p:cNvGraphicFramePr/>
          <p:nvPr/>
        </p:nvGraphicFramePr>
        <p:xfrm>
          <a:off x="9525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{929ABD97-2F94-4A67-BDF9-40AB7C083CC1}</a:tableStyleId>
              </a:tblPr>
              <a:tblGrid>
                <a:gridCol w="8191500"/>
                <a:gridCol w="8191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Features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PatientID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Unique identifier for each patient.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Age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Age of the patient.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BMI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Body Mass Index.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BloodPressureSys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Systolic blood pressure.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BloodPressureDia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Diastolic blood pressure.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CholesterolTotal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Total cholesterol level.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CholesterolHDL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High-density lipoprotein cholesterol.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CholesterolLDL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Low-density lipoprotein cholesterol.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GlucoseFasting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Fasting glucose level.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HemoglobinA1c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Glycated hemoglobin.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SmokingStatus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Binary variable indicating if the patient smokes (1) or not (0).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AlcoholConsumption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Average units of alcohol consumed weekly.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ExerciseFrequency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Number of exercise sessions per week.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RiskScore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Binary variable (1 = High Risk, 0 = Low Risk).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7824062" y="0"/>
            <a:ext cx="10463938" cy="10286999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24674" y="1257300"/>
            <a:ext cx="6375082" cy="508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8310441" y="285750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9208025" y="3548425"/>
            <a:ext cx="155400" cy="8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8305803" y="466369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9212700" y="5250851"/>
            <a:ext cx="155400" cy="8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8305800" y="633520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9212700" y="6945373"/>
            <a:ext cx="155400" cy="63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8305800" y="7774855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1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10896600" y="2751576"/>
            <a:ext cx="7066800" cy="63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Training: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Train and evaluate models with and without PCA.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0869926" y="8023988"/>
            <a:ext cx="7066800" cy="63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Insights &amp; Recommendations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Provide actionable insights to healthcare providers.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10896598" y="6094265"/>
            <a:ext cx="7066800" cy="94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 Interpretation: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Relate key principal components to original biomarkers to enhance interpretability.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8305741" y="135455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1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10896599" y="4151138"/>
            <a:ext cx="7066800" cy="94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Evaluation: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Evaluate the models using various metrics: accuracy, precision, recall, F1-score.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9203325" y="2045473"/>
            <a:ext cx="155400" cy="71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0891900" y="867626"/>
            <a:ext cx="7066800" cy="1268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Exploration &amp; Preprocessing:</a:t>
            </a:r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Handle missing values (e.g., imputation or removal).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Scale numerical features as necessary 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Variable distributions, correlations, and outliers.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/>
          <p:nvPr/>
        </p:nvSpPr>
        <p:spPr>
          <a:xfrm>
            <a:off x="0" y="7887798"/>
            <a:ext cx="9705404" cy="2399157"/>
          </a:xfrm>
          <a:custGeom>
            <a:rect b="b" l="l" r="r" t="t"/>
            <a:pathLst>
              <a:path extrusionOk="0" h="3198876" w="12940538">
                <a:moveTo>
                  <a:pt x="0" y="0"/>
                </a:moveTo>
                <a:lnTo>
                  <a:pt x="12940538" y="0"/>
                </a:lnTo>
                <a:lnTo>
                  <a:pt x="12140819" y="3198876"/>
                </a:lnTo>
                <a:lnTo>
                  <a:pt x="0" y="3198876"/>
                </a:lnTo>
                <a:lnTo>
                  <a:pt x="0" y="0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10052614" y="0"/>
            <a:ext cx="8235411" cy="10287000"/>
          </a:xfrm>
          <a:custGeom>
            <a:rect b="b" l="l" r="r" t="t"/>
            <a:pathLst>
              <a:path extrusionOk="0" h="13716000" w="10980547">
                <a:moveTo>
                  <a:pt x="3429000" y="0"/>
                </a:moveTo>
                <a:lnTo>
                  <a:pt x="10980547" y="0"/>
                </a:lnTo>
                <a:lnTo>
                  <a:pt x="10980547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4801" r="-59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9735987" y="2811780"/>
            <a:ext cx="2531745" cy="7475220"/>
          </a:xfrm>
          <a:custGeom>
            <a:rect b="b" l="l" r="r" t="t"/>
            <a:pathLst>
              <a:path extrusionOk="0" h="9966960" w="3375660">
                <a:moveTo>
                  <a:pt x="2491740" y="0"/>
                </a:moveTo>
                <a:lnTo>
                  <a:pt x="3375660" y="0"/>
                </a:lnTo>
                <a:lnTo>
                  <a:pt x="883920" y="9966960"/>
                </a:lnTo>
                <a:lnTo>
                  <a:pt x="0" y="9966960"/>
                </a:lnTo>
                <a:lnTo>
                  <a:pt x="2491740" y="0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12267732" y="0"/>
            <a:ext cx="5306758" cy="2811780"/>
          </a:xfrm>
          <a:custGeom>
            <a:rect b="b" l="l" r="r" t="t"/>
            <a:pathLst>
              <a:path extrusionOk="0" h="3749040" w="7075678">
                <a:moveTo>
                  <a:pt x="0" y="3749040"/>
                </a:moveTo>
                <a:lnTo>
                  <a:pt x="937260" y="0"/>
                </a:lnTo>
                <a:lnTo>
                  <a:pt x="7075678" y="0"/>
                </a:lnTo>
                <a:lnTo>
                  <a:pt x="6138418" y="37490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11022002" y="660918"/>
            <a:ext cx="5610796" cy="1489901"/>
          </a:xfrm>
          <a:custGeom>
            <a:rect b="b" l="l" r="r" t="t"/>
            <a:pathLst>
              <a:path extrusionOk="0" h="1986534" w="7481062">
                <a:moveTo>
                  <a:pt x="0" y="1986534"/>
                </a:moveTo>
                <a:lnTo>
                  <a:pt x="496697" y="0"/>
                </a:lnTo>
                <a:lnTo>
                  <a:pt x="7481062" y="0"/>
                </a:lnTo>
                <a:lnTo>
                  <a:pt x="6984492" y="1986534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1028700" y="3109453"/>
            <a:ext cx="8236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READY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1028700" y="4481053"/>
            <a:ext cx="8236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DA6727"/>
                </a:solidFill>
                <a:latin typeface="Georgia"/>
                <a:ea typeface="Georgia"/>
                <a:cs typeface="Georgia"/>
                <a:sym typeface="Georgia"/>
              </a:rPr>
              <a:t>DELVE IN?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