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d089fd847_0_8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6d089fd847_0_8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d089fd847_0_6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6d089fd847_0_6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8a6d1d4eb_0_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c8a6d1d4eb_0_3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8a6d1d4eb_0_5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c8a6d1d4eb_0_5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8a6d1d4eb_0_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c8a6d1d4eb_0_1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8a6d1d4eb_0_6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c8a6d1d4eb_0_6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8a6d1d4eb_0_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c8a6d1d4eb_0_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8a6d1d4eb_0_8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c8a6d1d4eb_0_8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8a6d1d4eb_0_9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c8a6d1d4eb_0_9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d089fd847_0_5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6d089fd847_0_5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d089fd847_0_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6d089fd847_0_1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6396725" y="2067300"/>
            <a:ext cx="33717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DEVADARSHINI M</a:t>
            </a:r>
            <a:endParaRPr sz="3200">
              <a:latin typeface="Trebuchet MS"/>
              <a:ea typeface="Trebuchet MS"/>
              <a:cs typeface="Trebuchet MS"/>
              <a:sym typeface="Trebuchet MS"/>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6"/>
          <p:cNvSpPr/>
          <p:nvPr/>
        </p:nvSpPr>
        <p:spPr>
          <a:xfrm flipH="1">
            <a:off x="7751307" y="1014600"/>
            <a:ext cx="457343"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9" name="Google Shape;16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p16"/>
          <p:cNvSpPr txBox="1"/>
          <p:nvPr>
            <p:ph type="title"/>
          </p:nvPr>
        </p:nvSpPr>
        <p:spPr>
          <a:xfrm>
            <a:off x="1809890" y="317844"/>
            <a:ext cx="9764400" cy="1020600"/>
          </a:xfrm>
          <a:prstGeom prst="rect">
            <a:avLst/>
          </a:prstGeom>
          <a:noFill/>
          <a:ln>
            <a:noFill/>
          </a:ln>
        </p:spPr>
        <p:txBody>
          <a:bodyPr anchorCtr="0" anchor="t" bIns="0" lIns="0" spcFirstLastPara="1" rIns="0" wrap="square" tIns="522850">
            <a:spAutoFit/>
          </a:bodyPr>
          <a:lstStyle/>
          <a:p>
            <a:pPr indent="0" lvl="0" marL="0" rtl="0" algn="l">
              <a:spcBef>
                <a:spcPts val="0"/>
              </a:spcBef>
              <a:spcAft>
                <a:spcPts val="0"/>
              </a:spcAft>
              <a:buNone/>
            </a:pPr>
            <a:r>
              <a:rPr lang="en-US" sz="3200"/>
              <a:t>SYSTEM APPROACH-CONT.</a:t>
            </a:r>
            <a:endParaRPr sz="3200"/>
          </a:p>
        </p:txBody>
      </p:sp>
      <p:pic>
        <p:nvPicPr>
          <p:cNvPr id="171" name="Google Shape;171;p1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2" name="Google Shape;172;p16"/>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6"/>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4" name="Google Shape;174;p16"/>
          <p:cNvSpPr txBox="1"/>
          <p:nvPr/>
        </p:nvSpPr>
        <p:spPr>
          <a:xfrm>
            <a:off x="979300" y="2317650"/>
            <a:ext cx="7996800" cy="28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latin typeface="Times New Roman"/>
              <a:ea typeface="Times New Roman"/>
              <a:cs typeface="Times New Roman"/>
              <a:sym typeface="Times New Roman"/>
            </a:endParaRPr>
          </a:p>
        </p:txBody>
      </p:sp>
      <p:sp>
        <p:nvSpPr>
          <p:cNvPr id="175" name="Google Shape;175;p16"/>
          <p:cNvSpPr txBox="1"/>
          <p:nvPr/>
        </p:nvSpPr>
        <p:spPr>
          <a:xfrm>
            <a:off x="1127875" y="1571175"/>
            <a:ext cx="7996800" cy="42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Software Requirements:</a:t>
            </a:r>
            <a:endParaRPr b="1" sz="1800">
              <a:latin typeface="Times New Roman"/>
              <a:ea typeface="Times New Roman"/>
              <a:cs typeface="Times New Roman"/>
              <a:sym typeface="Times New Roman"/>
            </a:endParaRPr>
          </a:p>
          <a:p>
            <a:pPr indent="0" lvl="0" marL="457200" rtl="0" algn="l">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Python: The project is implemented using Python programming language.</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TensorFlow/Keras: TensorFlow and its high-level API, Keras, are used for building and training the GAN architecture.</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Google Colab: These platforms can be used for interactive development, experimentation, and documentation.</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NumPy: NumPy is used for numerical computations and array manipulation.</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Matplotlib: Matplotlib is used for data visualization, including plotting loss curves and displaying generated images.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
        <p:nvSpPr>
          <p:cNvPr id="176" name="Google Shape;176;p16"/>
          <p:cNvSpPr txBox="1"/>
          <p:nvPr/>
        </p:nvSpPr>
        <p:spPr>
          <a:xfrm>
            <a:off x="-592825" y="3246075"/>
            <a:ext cx="713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2" name="Google Shape;182;p17"/>
          <p:cNvSpPr/>
          <p:nvPr/>
        </p:nvSpPr>
        <p:spPr>
          <a:xfrm flipH="1">
            <a:off x="8359582" y="1441200"/>
            <a:ext cx="457343"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17"/>
          <p:cNvSpPr txBox="1"/>
          <p:nvPr>
            <p:ph type="title"/>
          </p:nvPr>
        </p:nvSpPr>
        <p:spPr>
          <a:xfrm>
            <a:off x="1457740" y="620669"/>
            <a:ext cx="9764400" cy="1020600"/>
          </a:xfrm>
          <a:prstGeom prst="rect">
            <a:avLst/>
          </a:prstGeom>
          <a:noFill/>
          <a:ln>
            <a:noFill/>
          </a:ln>
        </p:spPr>
        <p:txBody>
          <a:bodyPr anchorCtr="0" anchor="t" bIns="0" lIns="0" spcFirstLastPara="1" rIns="0" wrap="square" tIns="522850">
            <a:spAutoFit/>
          </a:bodyPr>
          <a:lstStyle/>
          <a:p>
            <a:pPr indent="0" lvl="0" marL="0" rtl="0" algn="l">
              <a:spcBef>
                <a:spcPts val="0"/>
              </a:spcBef>
              <a:spcAft>
                <a:spcPts val="0"/>
              </a:spcAft>
              <a:buNone/>
            </a:pPr>
            <a:r>
              <a:rPr lang="en-US" sz="3200"/>
              <a:t>   ALGORITHM AND DEPLOYMENT</a:t>
            </a:r>
            <a:endParaRPr sz="3200"/>
          </a:p>
        </p:txBody>
      </p:sp>
      <p:pic>
        <p:nvPicPr>
          <p:cNvPr id="185" name="Google Shape;185;p17"/>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86" name="Google Shape;186;p17"/>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7" name="Google Shape;187;p17"/>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88" name="Google Shape;188;p17"/>
          <p:cNvSpPr txBox="1"/>
          <p:nvPr/>
        </p:nvSpPr>
        <p:spPr>
          <a:xfrm>
            <a:off x="979300" y="2317650"/>
            <a:ext cx="7996800" cy="28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latin typeface="Times New Roman"/>
              <a:ea typeface="Times New Roman"/>
              <a:cs typeface="Times New Roman"/>
              <a:sym typeface="Times New Roman"/>
            </a:endParaRPr>
          </a:p>
        </p:txBody>
      </p:sp>
      <p:sp>
        <p:nvSpPr>
          <p:cNvPr id="189" name="Google Shape;189;p17"/>
          <p:cNvSpPr txBox="1"/>
          <p:nvPr/>
        </p:nvSpPr>
        <p:spPr>
          <a:xfrm>
            <a:off x="1165025" y="2075550"/>
            <a:ext cx="8120700" cy="4040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212121"/>
              </a:buClr>
              <a:buSzPts val="1700"/>
              <a:buFont typeface="Times New Roman"/>
              <a:buChar char="●"/>
            </a:pPr>
            <a:r>
              <a:rPr lang="en-US" sz="1700">
                <a:solidFill>
                  <a:srgbClr val="212121"/>
                </a:solidFill>
                <a:highlight>
                  <a:srgbClr val="FFFFFF"/>
                </a:highlight>
                <a:latin typeface="Times New Roman"/>
                <a:ea typeface="Times New Roman"/>
                <a:cs typeface="Times New Roman"/>
                <a:sym typeface="Times New Roman"/>
              </a:rPr>
              <a:t>Extending the kernel size facilitates the investigation of core-regional correlations, which are essential for distinguishing pathological states in medical imaging. It looks at gradients that show the presence of disease or the state of health in particular regions. By substituting </a:t>
            </a:r>
            <a:r>
              <a:rPr b="1" lang="en-US" sz="1700">
                <a:solidFill>
                  <a:srgbClr val="212121"/>
                </a:solidFill>
                <a:highlight>
                  <a:srgbClr val="FFFFFF"/>
                </a:highlight>
                <a:latin typeface="Times New Roman"/>
                <a:ea typeface="Times New Roman"/>
                <a:cs typeface="Times New Roman"/>
                <a:sym typeface="Times New Roman"/>
              </a:rPr>
              <a:t>LayerNormalization</a:t>
            </a:r>
            <a:r>
              <a:rPr lang="en-US" sz="1700">
                <a:solidFill>
                  <a:srgbClr val="212121"/>
                </a:solidFill>
                <a:highlight>
                  <a:srgbClr val="FFFFFF"/>
                </a:highlight>
                <a:latin typeface="Times New Roman"/>
                <a:ea typeface="Times New Roman"/>
                <a:cs typeface="Times New Roman"/>
                <a:sym typeface="Times New Roman"/>
              </a:rPr>
              <a:t> for BatchNormalization, generator-generated images are more diverse and mode collapse is lessened. Filter-level normalization provided by LayerNormalization promotes image stability and variety, which improves the model's accuracy in identifying pathological features—a critical capability in medical image analysis.</a:t>
            </a:r>
            <a:endParaRPr sz="1700">
              <a:solidFill>
                <a:srgbClr val="21212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21212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212121"/>
              </a:buClr>
              <a:buSzPts val="1700"/>
              <a:buFont typeface="Times New Roman"/>
              <a:buChar char="●"/>
            </a:pPr>
            <a:r>
              <a:rPr lang="en-US" sz="1700">
                <a:solidFill>
                  <a:srgbClr val="212121"/>
                </a:solidFill>
                <a:highlight>
                  <a:srgbClr val="FFFFFF"/>
                </a:highlight>
                <a:latin typeface="Times New Roman"/>
                <a:ea typeface="Times New Roman"/>
                <a:cs typeface="Times New Roman"/>
                <a:sym typeface="Times New Roman"/>
              </a:rPr>
              <a:t>In Colab, the trained Generative Adversarial Network (GAN) model can be deployed by loading the saved model file using TensorFlow or Keras libraries into Github repository. Utilizing the runtime environment of Colab, the model can generate chest X-ray images on demand by providing noise vectors and conditional labels as input to the generator network.</a:t>
            </a:r>
            <a:endParaRPr sz="17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5" name="Google Shape;195;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6" name="Google Shape;196;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7" name="Google Shape;197;p1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8" name="Google Shape;198;p18"/>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99" name="Google Shape;199;p1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0" name="Google Shape;200;p18"/>
          <p:cNvSpPr txBox="1"/>
          <p:nvPr/>
        </p:nvSpPr>
        <p:spPr>
          <a:xfrm>
            <a:off x="2793150" y="1872000"/>
            <a:ext cx="6300900" cy="441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Conditional Generation:</a:t>
            </a:r>
            <a:r>
              <a:rPr lang="en-US" sz="2000">
                <a:latin typeface="Times New Roman"/>
                <a:ea typeface="Times New Roman"/>
                <a:cs typeface="Times New Roman"/>
                <a:sym typeface="Times New Roman"/>
              </a:rPr>
              <a:t> To generate precise images, conditional GAN architecture is employed.</a:t>
            </a:r>
            <a:endParaRPr sz="2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Overcoming GAN Difficulties:</a:t>
            </a:r>
            <a:r>
              <a:rPr lang="en-US" sz="2000">
                <a:latin typeface="Times New Roman"/>
                <a:ea typeface="Times New Roman"/>
                <a:cs typeface="Times New Roman"/>
                <a:sym typeface="Times New Roman"/>
              </a:rPr>
              <a:t> Techniques to Prevent Modal Collapse, Perceptual Quality Problems, and Training Issues.</a:t>
            </a:r>
            <a:endParaRPr sz="2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High-quality image generation: </a:t>
            </a:r>
            <a:r>
              <a:rPr lang="en-US" sz="2000">
                <a:latin typeface="Times New Roman"/>
                <a:ea typeface="Times New Roman"/>
                <a:cs typeface="Times New Roman"/>
                <a:sym typeface="Times New Roman"/>
              </a:rPr>
              <a:t>It refers to producing realistic and medically relevant chest X-ray images.</a:t>
            </a:r>
            <a:endParaRPr sz="2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6" name="Google Shape;206;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p19"/>
          <p:cNvSpPr/>
          <p:nvPr/>
        </p:nvSpPr>
        <p:spPr>
          <a:xfrm>
            <a:off x="10880200" y="3143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9" name="Google Shape;209;p1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9"/>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1" name="Google Shape;211;p19"/>
          <p:cNvSpPr txBox="1"/>
          <p:nvPr>
            <p:ph type="ctrTitle"/>
          </p:nvPr>
        </p:nvSpPr>
        <p:spPr>
          <a:xfrm>
            <a:off x="3542175" y="526372"/>
            <a:ext cx="3304500" cy="58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700"/>
              <a:t>MODELLING</a:t>
            </a:r>
            <a:endParaRPr sz="3700"/>
          </a:p>
        </p:txBody>
      </p:sp>
      <p:sp>
        <p:nvSpPr>
          <p:cNvPr id="212" name="Google Shape;212;p19"/>
          <p:cNvSpPr txBox="1"/>
          <p:nvPr/>
        </p:nvSpPr>
        <p:spPr>
          <a:xfrm>
            <a:off x="653450" y="1433925"/>
            <a:ext cx="9353400" cy="384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900">
                <a:solidFill>
                  <a:schemeClr val="dk1"/>
                </a:solidFill>
                <a:latin typeface="Times New Roman"/>
                <a:ea typeface="Times New Roman"/>
                <a:cs typeface="Times New Roman"/>
                <a:sym typeface="Times New Roman"/>
              </a:rPr>
              <a:t>GAN Architecture Design:</a:t>
            </a:r>
            <a:endParaRPr b="1"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900">
                <a:solidFill>
                  <a:schemeClr val="dk1"/>
                </a:solidFill>
                <a:latin typeface="Times New Roman"/>
                <a:ea typeface="Times New Roman"/>
                <a:cs typeface="Times New Roman"/>
                <a:sym typeface="Times New Roman"/>
              </a:rPr>
              <a:t>Design a GAN architecture consisting of generator and a discriminator network using Keras</a:t>
            </a:r>
            <a:endParaRPr b="1"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900">
                <a:solidFill>
                  <a:schemeClr val="dk1"/>
                </a:solidFill>
                <a:latin typeface="Times New Roman"/>
                <a:ea typeface="Times New Roman"/>
                <a:cs typeface="Times New Roman"/>
                <a:sym typeface="Times New Roman"/>
              </a:rPr>
              <a:t>Generator:</a:t>
            </a:r>
            <a:endParaRPr b="1"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A noise vector and conditional labels denoting the pathological state (pneumonia or healthy) are fed into the generator.</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It expands the noise vector into a realistic chest X-ray image by applying a sequence of Convolutional Transpose layers.</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 order to guarantee the diversity of generated images and prevent mode collapse, layer normalization is utilized.</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generator has been trained to concentrate on obtaining the key characteristics of the healthy and pneumonia cases that are included in the 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8" name="Google Shape;218;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p20"/>
          <p:cNvSpPr/>
          <p:nvPr/>
        </p:nvSpPr>
        <p:spPr>
          <a:xfrm>
            <a:off x="10880200" y="3143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0" name="Google Shape;220;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21" name="Google Shape;221;p2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2" name="Google Shape;222;p20"/>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23" name="Google Shape;223;p20"/>
          <p:cNvSpPr txBox="1"/>
          <p:nvPr>
            <p:ph type="ctrTitle"/>
          </p:nvPr>
        </p:nvSpPr>
        <p:spPr>
          <a:xfrm>
            <a:off x="3542175" y="526372"/>
            <a:ext cx="3304500" cy="58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700"/>
              <a:t>MODELLING</a:t>
            </a:r>
            <a:endParaRPr sz="3700"/>
          </a:p>
        </p:txBody>
      </p:sp>
      <p:sp>
        <p:nvSpPr>
          <p:cNvPr id="224" name="Google Shape;224;p20"/>
          <p:cNvSpPr txBox="1"/>
          <p:nvPr/>
        </p:nvSpPr>
        <p:spPr>
          <a:xfrm>
            <a:off x="702950" y="1715400"/>
            <a:ext cx="9424500" cy="342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900">
                <a:solidFill>
                  <a:schemeClr val="dk1"/>
                </a:solidFill>
                <a:latin typeface="Times New Roman"/>
                <a:ea typeface="Times New Roman"/>
                <a:cs typeface="Times New Roman"/>
                <a:sym typeface="Times New Roman"/>
              </a:rPr>
              <a:t>Discriminator:</a:t>
            </a:r>
            <a:endParaRPr b="1" sz="19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discriminator is in charge of identifying the pathological condition present in the generated images and differentiating between real and generated images.</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To learn discriminative features, it consists of a sequence of convolutional layers followed by LeakyReLU activations.</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With the goal of averting adversarial attacks, the discriminator is trained to correctly classify both generated and real images.</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9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30" name="Google Shape;230;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1" name="Google Shape;231;p21"/>
          <p:cNvSpPr/>
          <p:nvPr/>
        </p:nvSpPr>
        <p:spPr>
          <a:xfrm>
            <a:off x="10880200" y="3143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2" name="Google Shape;232;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33" name="Google Shape;233;p2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4" name="Google Shape;234;p21"/>
          <p:cNvSpPr txBox="1"/>
          <p:nvPr/>
        </p:nvSpPr>
        <p:spPr>
          <a:xfrm>
            <a:off x="973400" y="812178"/>
            <a:ext cx="2812500" cy="5670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Clr>
                <a:schemeClr val="dk1"/>
              </a:buClr>
              <a:buFont typeface="Arial"/>
              <a:buNone/>
            </a:pPr>
            <a:r>
              <a:rPr lang="en-US" sz="1800">
                <a:solidFill>
                  <a:schemeClr val="dk1"/>
                </a:solidFill>
                <a:latin typeface="Trebuchet MS"/>
                <a:ea typeface="Trebuchet MS"/>
                <a:cs typeface="Trebuchet MS"/>
                <a:sym typeface="Trebuchet MS"/>
              </a:rPr>
              <a:t>Generator Architecture</a:t>
            </a:r>
            <a:endParaRPr sz="18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235" name="Google Shape;235;p2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36" name="Google Shape;236;p21"/>
          <p:cNvSpPr txBox="1"/>
          <p:nvPr>
            <p:ph type="ctrTitle"/>
          </p:nvPr>
        </p:nvSpPr>
        <p:spPr>
          <a:xfrm>
            <a:off x="3257450" y="229272"/>
            <a:ext cx="3304500" cy="58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700"/>
              <a:t>MODELLING</a:t>
            </a:r>
            <a:endParaRPr sz="3700"/>
          </a:p>
        </p:txBody>
      </p:sp>
      <p:pic>
        <p:nvPicPr>
          <p:cNvPr id="237" name="Google Shape;237;p21"/>
          <p:cNvPicPr preferRelativeResize="0"/>
          <p:nvPr/>
        </p:nvPicPr>
        <p:blipFill>
          <a:blip r:embed="rId4">
            <a:alphaModFix/>
          </a:blip>
          <a:stretch>
            <a:fillRect/>
          </a:stretch>
        </p:blipFill>
        <p:spPr>
          <a:xfrm>
            <a:off x="4420700" y="1090075"/>
            <a:ext cx="2611976" cy="5395950"/>
          </a:xfrm>
          <a:prstGeom prst="rect">
            <a:avLst/>
          </a:prstGeom>
          <a:noFill/>
          <a:ln>
            <a:noFill/>
          </a:ln>
        </p:spPr>
      </p:pic>
      <p:sp>
        <p:nvSpPr>
          <p:cNvPr id="238" name="Google Shape;238;p21"/>
          <p:cNvSpPr txBox="1"/>
          <p:nvPr/>
        </p:nvSpPr>
        <p:spPr>
          <a:xfrm>
            <a:off x="4420700" y="812178"/>
            <a:ext cx="2812500" cy="5670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sz="1800">
                <a:solidFill>
                  <a:schemeClr val="dk1"/>
                </a:solidFill>
                <a:latin typeface="Trebuchet MS"/>
                <a:ea typeface="Trebuchet MS"/>
                <a:cs typeface="Trebuchet MS"/>
                <a:sym typeface="Trebuchet MS"/>
              </a:rPr>
              <a:t>Discriminator</a:t>
            </a:r>
            <a:r>
              <a:rPr lang="en-US" sz="1800">
                <a:solidFill>
                  <a:schemeClr val="dk1"/>
                </a:solidFill>
                <a:latin typeface="Trebuchet MS"/>
                <a:ea typeface="Trebuchet MS"/>
                <a:cs typeface="Trebuchet MS"/>
                <a:sym typeface="Trebuchet MS"/>
              </a:rPr>
              <a:t> Architecture</a:t>
            </a:r>
            <a:endParaRPr sz="18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pic>
        <p:nvPicPr>
          <p:cNvPr id="239" name="Google Shape;239;p21"/>
          <p:cNvPicPr preferRelativeResize="0"/>
          <p:nvPr/>
        </p:nvPicPr>
        <p:blipFill>
          <a:blip r:embed="rId5">
            <a:alphaModFix/>
          </a:blip>
          <a:stretch>
            <a:fillRect/>
          </a:stretch>
        </p:blipFill>
        <p:spPr>
          <a:xfrm>
            <a:off x="1337100" y="1149925"/>
            <a:ext cx="2278950" cy="506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45" name="Google Shape;245;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6" name="Google Shape;246;p22"/>
          <p:cNvSpPr/>
          <p:nvPr/>
        </p:nvSpPr>
        <p:spPr>
          <a:xfrm>
            <a:off x="9110000" y="9155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7" name="Google Shape;247;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48" name="Google Shape;248;p2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9" name="Google Shape;249;p22"/>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50" name="Google Shape;250;p2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251" name="Google Shape;251;p22"/>
          <p:cNvPicPr preferRelativeResize="0"/>
          <p:nvPr/>
        </p:nvPicPr>
        <p:blipFill>
          <a:blip r:embed="rId4">
            <a:alphaModFix/>
          </a:blip>
          <a:stretch>
            <a:fillRect/>
          </a:stretch>
        </p:blipFill>
        <p:spPr>
          <a:xfrm>
            <a:off x="1043700" y="1507806"/>
            <a:ext cx="3067050" cy="685800"/>
          </a:xfrm>
          <a:prstGeom prst="rect">
            <a:avLst/>
          </a:prstGeom>
          <a:noFill/>
          <a:ln>
            <a:noFill/>
          </a:ln>
        </p:spPr>
      </p:pic>
      <p:pic>
        <p:nvPicPr>
          <p:cNvPr id="252" name="Google Shape;252;p22"/>
          <p:cNvPicPr preferRelativeResize="0"/>
          <p:nvPr/>
        </p:nvPicPr>
        <p:blipFill>
          <a:blip r:embed="rId5">
            <a:alphaModFix/>
          </a:blip>
          <a:stretch>
            <a:fillRect/>
          </a:stretch>
        </p:blipFill>
        <p:spPr>
          <a:xfrm>
            <a:off x="1043700" y="2379653"/>
            <a:ext cx="8298826" cy="33302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8" name="Google Shape;258;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9" name="Google Shape;259;p23"/>
          <p:cNvSpPr/>
          <p:nvPr/>
        </p:nvSpPr>
        <p:spPr>
          <a:xfrm>
            <a:off x="9110000" y="9155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0" name="Google Shape;260;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62" name="Google Shape;262;p23"/>
          <p:cNvSpPr txBox="1"/>
          <p:nvPr>
            <p:ph type="title"/>
          </p:nvPr>
        </p:nvSpPr>
        <p:spPr>
          <a:xfrm>
            <a:off x="558165" y="385444"/>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63" name="Google Shape;263;p23"/>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264" name="Google Shape;264;p23"/>
          <p:cNvPicPr preferRelativeResize="0"/>
          <p:nvPr/>
        </p:nvPicPr>
        <p:blipFill>
          <a:blip r:embed="rId4">
            <a:alphaModFix/>
          </a:blip>
          <a:stretch>
            <a:fillRect/>
          </a:stretch>
        </p:blipFill>
        <p:spPr>
          <a:xfrm>
            <a:off x="1130350" y="1290244"/>
            <a:ext cx="7030376" cy="46692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70" name="Google Shape;270;p2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p24"/>
          <p:cNvSpPr/>
          <p:nvPr/>
        </p:nvSpPr>
        <p:spPr>
          <a:xfrm>
            <a:off x="9110000" y="9155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2" name="Google Shape;272;p2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73" name="Google Shape;273;p2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74" name="Google Shape;274;p24"/>
          <p:cNvSpPr txBox="1"/>
          <p:nvPr>
            <p:ph type="title"/>
          </p:nvPr>
        </p:nvSpPr>
        <p:spPr>
          <a:xfrm>
            <a:off x="558165" y="385444"/>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75" name="Google Shape;275;p24"/>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76" name="Google Shape;276;p24"/>
          <p:cNvSpPr txBox="1"/>
          <p:nvPr/>
        </p:nvSpPr>
        <p:spPr>
          <a:xfrm>
            <a:off x="558175" y="1239425"/>
            <a:ext cx="7639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Tag Loss: Measures the discriminator's ability to distinguish between real and generated samples.</a:t>
            </a:r>
            <a:endParaRPr/>
          </a:p>
          <a:p>
            <a:pPr indent="-317500" lvl="0" marL="457200" rtl="0" algn="l">
              <a:spcBef>
                <a:spcPts val="0"/>
              </a:spcBef>
              <a:spcAft>
                <a:spcPts val="0"/>
              </a:spcAft>
              <a:buSzPts val="1400"/>
              <a:buChar char="●"/>
            </a:pPr>
            <a:r>
              <a:rPr lang="en-US"/>
              <a:t>Labels Loss: Measures the discriminator's ability to classify the generated samples into different categories (e.g., different classes) based on additional information.</a:t>
            </a:r>
            <a:endParaRPr/>
          </a:p>
        </p:txBody>
      </p:sp>
      <p:pic>
        <p:nvPicPr>
          <p:cNvPr id="277" name="Google Shape;277;p24"/>
          <p:cNvPicPr preferRelativeResize="0"/>
          <p:nvPr/>
        </p:nvPicPr>
        <p:blipFill>
          <a:blip r:embed="rId4">
            <a:alphaModFix/>
          </a:blip>
          <a:stretch>
            <a:fillRect/>
          </a:stretch>
        </p:blipFill>
        <p:spPr>
          <a:xfrm>
            <a:off x="1857150" y="2358687"/>
            <a:ext cx="6340224" cy="405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83" name="Google Shape;283;p2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p25"/>
          <p:cNvSpPr/>
          <p:nvPr/>
        </p:nvSpPr>
        <p:spPr>
          <a:xfrm>
            <a:off x="9110000" y="9155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5" name="Google Shape;285;p2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87" name="Google Shape;287;p25"/>
          <p:cNvSpPr txBox="1"/>
          <p:nvPr>
            <p:ph type="title"/>
          </p:nvPr>
        </p:nvSpPr>
        <p:spPr>
          <a:xfrm>
            <a:off x="558165" y="385444"/>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88" name="Google Shape;288;p25"/>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89" name="Google Shape;289;p25"/>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t/>
            </a:r>
            <a:endParaRPr sz="2000">
              <a:latin typeface="Trebuchet MS"/>
              <a:ea typeface="Trebuchet MS"/>
              <a:cs typeface="Trebuchet MS"/>
              <a:sym typeface="Trebuchet MS"/>
            </a:endParaRPr>
          </a:p>
        </p:txBody>
      </p:sp>
      <p:pic>
        <p:nvPicPr>
          <p:cNvPr id="290" name="Google Shape;290;p25"/>
          <p:cNvPicPr preferRelativeResize="0"/>
          <p:nvPr/>
        </p:nvPicPr>
        <p:blipFill>
          <a:blip r:embed="rId4">
            <a:alphaModFix/>
          </a:blip>
          <a:stretch>
            <a:fillRect/>
          </a:stretch>
        </p:blipFill>
        <p:spPr>
          <a:xfrm>
            <a:off x="2071150" y="1519825"/>
            <a:ext cx="4881571" cy="381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8"/>
          <p:cNvSpPr/>
          <p:nvPr/>
        </p:nvSpPr>
        <p:spPr>
          <a:xfrm>
            <a:off x="8342500" y="929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 name="Google Shape;68;p8"/>
          <p:cNvSpPr txBox="1"/>
          <p:nvPr>
            <p:ph type="title"/>
          </p:nvPr>
        </p:nvSpPr>
        <p:spPr>
          <a:xfrm>
            <a:off x="1849147" y="755905"/>
            <a:ext cx="5638800" cy="670800"/>
          </a:xfrm>
          <a:prstGeom prst="rect">
            <a:avLst/>
          </a:prstGeom>
          <a:noFill/>
          <a:ln>
            <a:noFill/>
          </a:ln>
        </p:spPr>
        <p:txBody>
          <a:bodyPr anchorCtr="0" anchor="t" bIns="0" lIns="0" spcFirstLastPara="1" rIns="0" wrap="square" tIns="16500">
            <a:spAutoFit/>
          </a:bodyPr>
          <a:lstStyle/>
          <a:p>
            <a:pPr indent="0" lvl="0" marL="193675" rtl="0" algn="l">
              <a:spcBef>
                <a:spcPts val="0"/>
              </a:spcBef>
              <a:spcAft>
                <a:spcPts val="0"/>
              </a:spcAft>
              <a:buClr>
                <a:schemeClr val="dk1"/>
              </a:buClr>
              <a:buFont typeface="Arial"/>
              <a:buNone/>
            </a:pPr>
            <a:r>
              <a:rPr lang="en-US" sz="4250"/>
              <a:t>        PROJECT TITLE</a:t>
            </a:r>
            <a:endParaRPr sz="4250"/>
          </a:p>
        </p:txBody>
      </p:sp>
      <p:pic>
        <p:nvPicPr>
          <p:cNvPr id="69" name="Google Shape;69;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0" name="Google Shape;70;p8"/>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71" name="Google Shape;71;p8"/>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72" name="Google Shape;72;p8"/>
          <p:cNvSpPr txBox="1"/>
          <p:nvPr/>
        </p:nvSpPr>
        <p:spPr>
          <a:xfrm>
            <a:off x="1963675" y="2119600"/>
            <a:ext cx="6746700" cy="39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GAN-Guided Medical Image Generation: </a:t>
            </a:r>
            <a:endParaRPr sz="23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Enhancing Classification with Intelligent Scans</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9"/>
          <p:cNvSpPr/>
          <p:nvPr/>
        </p:nvSpPr>
        <p:spPr>
          <a:xfrm>
            <a:off x="8342500" y="929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9"/>
          <p:cNvSpPr txBox="1"/>
          <p:nvPr>
            <p:ph type="title"/>
          </p:nvPr>
        </p:nvSpPr>
        <p:spPr>
          <a:xfrm>
            <a:off x="3198447" y="619730"/>
            <a:ext cx="5638800" cy="1409700"/>
          </a:xfrm>
          <a:prstGeom prst="rect">
            <a:avLst/>
          </a:prstGeom>
          <a:noFill/>
          <a:ln>
            <a:noFill/>
          </a:ln>
        </p:spPr>
        <p:txBody>
          <a:bodyPr anchorCtr="0" anchor="t" bIns="0" lIns="0" spcFirstLastPara="1" rIns="0" wrap="square" tIns="16500">
            <a:spAutoFit/>
          </a:bodyPr>
          <a:lstStyle/>
          <a:p>
            <a:pPr indent="0" lvl="0" marL="193675" rtl="0" algn="l">
              <a:spcBef>
                <a:spcPts val="0"/>
              </a:spcBef>
              <a:spcAft>
                <a:spcPts val="0"/>
              </a:spcAft>
              <a:buNone/>
            </a:pPr>
            <a:r>
              <a:rPr lang="en-US"/>
              <a:t>AGENDA</a:t>
            </a:r>
            <a:endParaRPr/>
          </a:p>
          <a:p>
            <a:pPr indent="0" lvl="0" marL="193675" rtl="0" algn="l">
              <a:spcBef>
                <a:spcPts val="0"/>
              </a:spcBef>
              <a:spcAft>
                <a:spcPts val="0"/>
              </a:spcAft>
              <a:buNone/>
            </a:pPr>
            <a:r>
              <a:t/>
            </a:r>
            <a:endParaRPr sz="4250"/>
          </a:p>
        </p:txBody>
      </p:sp>
      <p:pic>
        <p:nvPicPr>
          <p:cNvPr id="79" name="Google Shape;79;p9"/>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80" name="Google Shape;80;p9"/>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1" name="Google Shape;81;p9"/>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2" name="Google Shape;82;p9"/>
          <p:cNvSpPr txBox="1"/>
          <p:nvPr/>
        </p:nvSpPr>
        <p:spPr>
          <a:xfrm>
            <a:off x="2819400" y="1612050"/>
            <a:ext cx="6746700" cy="39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Problem Statement</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Project Overview</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End Users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Solution and Value Proposition</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GAN Architecture</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System Approach</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Algorithm and Deployment</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The Wow in Your Solution</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Modelling</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Results</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pSp>
        <p:nvGrpSpPr>
          <p:cNvPr id="87" name="Google Shape;87;p10"/>
          <p:cNvGrpSpPr/>
          <p:nvPr/>
        </p:nvGrpSpPr>
        <p:grpSpPr>
          <a:xfrm>
            <a:off x="7991475" y="2933700"/>
            <a:ext cx="2762250" cy="3257550"/>
            <a:chOff x="7991475" y="2933700"/>
            <a:chExt cx="2762250" cy="3257550"/>
          </a:xfrm>
        </p:grpSpPr>
        <p:sp>
          <p:nvSpPr>
            <p:cNvPr id="88" name="Google Shape;8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0" name="Google Shape;90;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91" name="Google Shape;91;p10"/>
          <p:cNvSpPr/>
          <p:nvPr/>
        </p:nvSpPr>
        <p:spPr>
          <a:xfrm>
            <a:off x="8342500" y="929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2" name="Google Shape;92;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93" name="Google Shape;93;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94" name="Google Shape;94;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5" name="Google Shape;95;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96" name="Google Shape;96;p10"/>
          <p:cNvSpPr txBox="1"/>
          <p:nvPr/>
        </p:nvSpPr>
        <p:spPr>
          <a:xfrm>
            <a:off x="834075" y="1550150"/>
            <a:ext cx="6746700" cy="3923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Due to the ability to distort scans, traditional data augmentation approaches are insufficient for medical imaging.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 order to overcome this, our goal is to intelligently produce unseen medical images by employing more advanced techniques like Generative Adversarial Networks (GANs).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In order to produce realistic and varied medical images for better classification and analysis tasks, the generator model must be trained to capture the hidden underlying properties of the training dataset.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1"/>
          <p:cNvGrpSpPr/>
          <p:nvPr/>
        </p:nvGrpSpPr>
        <p:grpSpPr>
          <a:xfrm>
            <a:off x="8658225" y="2647950"/>
            <a:ext cx="3533775" cy="3810000"/>
            <a:chOff x="8658225" y="2647950"/>
            <a:chExt cx="3533775" cy="3810000"/>
          </a:xfrm>
        </p:grpSpPr>
        <p:sp>
          <p:nvSpPr>
            <p:cNvPr id="102" name="Google Shape;10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4" name="Google Shape;104;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05" name="Google Shape;105;p11"/>
          <p:cNvSpPr/>
          <p:nvPr/>
        </p:nvSpPr>
        <p:spPr>
          <a:xfrm>
            <a:off x="8343900" y="13117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11"/>
          <p:cNvSpPr txBox="1"/>
          <p:nvPr>
            <p:ph type="title"/>
          </p:nvPr>
        </p:nvSpPr>
        <p:spPr>
          <a:xfrm>
            <a:off x="739775" y="829625"/>
            <a:ext cx="8719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a:t>
            </a:r>
            <a:r>
              <a:rPr lang="en-US" sz="4250"/>
              <a:t>OVERVIEW</a:t>
            </a:r>
            <a:endParaRPr sz="4250"/>
          </a:p>
        </p:txBody>
      </p:sp>
      <p:pic>
        <p:nvPicPr>
          <p:cNvPr id="107" name="Google Shape;107;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8" name="Google Shape;108;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9" name="Google Shape;109;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0" name="Google Shape;110;p11"/>
          <p:cNvSpPr txBox="1"/>
          <p:nvPr/>
        </p:nvSpPr>
        <p:spPr>
          <a:xfrm>
            <a:off x="793625" y="1735825"/>
            <a:ext cx="7130400" cy="445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goal of this project is to generate chest X-ray images using a conditional GAN model, avoiding common GAN problems and guaranteeing ongoing training to achieve key features.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 the meantime, possible distortions render conventional data augmentation methods insufficient for medical imaging.</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Our goal is to educate the generator to comprehend hidden dataset features so that it can intelligently produce unseen medical scans using Generative Adversarial Networks (GANs).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Overcoming the drawbacks of conventional augmentation techniques, this method produces realistic and diverse images that improve classification and analysis tasks in medical imaging.</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12"/>
          <p:cNvSpPr/>
          <p:nvPr/>
        </p:nvSpPr>
        <p:spPr>
          <a:xfrm flipH="1">
            <a:off x="7010257" y="1695450"/>
            <a:ext cx="457343"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8" name="Google Shape;118;p12"/>
          <p:cNvSpPr txBox="1"/>
          <p:nvPr>
            <p:ph type="title"/>
          </p:nvPr>
        </p:nvSpPr>
        <p:spPr>
          <a:xfrm>
            <a:off x="739765" y="744444"/>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19" name="Google Shape;119;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20" name="Google Shape;120;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1" name="Google Shape;121;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2" name="Google Shape;122;p12"/>
          <p:cNvSpPr txBox="1"/>
          <p:nvPr/>
        </p:nvSpPr>
        <p:spPr>
          <a:xfrm>
            <a:off x="979300" y="2317650"/>
            <a:ext cx="7996800" cy="28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Chest X-ray images of varying quality are needed by medical professionals, researchers, and developers in the healthcare industry for a variety of purposes, including training diagnostic models, research, and improving medical education.</a:t>
            </a:r>
            <a:endParaRPr sz="21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3"/>
          <p:cNvPicPr preferRelativeResize="0"/>
          <p:nvPr/>
        </p:nvPicPr>
        <p:blipFill rotWithShape="1">
          <a:blip r:embed="rId3">
            <a:alphaModFix/>
          </a:blip>
          <a:srcRect b="0" l="0" r="0" t="0"/>
          <a:stretch/>
        </p:blipFill>
        <p:spPr>
          <a:xfrm>
            <a:off x="8096250" y="1959150"/>
            <a:ext cx="2695574" cy="3248025"/>
          </a:xfrm>
          <a:prstGeom prst="rect">
            <a:avLst/>
          </a:prstGeom>
          <a:noFill/>
          <a:ln>
            <a:noFill/>
          </a:ln>
        </p:spPr>
      </p:pic>
      <p:sp>
        <p:nvSpPr>
          <p:cNvPr id="128" name="Google Shape;128;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0" name="Google Shape;13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13"/>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32" name="Google Shape;13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3" name="Google Shape;133;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4" name="Google Shape;134;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5" name="Google Shape;135;p13"/>
          <p:cNvSpPr txBox="1"/>
          <p:nvPr/>
        </p:nvSpPr>
        <p:spPr>
          <a:xfrm>
            <a:off x="676275" y="2301863"/>
            <a:ext cx="6994200" cy="25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900">
                <a:latin typeface="Times New Roman"/>
                <a:ea typeface="Times New Roman"/>
                <a:cs typeface="Times New Roman"/>
                <a:sym typeface="Times New Roman"/>
              </a:rPr>
              <a:t>SOLUTION:</a:t>
            </a:r>
            <a:r>
              <a:rPr lang="en-US" sz="1900">
                <a:latin typeface="Times New Roman"/>
                <a:ea typeface="Times New Roman"/>
                <a:cs typeface="Times New Roman"/>
                <a:sym typeface="Times New Roman"/>
              </a:rPr>
              <a:t>This project creates intelligent chest X-ray images of pneumonia patients and normal subjects using a conditional Generative Adversarial Network (GAN) model. The suggested approach seeks to generate varied and high-quality medical images by tackling common issues with GAN models, such as training issues and mode collapse. In addition to recognizing the pathological conditions present in the generated images, the discriminator is trained to distinguish between real and generated images.</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b="0" l="0" r="0" t="0"/>
          <a:stretch/>
        </p:blipFill>
        <p:spPr>
          <a:xfrm>
            <a:off x="8096250" y="1959150"/>
            <a:ext cx="2695574" cy="3248025"/>
          </a:xfrm>
          <a:prstGeom prst="rect">
            <a:avLst/>
          </a:prstGeom>
          <a:noFill/>
          <a:ln>
            <a:noFill/>
          </a:ln>
        </p:spPr>
      </p:pic>
      <p:sp>
        <p:nvSpPr>
          <p:cNvPr id="141" name="Google Shape;141;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 name="Google Shape;143;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4" name="Google Shape;144;p14"/>
          <p:cNvSpPr txBox="1"/>
          <p:nvPr>
            <p:ph type="title"/>
          </p:nvPr>
        </p:nvSpPr>
        <p:spPr>
          <a:xfrm>
            <a:off x="558165" y="385444"/>
            <a:ext cx="97644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45" name="Google Shape;145;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14"/>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7" name="Google Shape;147;p14"/>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8" name="Google Shape;148;p14"/>
          <p:cNvSpPr txBox="1"/>
          <p:nvPr/>
        </p:nvSpPr>
        <p:spPr>
          <a:xfrm>
            <a:off x="676275" y="2301863"/>
            <a:ext cx="6994200" cy="25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900">
                <a:latin typeface="Times New Roman"/>
                <a:ea typeface="Times New Roman"/>
                <a:cs typeface="Times New Roman"/>
                <a:sym typeface="Times New Roman"/>
              </a:rPr>
              <a:t>Value Proposition: </a:t>
            </a:r>
            <a:r>
              <a:rPr lang="en-US" sz="1900">
                <a:latin typeface="Times New Roman"/>
                <a:ea typeface="Times New Roman"/>
                <a:cs typeface="Times New Roman"/>
                <a:sym typeface="Times New Roman"/>
              </a:rPr>
              <a:t>Medical imaging may be distorted by conventional data augmentation techniques, rendering them useless for classification tasks. The intelligent generation of unseen medical scans through the use of GANs improves the efficiency of classification and analysis tasks in medical imaging. The suggested method offers a more dependable and accurate way to produce medical images by guaranteeing training continuity and concentrating on capturing key features found in the dataset.</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15"/>
          <p:cNvSpPr/>
          <p:nvPr/>
        </p:nvSpPr>
        <p:spPr>
          <a:xfrm flipH="1">
            <a:off x="8370257" y="1571175"/>
            <a:ext cx="457343"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 name="Google Shape;155;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p15"/>
          <p:cNvSpPr txBox="1"/>
          <p:nvPr>
            <p:ph type="title"/>
          </p:nvPr>
        </p:nvSpPr>
        <p:spPr>
          <a:xfrm>
            <a:off x="3122095" y="401175"/>
            <a:ext cx="4913400" cy="1020600"/>
          </a:xfrm>
          <a:prstGeom prst="rect">
            <a:avLst/>
          </a:prstGeom>
          <a:noFill/>
          <a:ln>
            <a:noFill/>
          </a:ln>
        </p:spPr>
        <p:txBody>
          <a:bodyPr anchorCtr="0" anchor="t" bIns="0" lIns="0" spcFirstLastPara="1" rIns="0" wrap="square" tIns="522850">
            <a:spAutoFit/>
          </a:bodyPr>
          <a:lstStyle/>
          <a:p>
            <a:pPr indent="0" lvl="0" marL="0" rtl="0" algn="l">
              <a:spcBef>
                <a:spcPts val="0"/>
              </a:spcBef>
              <a:spcAft>
                <a:spcPts val="0"/>
              </a:spcAft>
              <a:buNone/>
            </a:pPr>
            <a:r>
              <a:rPr lang="en-US" sz="3200"/>
              <a:t>SYSTEM APPROACH</a:t>
            </a:r>
            <a:endParaRPr sz="3200"/>
          </a:p>
        </p:txBody>
      </p:sp>
      <p:pic>
        <p:nvPicPr>
          <p:cNvPr id="157" name="Google Shape;157;p15"/>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8" name="Google Shape;158;p15"/>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9" name="Google Shape;159;p15"/>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0" name="Google Shape;160;p15"/>
          <p:cNvSpPr txBox="1"/>
          <p:nvPr/>
        </p:nvSpPr>
        <p:spPr>
          <a:xfrm>
            <a:off x="979300" y="2317650"/>
            <a:ext cx="7996800" cy="28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latin typeface="Times New Roman"/>
              <a:ea typeface="Times New Roman"/>
              <a:cs typeface="Times New Roman"/>
              <a:sym typeface="Times New Roman"/>
            </a:endParaRPr>
          </a:p>
        </p:txBody>
      </p:sp>
      <p:sp>
        <p:nvSpPr>
          <p:cNvPr id="161" name="Google Shape;161;p15"/>
          <p:cNvSpPr txBox="1"/>
          <p:nvPr/>
        </p:nvSpPr>
        <p:spPr>
          <a:xfrm>
            <a:off x="1127875" y="1571163"/>
            <a:ext cx="7006500" cy="42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System Requirements: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rPr b="1" lang="en-US" sz="1800">
                <a:latin typeface="Times New Roman"/>
                <a:ea typeface="Times New Roman"/>
                <a:cs typeface="Times New Roman"/>
                <a:sym typeface="Times New Roman"/>
              </a:rPr>
              <a:t>1.Hardware:</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CPU:</a:t>
            </a:r>
            <a:r>
              <a:rPr lang="en-US" sz="1800">
                <a:latin typeface="Times New Roman"/>
                <a:ea typeface="Times New Roman"/>
                <a:cs typeface="Times New Roman"/>
                <a:sym typeface="Times New Roman"/>
              </a:rPr>
              <a:t> The training code can be run on a multi-core CPU. However, GAN training can be computationally demanding, particularly for 30000 epochs, so training time could be greatly shortened by a faster CPU with more cores.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RAM, or memory:</a:t>
            </a:r>
            <a:r>
              <a:rPr lang="en-US" sz="1800">
                <a:latin typeface="Times New Roman"/>
                <a:ea typeface="Times New Roman"/>
                <a:cs typeface="Times New Roman"/>
                <a:sym typeface="Times New Roman"/>
              </a:rPr>
              <a:t> For managing large datasets and effectively training deep neural networks over 30000 epochs, at least 16GB of RAM is advised. Larger batch sizes and complex model architectures may benefit from higher RAM capacities, which lower the possibility of memory errors or slowdowns.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Internet Connection:</a:t>
            </a:r>
            <a:endParaRPr b="1" sz="1800">
              <a:latin typeface="Times New Roman"/>
              <a:ea typeface="Times New Roman"/>
              <a:cs typeface="Times New Roman"/>
              <a:sym typeface="Times New Roman"/>
            </a:endParaRPr>
          </a:p>
          <a:p>
            <a:pPr indent="0" lvl="0" marL="457200" rtl="0" algn="l">
              <a:spcBef>
                <a:spcPts val="0"/>
              </a:spcBef>
              <a:spcAft>
                <a:spcPts val="0"/>
              </a:spcAft>
              <a:buNone/>
            </a:pPr>
            <a:r>
              <a:rPr lang="en-US" sz="1800">
                <a:latin typeface="Times New Roman"/>
                <a:ea typeface="Times New Roman"/>
                <a:cs typeface="Times New Roman"/>
                <a:sym typeface="Times New Roman"/>
              </a:rPr>
              <a:t>      An internet connection is needed to load the dataset link and access online </a:t>
            </a:r>
            <a:r>
              <a:rPr lang="en-US" sz="1800">
                <a:latin typeface="Times New Roman"/>
                <a:ea typeface="Times New Roman"/>
                <a:cs typeface="Times New Roman"/>
                <a:sym typeface="Times New Roman"/>
              </a:rPr>
              <a:t>resources</a:t>
            </a:r>
            <a:r>
              <a:rPr lang="en-US" sz="1800">
                <a:latin typeface="Times New Roman"/>
                <a:ea typeface="Times New Roman"/>
                <a:cs typeface="Times New Roman"/>
                <a:sym typeface="Times New Roman"/>
              </a:rPr>
              <a:t> during development</a:t>
            </a:r>
            <a:endParaRPr sz="1800">
              <a:latin typeface="Times New Roman"/>
              <a:ea typeface="Times New Roman"/>
              <a:cs typeface="Times New Roman"/>
              <a:sym typeface="Times New Roman"/>
            </a:endParaRPr>
          </a:p>
        </p:txBody>
      </p:sp>
      <p:sp>
        <p:nvSpPr>
          <p:cNvPr id="162" name="Google Shape;162;p15"/>
          <p:cNvSpPr txBox="1"/>
          <p:nvPr/>
        </p:nvSpPr>
        <p:spPr>
          <a:xfrm>
            <a:off x="-592825" y="3246075"/>
            <a:ext cx="713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