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7" r:id="rId6"/>
    <p:sldId id="268" r:id="rId7"/>
    <p:sldId id="269" r:id="rId8"/>
    <p:sldId id="272" r:id="rId9"/>
    <p:sldId id="273" r:id="rId10"/>
    <p:sldId id="270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0" d="100"/>
          <a:sy n="70" d="100"/>
        </p:scale>
        <p:origin x="536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A7F13-F558-4779-86C9-8D72A486DCA2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F3EC-8DE6-48A2-8D67-979741F3C767}">
      <dgm:prSet/>
      <dgm:spPr>
        <a:solidFill>
          <a:schemeClr val="accent3"/>
        </a:solidFill>
      </dgm:spPr>
      <dgm:t>
        <a:bodyPr/>
        <a:lstStyle/>
        <a:p>
          <a:r>
            <a:rPr lang="en-US" b="1" i="0" baseline="0" dirty="0"/>
            <a:t>High Accuracy:</a:t>
          </a:r>
          <a:r>
            <a:rPr lang="en-US" b="0" i="0" baseline="0" dirty="0"/>
            <a:t> Achieved over </a:t>
          </a:r>
          <a:r>
            <a:rPr lang="en-US" b="1" i="0" baseline="0" dirty="0"/>
            <a:t>93% accuracy</a:t>
          </a:r>
          <a:r>
            <a:rPr lang="en-US" b="0" i="0" baseline="0" dirty="0"/>
            <a:t> in skin disease classification using EfficientNetB4 CNN.</a:t>
          </a:r>
          <a:endParaRPr lang="en-US" dirty="0"/>
        </a:p>
      </dgm:t>
    </dgm:pt>
    <dgm:pt modelId="{0DF38B3D-E34C-4064-9AA2-2DC09F77D176}" type="parTrans" cxnId="{A029BCB4-F574-460A-9CAA-902D0DF22529}">
      <dgm:prSet/>
      <dgm:spPr/>
      <dgm:t>
        <a:bodyPr/>
        <a:lstStyle/>
        <a:p>
          <a:endParaRPr lang="en-US"/>
        </a:p>
      </dgm:t>
    </dgm:pt>
    <dgm:pt modelId="{603A8901-DE1A-4022-A625-C9A672182488}" type="sibTrans" cxnId="{A029BCB4-F574-460A-9CAA-902D0DF22529}">
      <dgm:prSet/>
      <dgm:spPr/>
      <dgm:t>
        <a:bodyPr/>
        <a:lstStyle/>
        <a:p>
          <a:endParaRPr lang="en-US"/>
        </a:p>
      </dgm:t>
    </dgm:pt>
    <dgm:pt modelId="{7AC2A0CF-CEAC-4858-9147-944F6C17CD68}">
      <dgm:prSet/>
      <dgm:spPr>
        <a:solidFill>
          <a:schemeClr val="accent3"/>
        </a:solidFill>
      </dgm:spPr>
      <dgm:t>
        <a:bodyPr/>
        <a:lstStyle/>
        <a:p>
          <a:r>
            <a:rPr lang="en-US" b="1" i="0" baseline="0" dirty="0"/>
            <a:t>Fast &amp; Automated Diagnosis:</a:t>
          </a:r>
          <a:r>
            <a:rPr lang="en-US" b="0" i="0" baseline="0" dirty="0"/>
            <a:t> Reduced diagnostic time compared to traditional methods, enabling quick assessments.</a:t>
          </a:r>
          <a:endParaRPr lang="en-US" dirty="0"/>
        </a:p>
      </dgm:t>
    </dgm:pt>
    <dgm:pt modelId="{B1CCA625-D77D-4E51-B22F-B4E7DA381E41}" type="parTrans" cxnId="{2FBBE288-413D-4183-92A3-2EBA25E16B48}">
      <dgm:prSet/>
      <dgm:spPr/>
      <dgm:t>
        <a:bodyPr/>
        <a:lstStyle/>
        <a:p>
          <a:endParaRPr lang="en-US"/>
        </a:p>
      </dgm:t>
    </dgm:pt>
    <dgm:pt modelId="{781C0B08-C1EB-4821-923C-4F8AFE2502D9}" type="sibTrans" cxnId="{2FBBE288-413D-4183-92A3-2EBA25E16B48}">
      <dgm:prSet/>
      <dgm:spPr/>
      <dgm:t>
        <a:bodyPr/>
        <a:lstStyle/>
        <a:p>
          <a:endParaRPr lang="en-US"/>
        </a:p>
      </dgm:t>
    </dgm:pt>
    <dgm:pt modelId="{ACB67DB4-BE9D-4AC2-AF35-B19F76E17A78}">
      <dgm:prSet/>
      <dgm:spPr>
        <a:solidFill>
          <a:schemeClr val="accent3"/>
        </a:solidFill>
      </dgm:spPr>
      <dgm:t>
        <a:bodyPr/>
        <a:lstStyle/>
        <a:p>
          <a:r>
            <a:rPr lang="en-US" b="1" i="0" baseline="0" dirty="0"/>
            <a:t>Improved Generalization:</a:t>
          </a:r>
          <a:r>
            <a:rPr lang="en-US" b="0" i="0" baseline="0" dirty="0"/>
            <a:t> Data augmentation techniques enhanced model robustness across different image conditions.</a:t>
          </a:r>
          <a:endParaRPr lang="en-US" dirty="0"/>
        </a:p>
      </dgm:t>
    </dgm:pt>
    <dgm:pt modelId="{B1B10AD5-E878-4913-83E8-4F752C69F40A}" type="parTrans" cxnId="{16FE0EBD-90EF-4F7C-A570-36A1C34FE294}">
      <dgm:prSet/>
      <dgm:spPr/>
      <dgm:t>
        <a:bodyPr/>
        <a:lstStyle/>
        <a:p>
          <a:endParaRPr lang="en-US"/>
        </a:p>
      </dgm:t>
    </dgm:pt>
    <dgm:pt modelId="{A4AECD9C-4EDC-4F10-A162-169955A23C99}" type="sibTrans" cxnId="{16FE0EBD-90EF-4F7C-A570-36A1C34FE294}">
      <dgm:prSet/>
      <dgm:spPr/>
      <dgm:t>
        <a:bodyPr/>
        <a:lstStyle/>
        <a:p>
          <a:endParaRPr lang="en-US"/>
        </a:p>
      </dgm:t>
    </dgm:pt>
    <dgm:pt modelId="{9C6C5FFB-9E82-413D-9DC0-86C860C201C4}">
      <dgm:prSet/>
      <dgm:spPr>
        <a:solidFill>
          <a:schemeClr val="accent3"/>
        </a:solidFill>
      </dgm:spPr>
      <dgm:t>
        <a:bodyPr/>
        <a:lstStyle/>
        <a:p>
          <a:r>
            <a:rPr lang="en-US" b="1" i="0" baseline="0" dirty="0"/>
            <a:t>User-Friendly Web Interface:</a:t>
          </a:r>
          <a:r>
            <a:rPr lang="en-US" b="0" i="0" baseline="0" dirty="0"/>
            <a:t> Developed a </a:t>
          </a:r>
          <a:r>
            <a:rPr lang="en-US" b="1" i="0" baseline="0" dirty="0" err="1"/>
            <a:t>Streamlit</a:t>
          </a:r>
          <a:r>
            <a:rPr lang="en-US" b="1" i="0" baseline="0" dirty="0"/>
            <a:t>-based</a:t>
          </a:r>
          <a:r>
            <a:rPr lang="en-US" b="0" i="0" baseline="0" dirty="0"/>
            <a:t> application for real-time skin disease detection.</a:t>
          </a:r>
          <a:endParaRPr lang="en-US" dirty="0"/>
        </a:p>
      </dgm:t>
    </dgm:pt>
    <dgm:pt modelId="{43FEB3BB-D2BA-4799-9988-C42022D43CFF}" type="parTrans" cxnId="{A2E716EC-6432-4CD0-B4B6-77CFF59D7564}">
      <dgm:prSet/>
      <dgm:spPr/>
      <dgm:t>
        <a:bodyPr/>
        <a:lstStyle/>
        <a:p>
          <a:endParaRPr lang="en-US"/>
        </a:p>
      </dgm:t>
    </dgm:pt>
    <dgm:pt modelId="{D6BF611C-4F8C-47DC-B904-A74F5F9EF839}" type="sibTrans" cxnId="{A2E716EC-6432-4CD0-B4B6-77CFF59D7564}">
      <dgm:prSet/>
      <dgm:spPr/>
      <dgm:t>
        <a:bodyPr/>
        <a:lstStyle/>
        <a:p>
          <a:endParaRPr lang="en-US"/>
        </a:p>
      </dgm:t>
    </dgm:pt>
    <dgm:pt modelId="{0673260D-E37E-487D-A76B-C3DA8633ED7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baseline="0" dirty="0"/>
            <a:t>Scalability &amp; Accessibility:</a:t>
          </a:r>
          <a:r>
            <a:rPr lang="en-US" b="0" i="0" baseline="0" dirty="0"/>
            <a:t> Cloud deployment allows remote access, benefiting patients and healthcare professionals.</a:t>
          </a:r>
          <a:endParaRPr lang="en-US" dirty="0"/>
        </a:p>
      </dgm:t>
    </dgm:pt>
    <dgm:pt modelId="{7366EA90-BEEB-4D93-9BDE-DE1B9842E1C6}" type="parTrans" cxnId="{CCF922F4-3E72-431C-9C7E-EAF51BAD468C}">
      <dgm:prSet/>
      <dgm:spPr/>
      <dgm:t>
        <a:bodyPr/>
        <a:lstStyle/>
        <a:p>
          <a:endParaRPr lang="en-US"/>
        </a:p>
      </dgm:t>
    </dgm:pt>
    <dgm:pt modelId="{EDEF49A7-6E6C-43F1-B540-568F909E9252}" type="sibTrans" cxnId="{CCF922F4-3E72-431C-9C7E-EAF51BAD468C}">
      <dgm:prSet/>
      <dgm:spPr/>
      <dgm:t>
        <a:bodyPr/>
        <a:lstStyle/>
        <a:p>
          <a:endParaRPr lang="en-US"/>
        </a:p>
      </dgm:t>
    </dgm:pt>
    <dgm:pt modelId="{5F5D5790-7115-4F83-A43C-614B26335DE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baseline="0" dirty="0"/>
            <a:t>Reliable Performance:</a:t>
          </a:r>
          <a:r>
            <a:rPr lang="en-US" b="0" i="0" baseline="0" dirty="0"/>
            <a:t> Evaluated using precision, recall, and F1-score, ensuring trustworthy predictions.</a:t>
          </a:r>
          <a:endParaRPr lang="en-US" dirty="0"/>
        </a:p>
      </dgm:t>
    </dgm:pt>
    <dgm:pt modelId="{784375FD-29A5-4092-93DF-4FDD7E40BEE9}" type="parTrans" cxnId="{8815173D-8DD1-474D-92BE-3071D5582C27}">
      <dgm:prSet/>
      <dgm:spPr/>
      <dgm:t>
        <a:bodyPr/>
        <a:lstStyle/>
        <a:p>
          <a:endParaRPr lang="en-US"/>
        </a:p>
      </dgm:t>
    </dgm:pt>
    <dgm:pt modelId="{12B80364-9A78-46BB-B35C-22E59CEB4005}" type="sibTrans" cxnId="{8815173D-8DD1-474D-92BE-3071D5582C27}">
      <dgm:prSet/>
      <dgm:spPr/>
      <dgm:t>
        <a:bodyPr/>
        <a:lstStyle/>
        <a:p>
          <a:endParaRPr lang="en-US"/>
        </a:p>
      </dgm:t>
    </dgm:pt>
    <dgm:pt modelId="{6371CDB0-209C-43D3-8118-D28C73454BE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baseline="0" dirty="0"/>
            <a:t>Early Detection Impact:</a:t>
          </a:r>
          <a:r>
            <a:rPr lang="en-US" b="0" i="0" baseline="0" dirty="0"/>
            <a:t> AI-driven classification aids in </a:t>
          </a:r>
          <a:r>
            <a:rPr lang="en-US" b="1" i="0" baseline="0" dirty="0"/>
            <a:t>early diagnosis</a:t>
          </a:r>
          <a:r>
            <a:rPr lang="en-US" b="0" i="0" baseline="0" dirty="0"/>
            <a:t>, potentially preventing severe conditions.</a:t>
          </a:r>
          <a:endParaRPr lang="en-US" dirty="0"/>
        </a:p>
      </dgm:t>
    </dgm:pt>
    <dgm:pt modelId="{990BAE4A-C9BA-44F0-973C-6F0A6BB64C74}" type="parTrans" cxnId="{AC37DD75-F418-495C-9203-466D76C23B62}">
      <dgm:prSet/>
      <dgm:spPr/>
      <dgm:t>
        <a:bodyPr/>
        <a:lstStyle/>
        <a:p>
          <a:endParaRPr lang="en-US"/>
        </a:p>
      </dgm:t>
    </dgm:pt>
    <dgm:pt modelId="{B85CA069-7546-49E5-BE23-5A72FA21A107}" type="sibTrans" cxnId="{AC37DD75-F418-495C-9203-466D76C23B62}">
      <dgm:prSet/>
      <dgm:spPr/>
      <dgm:t>
        <a:bodyPr/>
        <a:lstStyle/>
        <a:p>
          <a:endParaRPr lang="en-US"/>
        </a:p>
      </dgm:t>
    </dgm:pt>
    <dgm:pt modelId="{0411532E-FB28-454B-9D19-3144C615A496}" type="pres">
      <dgm:prSet presAssocID="{6ABA7F13-F558-4779-86C9-8D72A486DCA2}" presName="diagram" presStyleCnt="0">
        <dgm:presLayoutVars>
          <dgm:dir/>
          <dgm:resizeHandles val="exact"/>
        </dgm:presLayoutVars>
      </dgm:prSet>
      <dgm:spPr/>
    </dgm:pt>
    <dgm:pt modelId="{3642F588-C4FE-4581-869C-A56906FD801D}" type="pres">
      <dgm:prSet presAssocID="{7D82F3EC-8DE6-48A2-8D67-979741F3C767}" presName="node" presStyleLbl="node1" presStyleIdx="0" presStyleCnt="7">
        <dgm:presLayoutVars>
          <dgm:bulletEnabled val="1"/>
        </dgm:presLayoutVars>
      </dgm:prSet>
      <dgm:spPr/>
    </dgm:pt>
    <dgm:pt modelId="{16DA142C-D8E0-4D4E-9CE2-9CE54EFF88E5}" type="pres">
      <dgm:prSet presAssocID="{603A8901-DE1A-4022-A625-C9A672182488}" presName="sibTrans" presStyleCnt="0"/>
      <dgm:spPr/>
    </dgm:pt>
    <dgm:pt modelId="{76DA5C14-DFA2-48DF-AB81-908D88B6BF25}" type="pres">
      <dgm:prSet presAssocID="{7AC2A0CF-CEAC-4858-9147-944F6C17CD68}" presName="node" presStyleLbl="node1" presStyleIdx="1" presStyleCnt="7">
        <dgm:presLayoutVars>
          <dgm:bulletEnabled val="1"/>
        </dgm:presLayoutVars>
      </dgm:prSet>
      <dgm:spPr/>
    </dgm:pt>
    <dgm:pt modelId="{B66CCB8C-9EA3-4F0D-A7FE-FD8B41B763BF}" type="pres">
      <dgm:prSet presAssocID="{781C0B08-C1EB-4821-923C-4F8AFE2502D9}" presName="sibTrans" presStyleCnt="0"/>
      <dgm:spPr/>
    </dgm:pt>
    <dgm:pt modelId="{2A8BCE3F-5E40-4E71-AE9D-605CA2152F66}" type="pres">
      <dgm:prSet presAssocID="{ACB67DB4-BE9D-4AC2-AF35-B19F76E17A78}" presName="node" presStyleLbl="node1" presStyleIdx="2" presStyleCnt="7">
        <dgm:presLayoutVars>
          <dgm:bulletEnabled val="1"/>
        </dgm:presLayoutVars>
      </dgm:prSet>
      <dgm:spPr/>
    </dgm:pt>
    <dgm:pt modelId="{32F95291-7867-43CB-9202-FEFFAEAF3FFB}" type="pres">
      <dgm:prSet presAssocID="{A4AECD9C-4EDC-4F10-A162-169955A23C99}" presName="sibTrans" presStyleCnt="0"/>
      <dgm:spPr/>
    </dgm:pt>
    <dgm:pt modelId="{353D14FF-4AA9-46E3-A26A-71C06A150958}" type="pres">
      <dgm:prSet presAssocID="{9C6C5FFB-9E82-413D-9DC0-86C860C201C4}" presName="node" presStyleLbl="node1" presStyleIdx="3" presStyleCnt="7">
        <dgm:presLayoutVars>
          <dgm:bulletEnabled val="1"/>
        </dgm:presLayoutVars>
      </dgm:prSet>
      <dgm:spPr/>
    </dgm:pt>
    <dgm:pt modelId="{A66F533E-EAFB-49EB-99C5-2DB460926746}" type="pres">
      <dgm:prSet presAssocID="{D6BF611C-4F8C-47DC-B904-A74F5F9EF839}" presName="sibTrans" presStyleCnt="0"/>
      <dgm:spPr/>
    </dgm:pt>
    <dgm:pt modelId="{BD23BC68-05A8-49C4-A0D1-022571A734E1}" type="pres">
      <dgm:prSet presAssocID="{0673260D-E37E-487D-A76B-C3DA8633ED74}" presName="node" presStyleLbl="node1" presStyleIdx="4" presStyleCnt="7">
        <dgm:presLayoutVars>
          <dgm:bulletEnabled val="1"/>
        </dgm:presLayoutVars>
      </dgm:prSet>
      <dgm:spPr/>
    </dgm:pt>
    <dgm:pt modelId="{DD2D72C5-91E2-49B2-AF8E-BB8338884D62}" type="pres">
      <dgm:prSet presAssocID="{EDEF49A7-6E6C-43F1-B540-568F909E9252}" presName="sibTrans" presStyleCnt="0"/>
      <dgm:spPr/>
    </dgm:pt>
    <dgm:pt modelId="{DFAA7306-C82C-41A0-BC08-F9DA9CCFBD04}" type="pres">
      <dgm:prSet presAssocID="{5F5D5790-7115-4F83-A43C-614B26335DEE}" presName="node" presStyleLbl="node1" presStyleIdx="5" presStyleCnt="7">
        <dgm:presLayoutVars>
          <dgm:bulletEnabled val="1"/>
        </dgm:presLayoutVars>
      </dgm:prSet>
      <dgm:spPr/>
    </dgm:pt>
    <dgm:pt modelId="{188A9CC7-079B-41A5-861F-F212FEC67497}" type="pres">
      <dgm:prSet presAssocID="{12B80364-9A78-46BB-B35C-22E59CEB4005}" presName="sibTrans" presStyleCnt="0"/>
      <dgm:spPr/>
    </dgm:pt>
    <dgm:pt modelId="{9AB951B6-A9E6-42DB-AB50-044E2C77EA36}" type="pres">
      <dgm:prSet presAssocID="{6371CDB0-209C-43D3-8118-D28C73454BE1}" presName="node" presStyleLbl="node1" presStyleIdx="6" presStyleCnt="7">
        <dgm:presLayoutVars>
          <dgm:bulletEnabled val="1"/>
        </dgm:presLayoutVars>
      </dgm:prSet>
      <dgm:spPr/>
    </dgm:pt>
  </dgm:ptLst>
  <dgm:cxnLst>
    <dgm:cxn modelId="{FC851215-5F73-492E-BE22-0C1828198000}" type="presOf" srcId="{6371CDB0-209C-43D3-8118-D28C73454BE1}" destId="{9AB951B6-A9E6-42DB-AB50-044E2C77EA36}" srcOrd="0" destOrd="0" presId="urn:microsoft.com/office/officeart/2005/8/layout/default"/>
    <dgm:cxn modelId="{724B6C15-30B1-4006-A9CD-6AFD06C2F653}" type="presOf" srcId="{6ABA7F13-F558-4779-86C9-8D72A486DCA2}" destId="{0411532E-FB28-454B-9D19-3144C615A496}" srcOrd="0" destOrd="0" presId="urn:microsoft.com/office/officeart/2005/8/layout/default"/>
    <dgm:cxn modelId="{8815173D-8DD1-474D-92BE-3071D5582C27}" srcId="{6ABA7F13-F558-4779-86C9-8D72A486DCA2}" destId="{5F5D5790-7115-4F83-A43C-614B26335DEE}" srcOrd="5" destOrd="0" parTransId="{784375FD-29A5-4092-93DF-4FDD7E40BEE9}" sibTransId="{12B80364-9A78-46BB-B35C-22E59CEB4005}"/>
    <dgm:cxn modelId="{2BBE5473-460A-4096-9CA2-C67D0FB22BF4}" type="presOf" srcId="{0673260D-E37E-487D-A76B-C3DA8633ED74}" destId="{BD23BC68-05A8-49C4-A0D1-022571A734E1}" srcOrd="0" destOrd="0" presId="urn:microsoft.com/office/officeart/2005/8/layout/default"/>
    <dgm:cxn modelId="{AC37DD75-F418-495C-9203-466D76C23B62}" srcId="{6ABA7F13-F558-4779-86C9-8D72A486DCA2}" destId="{6371CDB0-209C-43D3-8118-D28C73454BE1}" srcOrd="6" destOrd="0" parTransId="{990BAE4A-C9BA-44F0-973C-6F0A6BB64C74}" sibTransId="{B85CA069-7546-49E5-BE23-5A72FA21A107}"/>
    <dgm:cxn modelId="{BE5EBD77-9CD3-49A2-9786-21C9975449E2}" type="presOf" srcId="{7D82F3EC-8DE6-48A2-8D67-979741F3C767}" destId="{3642F588-C4FE-4581-869C-A56906FD801D}" srcOrd="0" destOrd="0" presId="urn:microsoft.com/office/officeart/2005/8/layout/default"/>
    <dgm:cxn modelId="{0CDE7D7C-E787-4885-B698-367B5DAA7103}" type="presOf" srcId="{ACB67DB4-BE9D-4AC2-AF35-B19F76E17A78}" destId="{2A8BCE3F-5E40-4E71-AE9D-605CA2152F66}" srcOrd="0" destOrd="0" presId="urn:microsoft.com/office/officeart/2005/8/layout/default"/>
    <dgm:cxn modelId="{2FBBE288-413D-4183-92A3-2EBA25E16B48}" srcId="{6ABA7F13-F558-4779-86C9-8D72A486DCA2}" destId="{7AC2A0CF-CEAC-4858-9147-944F6C17CD68}" srcOrd="1" destOrd="0" parTransId="{B1CCA625-D77D-4E51-B22F-B4E7DA381E41}" sibTransId="{781C0B08-C1EB-4821-923C-4F8AFE2502D9}"/>
    <dgm:cxn modelId="{437BF194-9E18-4EBA-AFF4-FC2F21AE2F14}" type="presOf" srcId="{7AC2A0CF-CEAC-4858-9147-944F6C17CD68}" destId="{76DA5C14-DFA2-48DF-AB81-908D88B6BF25}" srcOrd="0" destOrd="0" presId="urn:microsoft.com/office/officeart/2005/8/layout/default"/>
    <dgm:cxn modelId="{A029BCB4-F574-460A-9CAA-902D0DF22529}" srcId="{6ABA7F13-F558-4779-86C9-8D72A486DCA2}" destId="{7D82F3EC-8DE6-48A2-8D67-979741F3C767}" srcOrd="0" destOrd="0" parTransId="{0DF38B3D-E34C-4064-9AA2-2DC09F77D176}" sibTransId="{603A8901-DE1A-4022-A625-C9A672182488}"/>
    <dgm:cxn modelId="{16FE0EBD-90EF-4F7C-A570-36A1C34FE294}" srcId="{6ABA7F13-F558-4779-86C9-8D72A486DCA2}" destId="{ACB67DB4-BE9D-4AC2-AF35-B19F76E17A78}" srcOrd="2" destOrd="0" parTransId="{B1B10AD5-E878-4913-83E8-4F752C69F40A}" sibTransId="{A4AECD9C-4EDC-4F10-A162-169955A23C99}"/>
    <dgm:cxn modelId="{207DFDC3-6D1B-44F8-B2BD-57B67B2972F0}" type="presOf" srcId="{9C6C5FFB-9E82-413D-9DC0-86C860C201C4}" destId="{353D14FF-4AA9-46E3-A26A-71C06A150958}" srcOrd="0" destOrd="0" presId="urn:microsoft.com/office/officeart/2005/8/layout/default"/>
    <dgm:cxn modelId="{A6151BE5-90C4-4A42-8CA0-4F659285075B}" type="presOf" srcId="{5F5D5790-7115-4F83-A43C-614B26335DEE}" destId="{DFAA7306-C82C-41A0-BC08-F9DA9CCFBD04}" srcOrd="0" destOrd="0" presId="urn:microsoft.com/office/officeart/2005/8/layout/default"/>
    <dgm:cxn modelId="{A2E716EC-6432-4CD0-B4B6-77CFF59D7564}" srcId="{6ABA7F13-F558-4779-86C9-8D72A486DCA2}" destId="{9C6C5FFB-9E82-413D-9DC0-86C860C201C4}" srcOrd="3" destOrd="0" parTransId="{43FEB3BB-D2BA-4799-9988-C42022D43CFF}" sibTransId="{D6BF611C-4F8C-47DC-B904-A74F5F9EF839}"/>
    <dgm:cxn modelId="{CCF922F4-3E72-431C-9C7E-EAF51BAD468C}" srcId="{6ABA7F13-F558-4779-86C9-8D72A486DCA2}" destId="{0673260D-E37E-487D-A76B-C3DA8633ED74}" srcOrd="4" destOrd="0" parTransId="{7366EA90-BEEB-4D93-9BDE-DE1B9842E1C6}" sibTransId="{EDEF49A7-6E6C-43F1-B540-568F909E9252}"/>
    <dgm:cxn modelId="{35C212B1-F7B2-4F78-AC9B-6F2006B22D9B}" type="presParOf" srcId="{0411532E-FB28-454B-9D19-3144C615A496}" destId="{3642F588-C4FE-4581-869C-A56906FD801D}" srcOrd="0" destOrd="0" presId="urn:microsoft.com/office/officeart/2005/8/layout/default"/>
    <dgm:cxn modelId="{889C41A9-723D-4AAE-88CA-D20A10E77625}" type="presParOf" srcId="{0411532E-FB28-454B-9D19-3144C615A496}" destId="{16DA142C-D8E0-4D4E-9CE2-9CE54EFF88E5}" srcOrd="1" destOrd="0" presId="urn:microsoft.com/office/officeart/2005/8/layout/default"/>
    <dgm:cxn modelId="{8F886F33-4F2C-4CBF-9985-3B4845326C9A}" type="presParOf" srcId="{0411532E-FB28-454B-9D19-3144C615A496}" destId="{76DA5C14-DFA2-48DF-AB81-908D88B6BF25}" srcOrd="2" destOrd="0" presId="urn:microsoft.com/office/officeart/2005/8/layout/default"/>
    <dgm:cxn modelId="{AF36728F-D307-4DEC-8948-9ED09DA5E6BC}" type="presParOf" srcId="{0411532E-FB28-454B-9D19-3144C615A496}" destId="{B66CCB8C-9EA3-4F0D-A7FE-FD8B41B763BF}" srcOrd="3" destOrd="0" presId="urn:microsoft.com/office/officeart/2005/8/layout/default"/>
    <dgm:cxn modelId="{C174399D-87CF-47D1-BC77-27BFC857990B}" type="presParOf" srcId="{0411532E-FB28-454B-9D19-3144C615A496}" destId="{2A8BCE3F-5E40-4E71-AE9D-605CA2152F66}" srcOrd="4" destOrd="0" presId="urn:microsoft.com/office/officeart/2005/8/layout/default"/>
    <dgm:cxn modelId="{95C20C62-7671-4817-8C82-9C208862F031}" type="presParOf" srcId="{0411532E-FB28-454B-9D19-3144C615A496}" destId="{32F95291-7867-43CB-9202-FEFFAEAF3FFB}" srcOrd="5" destOrd="0" presId="urn:microsoft.com/office/officeart/2005/8/layout/default"/>
    <dgm:cxn modelId="{8C40F427-5521-4DFF-8DA1-0A4C9EF73D7F}" type="presParOf" srcId="{0411532E-FB28-454B-9D19-3144C615A496}" destId="{353D14FF-4AA9-46E3-A26A-71C06A150958}" srcOrd="6" destOrd="0" presId="urn:microsoft.com/office/officeart/2005/8/layout/default"/>
    <dgm:cxn modelId="{C8234A8A-725D-4542-A50C-2651D72434B6}" type="presParOf" srcId="{0411532E-FB28-454B-9D19-3144C615A496}" destId="{A66F533E-EAFB-49EB-99C5-2DB460926746}" srcOrd="7" destOrd="0" presId="urn:microsoft.com/office/officeart/2005/8/layout/default"/>
    <dgm:cxn modelId="{9B66BD38-040C-40E9-8BB6-8656B4B27818}" type="presParOf" srcId="{0411532E-FB28-454B-9D19-3144C615A496}" destId="{BD23BC68-05A8-49C4-A0D1-022571A734E1}" srcOrd="8" destOrd="0" presId="urn:microsoft.com/office/officeart/2005/8/layout/default"/>
    <dgm:cxn modelId="{0CF37B2B-25A4-4B4E-875A-1C8855C73A8E}" type="presParOf" srcId="{0411532E-FB28-454B-9D19-3144C615A496}" destId="{DD2D72C5-91E2-49B2-AF8E-BB8338884D62}" srcOrd="9" destOrd="0" presId="urn:microsoft.com/office/officeart/2005/8/layout/default"/>
    <dgm:cxn modelId="{3DB33AE6-1A80-4CDA-AD98-BA4A06B9B2A6}" type="presParOf" srcId="{0411532E-FB28-454B-9D19-3144C615A496}" destId="{DFAA7306-C82C-41A0-BC08-F9DA9CCFBD04}" srcOrd="10" destOrd="0" presId="urn:microsoft.com/office/officeart/2005/8/layout/default"/>
    <dgm:cxn modelId="{9B78FBC0-0D04-4D94-A01D-11CF0BCE5CF4}" type="presParOf" srcId="{0411532E-FB28-454B-9D19-3144C615A496}" destId="{188A9CC7-079B-41A5-861F-F212FEC67497}" srcOrd="11" destOrd="0" presId="urn:microsoft.com/office/officeart/2005/8/layout/default"/>
    <dgm:cxn modelId="{AE5290A5-1CA3-4459-AF24-B39B3B5F5D2D}" type="presParOf" srcId="{0411532E-FB28-454B-9D19-3144C615A496}" destId="{9AB951B6-A9E6-42DB-AB50-044E2C77EA3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CD3B3-87FE-4748-8115-3BF120C3335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8FBC61-9417-41D7-A310-0217D362EAFC}">
      <dgm:prSet/>
      <dgm:spPr/>
      <dgm:t>
        <a:bodyPr/>
        <a:lstStyle/>
        <a:p>
          <a:pPr>
            <a:defRPr cap="all"/>
          </a:pP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Expand Disease Coverage – Train the model to detect a wider range of skin diseases.</a:t>
          </a:r>
        </a:p>
      </dgm:t>
    </dgm:pt>
    <dgm:pt modelId="{356C2730-03FD-483F-A0C5-F00C57A432F6}" type="parTrans" cxnId="{F9B8EA71-CDB2-4392-8A2A-5113D3ABBA7D}">
      <dgm:prSet/>
      <dgm:spPr/>
      <dgm:t>
        <a:bodyPr/>
        <a:lstStyle/>
        <a:p>
          <a:endParaRPr lang="en-US"/>
        </a:p>
      </dgm:t>
    </dgm:pt>
    <dgm:pt modelId="{B5F747A4-E781-40EA-8A9E-2763E3BFCF50}" type="sibTrans" cxnId="{F9B8EA71-CDB2-4392-8A2A-5113D3ABBA7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381677C-C1AA-444E-B1E2-7773C34D1859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Explainable AI (XAI) – Improve transparency by explaining AI decisions to doctors and patients.</a:t>
          </a:r>
        </a:p>
      </dgm:t>
    </dgm:pt>
    <dgm:pt modelId="{A30E910D-8C94-49E6-9F2D-95537E909735}" type="parTrans" cxnId="{51B24882-F0D2-4411-9261-F501E9F1A63D}">
      <dgm:prSet/>
      <dgm:spPr/>
      <dgm:t>
        <a:bodyPr/>
        <a:lstStyle/>
        <a:p>
          <a:endParaRPr lang="en-US"/>
        </a:p>
      </dgm:t>
    </dgm:pt>
    <dgm:pt modelId="{1F83C8E0-ED2E-4BFB-9E8D-A6AA5BF45679}" type="sibTrans" cxnId="{51B24882-F0D2-4411-9261-F501E9F1A63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34E2B5E-BCB9-495C-9FE8-EB4E8928B15A}">
      <dgm:prSet/>
      <dgm:spPr/>
      <dgm:t>
        <a:bodyPr/>
        <a:lstStyle/>
        <a:p>
          <a:pPr>
            <a:defRPr cap="all"/>
          </a:pP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Enhance Mobile &amp; IoT Integration – Develop a real-time diagnostic tool for wearable devices and smartphones.</a:t>
          </a:r>
        </a:p>
      </dgm:t>
    </dgm:pt>
    <dgm:pt modelId="{87FA5414-94C4-43AE-BC95-CC30DBBA65CA}" type="parTrans" cxnId="{250287EE-BB7A-4D68-8197-3F7BF8AE43E8}">
      <dgm:prSet/>
      <dgm:spPr/>
      <dgm:t>
        <a:bodyPr/>
        <a:lstStyle/>
        <a:p>
          <a:endParaRPr lang="en-US"/>
        </a:p>
      </dgm:t>
    </dgm:pt>
    <dgm:pt modelId="{A3992ED0-CE4F-4C06-9B4C-9C7AD3C88150}" type="sibTrans" cxnId="{250287EE-BB7A-4D68-8197-3F7BF8AE43E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653DF9C-538E-4D58-BB8C-89FFB380F19D}" type="pres">
      <dgm:prSet presAssocID="{F97CD3B3-87FE-4748-8115-3BF120C33355}" presName="Name0" presStyleCnt="0">
        <dgm:presLayoutVars>
          <dgm:animLvl val="lvl"/>
          <dgm:resizeHandles val="exact"/>
        </dgm:presLayoutVars>
      </dgm:prSet>
      <dgm:spPr/>
    </dgm:pt>
    <dgm:pt modelId="{F9191D55-F6C9-4DE1-ABA5-F7FC3849F233}" type="pres">
      <dgm:prSet presAssocID="{2D8FBC61-9417-41D7-A310-0217D362EAFC}" presName="compositeNode" presStyleCnt="0">
        <dgm:presLayoutVars>
          <dgm:bulletEnabled val="1"/>
        </dgm:presLayoutVars>
      </dgm:prSet>
      <dgm:spPr/>
    </dgm:pt>
    <dgm:pt modelId="{E828816C-AE01-4852-B801-FBB73A9BE71C}" type="pres">
      <dgm:prSet presAssocID="{2D8FBC61-9417-41D7-A310-0217D362EAFC}" presName="bgRect" presStyleLbl="bgAccFollowNode1" presStyleIdx="0" presStyleCnt="3"/>
      <dgm:spPr/>
    </dgm:pt>
    <dgm:pt modelId="{0A0BFEEE-EEA2-4C51-8DD2-0D06C3C52D90}" type="pres">
      <dgm:prSet presAssocID="{B5F747A4-E781-40EA-8A9E-2763E3BFCF5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B07CC01-647F-49D8-94C6-BD535CEBBA3B}" type="pres">
      <dgm:prSet presAssocID="{2D8FBC61-9417-41D7-A310-0217D362EAFC}" presName="bottomLine" presStyleLbl="alignNode1" presStyleIdx="1" presStyleCnt="6">
        <dgm:presLayoutVars/>
      </dgm:prSet>
      <dgm:spPr/>
    </dgm:pt>
    <dgm:pt modelId="{B8FD3840-9862-4151-B4A4-8884F367D61E}" type="pres">
      <dgm:prSet presAssocID="{2D8FBC61-9417-41D7-A310-0217D362EAFC}" presName="nodeText" presStyleLbl="bgAccFollowNode1" presStyleIdx="0" presStyleCnt="3">
        <dgm:presLayoutVars>
          <dgm:bulletEnabled val="1"/>
        </dgm:presLayoutVars>
      </dgm:prSet>
      <dgm:spPr/>
    </dgm:pt>
    <dgm:pt modelId="{50CDFA32-B55B-4F51-969E-9F9F27813F64}" type="pres">
      <dgm:prSet presAssocID="{B5F747A4-E781-40EA-8A9E-2763E3BFCF50}" presName="sibTrans" presStyleCnt="0"/>
      <dgm:spPr/>
    </dgm:pt>
    <dgm:pt modelId="{AC6B931D-72D0-4F48-B8EA-D57C0B137921}" type="pres">
      <dgm:prSet presAssocID="{2381677C-C1AA-444E-B1E2-7773C34D1859}" presName="compositeNode" presStyleCnt="0">
        <dgm:presLayoutVars>
          <dgm:bulletEnabled val="1"/>
        </dgm:presLayoutVars>
      </dgm:prSet>
      <dgm:spPr/>
    </dgm:pt>
    <dgm:pt modelId="{68DB8706-2D9F-4DA6-8002-E11FE5AD00D1}" type="pres">
      <dgm:prSet presAssocID="{2381677C-C1AA-444E-B1E2-7773C34D1859}" presName="bgRect" presStyleLbl="bgAccFollowNode1" presStyleIdx="1" presStyleCnt="3"/>
      <dgm:spPr/>
    </dgm:pt>
    <dgm:pt modelId="{5108234F-D8EA-4E9D-8EC7-8BF92754F326}" type="pres">
      <dgm:prSet presAssocID="{1F83C8E0-ED2E-4BFB-9E8D-A6AA5BF4567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48C7C23-281B-42C4-AC4B-2F111CAEAC2E}" type="pres">
      <dgm:prSet presAssocID="{2381677C-C1AA-444E-B1E2-7773C34D1859}" presName="bottomLine" presStyleLbl="alignNode1" presStyleIdx="3" presStyleCnt="6">
        <dgm:presLayoutVars/>
      </dgm:prSet>
      <dgm:spPr/>
    </dgm:pt>
    <dgm:pt modelId="{0E60071B-7549-41CB-BDB8-E47639AE596F}" type="pres">
      <dgm:prSet presAssocID="{2381677C-C1AA-444E-B1E2-7773C34D1859}" presName="nodeText" presStyleLbl="bgAccFollowNode1" presStyleIdx="1" presStyleCnt="3">
        <dgm:presLayoutVars>
          <dgm:bulletEnabled val="1"/>
        </dgm:presLayoutVars>
      </dgm:prSet>
      <dgm:spPr/>
    </dgm:pt>
    <dgm:pt modelId="{0C7C0CB2-1D58-4987-82B4-EC627AFE5A9D}" type="pres">
      <dgm:prSet presAssocID="{1F83C8E0-ED2E-4BFB-9E8D-A6AA5BF45679}" presName="sibTrans" presStyleCnt="0"/>
      <dgm:spPr/>
    </dgm:pt>
    <dgm:pt modelId="{1B7947A3-A99C-412B-A5C4-08EB66381CAE}" type="pres">
      <dgm:prSet presAssocID="{734E2B5E-BCB9-495C-9FE8-EB4E8928B15A}" presName="compositeNode" presStyleCnt="0">
        <dgm:presLayoutVars>
          <dgm:bulletEnabled val="1"/>
        </dgm:presLayoutVars>
      </dgm:prSet>
      <dgm:spPr/>
    </dgm:pt>
    <dgm:pt modelId="{2C4825A1-E477-429A-A038-3B648E11268A}" type="pres">
      <dgm:prSet presAssocID="{734E2B5E-BCB9-495C-9FE8-EB4E8928B15A}" presName="bgRect" presStyleLbl="bgAccFollowNode1" presStyleIdx="2" presStyleCnt="3"/>
      <dgm:spPr/>
    </dgm:pt>
    <dgm:pt modelId="{DB790790-1F1D-4AB6-BED9-C40F5CA12DA8}" type="pres">
      <dgm:prSet presAssocID="{A3992ED0-CE4F-4C06-9B4C-9C7AD3C8815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23EF3D1-7E09-4C7E-97E8-BF3911608502}" type="pres">
      <dgm:prSet presAssocID="{734E2B5E-BCB9-495C-9FE8-EB4E8928B15A}" presName="bottomLine" presStyleLbl="alignNode1" presStyleIdx="5" presStyleCnt="6">
        <dgm:presLayoutVars/>
      </dgm:prSet>
      <dgm:spPr/>
    </dgm:pt>
    <dgm:pt modelId="{0E2C3514-93F1-4224-A951-2CE365FB8919}" type="pres">
      <dgm:prSet presAssocID="{734E2B5E-BCB9-495C-9FE8-EB4E8928B15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1181306-3B80-4C1A-88F3-7504A8DAB49D}" type="presOf" srcId="{A3992ED0-CE4F-4C06-9B4C-9C7AD3C88150}" destId="{DB790790-1F1D-4AB6-BED9-C40F5CA12DA8}" srcOrd="0" destOrd="0" presId="urn:microsoft.com/office/officeart/2016/7/layout/BasicLinearProcessNumbered"/>
    <dgm:cxn modelId="{10A8BF10-C359-434B-9312-C4DD4A03ED9F}" type="presOf" srcId="{734E2B5E-BCB9-495C-9FE8-EB4E8928B15A}" destId="{2C4825A1-E477-429A-A038-3B648E11268A}" srcOrd="0" destOrd="0" presId="urn:microsoft.com/office/officeart/2016/7/layout/BasicLinearProcessNumbered"/>
    <dgm:cxn modelId="{E05C4640-1DC4-41D4-811F-8AECE4E71B41}" type="presOf" srcId="{2381677C-C1AA-444E-B1E2-7773C34D1859}" destId="{68DB8706-2D9F-4DA6-8002-E11FE5AD00D1}" srcOrd="0" destOrd="0" presId="urn:microsoft.com/office/officeart/2016/7/layout/BasicLinearProcessNumbered"/>
    <dgm:cxn modelId="{F9B8EA71-CDB2-4392-8A2A-5113D3ABBA7D}" srcId="{F97CD3B3-87FE-4748-8115-3BF120C33355}" destId="{2D8FBC61-9417-41D7-A310-0217D362EAFC}" srcOrd="0" destOrd="0" parTransId="{356C2730-03FD-483F-A0C5-F00C57A432F6}" sibTransId="{B5F747A4-E781-40EA-8A9E-2763E3BFCF50}"/>
    <dgm:cxn modelId="{1A4DAC75-6AFC-4116-865B-D41C5C1CDDF4}" type="presOf" srcId="{2381677C-C1AA-444E-B1E2-7773C34D1859}" destId="{0E60071B-7549-41CB-BDB8-E47639AE596F}" srcOrd="1" destOrd="0" presId="urn:microsoft.com/office/officeart/2016/7/layout/BasicLinearProcessNumbered"/>
    <dgm:cxn modelId="{F662CB81-1CCC-44FF-8031-3AE9985B8AE2}" type="presOf" srcId="{2D8FBC61-9417-41D7-A310-0217D362EAFC}" destId="{B8FD3840-9862-4151-B4A4-8884F367D61E}" srcOrd="1" destOrd="0" presId="urn:microsoft.com/office/officeart/2016/7/layout/BasicLinearProcessNumbered"/>
    <dgm:cxn modelId="{51B24882-F0D2-4411-9261-F501E9F1A63D}" srcId="{F97CD3B3-87FE-4748-8115-3BF120C33355}" destId="{2381677C-C1AA-444E-B1E2-7773C34D1859}" srcOrd="1" destOrd="0" parTransId="{A30E910D-8C94-49E6-9F2D-95537E909735}" sibTransId="{1F83C8E0-ED2E-4BFB-9E8D-A6AA5BF45679}"/>
    <dgm:cxn modelId="{4A0CE185-ED65-4C5A-B922-045B8C9DFEFB}" type="presOf" srcId="{734E2B5E-BCB9-495C-9FE8-EB4E8928B15A}" destId="{0E2C3514-93F1-4224-A951-2CE365FB8919}" srcOrd="1" destOrd="0" presId="urn:microsoft.com/office/officeart/2016/7/layout/BasicLinearProcessNumbered"/>
    <dgm:cxn modelId="{1D2686A9-847C-492F-BE61-01FE076790BD}" type="presOf" srcId="{2D8FBC61-9417-41D7-A310-0217D362EAFC}" destId="{E828816C-AE01-4852-B801-FBB73A9BE71C}" srcOrd="0" destOrd="0" presId="urn:microsoft.com/office/officeart/2016/7/layout/BasicLinearProcessNumbered"/>
    <dgm:cxn modelId="{5D250BAA-1497-4580-9600-5E2CF94E41A9}" type="presOf" srcId="{1F83C8E0-ED2E-4BFB-9E8D-A6AA5BF45679}" destId="{5108234F-D8EA-4E9D-8EC7-8BF92754F326}" srcOrd="0" destOrd="0" presId="urn:microsoft.com/office/officeart/2016/7/layout/BasicLinearProcessNumbered"/>
    <dgm:cxn modelId="{09B166D1-AFF0-4933-A2DA-E7A3D222041E}" type="presOf" srcId="{F97CD3B3-87FE-4748-8115-3BF120C33355}" destId="{A653DF9C-538E-4D58-BB8C-89FFB380F19D}" srcOrd="0" destOrd="0" presId="urn:microsoft.com/office/officeart/2016/7/layout/BasicLinearProcessNumbered"/>
    <dgm:cxn modelId="{250287EE-BB7A-4D68-8197-3F7BF8AE43E8}" srcId="{F97CD3B3-87FE-4748-8115-3BF120C33355}" destId="{734E2B5E-BCB9-495C-9FE8-EB4E8928B15A}" srcOrd="2" destOrd="0" parTransId="{87FA5414-94C4-43AE-BC95-CC30DBBA65CA}" sibTransId="{A3992ED0-CE4F-4C06-9B4C-9C7AD3C88150}"/>
    <dgm:cxn modelId="{6C22EEF4-ED70-4D19-881F-16173487B85C}" type="presOf" srcId="{B5F747A4-E781-40EA-8A9E-2763E3BFCF50}" destId="{0A0BFEEE-EEA2-4C51-8DD2-0D06C3C52D90}" srcOrd="0" destOrd="0" presId="urn:microsoft.com/office/officeart/2016/7/layout/BasicLinearProcessNumbered"/>
    <dgm:cxn modelId="{1C602CE9-A539-4BA8-AD0D-F02809F93B34}" type="presParOf" srcId="{A653DF9C-538E-4D58-BB8C-89FFB380F19D}" destId="{F9191D55-F6C9-4DE1-ABA5-F7FC3849F233}" srcOrd="0" destOrd="0" presId="urn:microsoft.com/office/officeart/2016/7/layout/BasicLinearProcessNumbered"/>
    <dgm:cxn modelId="{C0DB2212-1425-4D4E-8851-3DA549811DE5}" type="presParOf" srcId="{F9191D55-F6C9-4DE1-ABA5-F7FC3849F233}" destId="{E828816C-AE01-4852-B801-FBB73A9BE71C}" srcOrd="0" destOrd="0" presId="urn:microsoft.com/office/officeart/2016/7/layout/BasicLinearProcessNumbered"/>
    <dgm:cxn modelId="{DA69BACA-84A1-42C6-9812-33E40F7D20FD}" type="presParOf" srcId="{F9191D55-F6C9-4DE1-ABA5-F7FC3849F233}" destId="{0A0BFEEE-EEA2-4C51-8DD2-0D06C3C52D90}" srcOrd="1" destOrd="0" presId="urn:microsoft.com/office/officeart/2016/7/layout/BasicLinearProcessNumbered"/>
    <dgm:cxn modelId="{33F31B0B-9E0A-41C8-9D85-4249D532CED0}" type="presParOf" srcId="{F9191D55-F6C9-4DE1-ABA5-F7FC3849F233}" destId="{6B07CC01-647F-49D8-94C6-BD535CEBBA3B}" srcOrd="2" destOrd="0" presId="urn:microsoft.com/office/officeart/2016/7/layout/BasicLinearProcessNumbered"/>
    <dgm:cxn modelId="{CA325EF7-DAB9-4E21-BAB7-79F5DAB5A9DD}" type="presParOf" srcId="{F9191D55-F6C9-4DE1-ABA5-F7FC3849F233}" destId="{B8FD3840-9862-4151-B4A4-8884F367D61E}" srcOrd="3" destOrd="0" presId="urn:microsoft.com/office/officeart/2016/7/layout/BasicLinearProcessNumbered"/>
    <dgm:cxn modelId="{0C5B44DA-98C9-4814-8E71-D47EA9688050}" type="presParOf" srcId="{A653DF9C-538E-4D58-BB8C-89FFB380F19D}" destId="{50CDFA32-B55B-4F51-969E-9F9F27813F64}" srcOrd="1" destOrd="0" presId="urn:microsoft.com/office/officeart/2016/7/layout/BasicLinearProcessNumbered"/>
    <dgm:cxn modelId="{CC2DF89D-4853-465E-8E42-73DEE315F9A0}" type="presParOf" srcId="{A653DF9C-538E-4D58-BB8C-89FFB380F19D}" destId="{AC6B931D-72D0-4F48-B8EA-D57C0B137921}" srcOrd="2" destOrd="0" presId="urn:microsoft.com/office/officeart/2016/7/layout/BasicLinearProcessNumbered"/>
    <dgm:cxn modelId="{72C3DB45-0749-4EE9-A6C4-EBA3781CB456}" type="presParOf" srcId="{AC6B931D-72D0-4F48-B8EA-D57C0B137921}" destId="{68DB8706-2D9F-4DA6-8002-E11FE5AD00D1}" srcOrd="0" destOrd="0" presId="urn:microsoft.com/office/officeart/2016/7/layout/BasicLinearProcessNumbered"/>
    <dgm:cxn modelId="{7985E2F4-D766-4D00-9B2F-8379076C9509}" type="presParOf" srcId="{AC6B931D-72D0-4F48-B8EA-D57C0B137921}" destId="{5108234F-D8EA-4E9D-8EC7-8BF92754F326}" srcOrd="1" destOrd="0" presId="urn:microsoft.com/office/officeart/2016/7/layout/BasicLinearProcessNumbered"/>
    <dgm:cxn modelId="{2486D2B7-79FC-452E-9625-2DD7F05DA1C9}" type="presParOf" srcId="{AC6B931D-72D0-4F48-B8EA-D57C0B137921}" destId="{D48C7C23-281B-42C4-AC4B-2F111CAEAC2E}" srcOrd="2" destOrd="0" presId="urn:microsoft.com/office/officeart/2016/7/layout/BasicLinearProcessNumbered"/>
    <dgm:cxn modelId="{6F9372AE-43C5-4914-AA90-D568A111F20E}" type="presParOf" srcId="{AC6B931D-72D0-4F48-B8EA-D57C0B137921}" destId="{0E60071B-7549-41CB-BDB8-E47639AE596F}" srcOrd="3" destOrd="0" presId="urn:microsoft.com/office/officeart/2016/7/layout/BasicLinearProcessNumbered"/>
    <dgm:cxn modelId="{A2C21D6B-DFA6-44CE-B8ED-02E34BFDF7C4}" type="presParOf" srcId="{A653DF9C-538E-4D58-BB8C-89FFB380F19D}" destId="{0C7C0CB2-1D58-4987-82B4-EC627AFE5A9D}" srcOrd="3" destOrd="0" presId="urn:microsoft.com/office/officeart/2016/7/layout/BasicLinearProcessNumbered"/>
    <dgm:cxn modelId="{D4460168-DF65-419D-8015-6F109B416F64}" type="presParOf" srcId="{A653DF9C-538E-4D58-BB8C-89FFB380F19D}" destId="{1B7947A3-A99C-412B-A5C4-08EB66381CAE}" srcOrd="4" destOrd="0" presId="urn:microsoft.com/office/officeart/2016/7/layout/BasicLinearProcessNumbered"/>
    <dgm:cxn modelId="{58DCB6FD-C57B-46D6-8332-9D55F79791F8}" type="presParOf" srcId="{1B7947A3-A99C-412B-A5C4-08EB66381CAE}" destId="{2C4825A1-E477-429A-A038-3B648E11268A}" srcOrd="0" destOrd="0" presId="urn:microsoft.com/office/officeart/2016/7/layout/BasicLinearProcessNumbered"/>
    <dgm:cxn modelId="{44546195-8369-4C1A-A12F-23E0732B41B7}" type="presParOf" srcId="{1B7947A3-A99C-412B-A5C4-08EB66381CAE}" destId="{DB790790-1F1D-4AB6-BED9-C40F5CA12DA8}" srcOrd="1" destOrd="0" presId="urn:microsoft.com/office/officeart/2016/7/layout/BasicLinearProcessNumbered"/>
    <dgm:cxn modelId="{A641110A-6942-484F-9DEF-7F331B768457}" type="presParOf" srcId="{1B7947A3-A99C-412B-A5C4-08EB66381CAE}" destId="{D23EF3D1-7E09-4C7E-97E8-BF3911608502}" srcOrd="2" destOrd="0" presId="urn:microsoft.com/office/officeart/2016/7/layout/BasicLinearProcessNumbered"/>
    <dgm:cxn modelId="{EDEE91E5-01D4-41C1-A6C7-6FF59854553F}" type="presParOf" srcId="{1B7947A3-A99C-412B-A5C4-08EB66381CAE}" destId="{0E2C3514-93F1-4224-A951-2CE365FB89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2F588-C4FE-4581-869C-A56906FD801D}">
      <dsp:nvSpPr>
        <dsp:cNvPr id="0" name=""/>
        <dsp:cNvSpPr/>
      </dsp:nvSpPr>
      <dsp:spPr>
        <a:xfrm>
          <a:off x="3080" y="509389"/>
          <a:ext cx="2444055" cy="1466433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High Accuracy:</a:t>
          </a:r>
          <a:r>
            <a:rPr lang="en-US" sz="1500" b="0" i="0" kern="1200" baseline="0" dirty="0"/>
            <a:t> Achieved over </a:t>
          </a:r>
          <a:r>
            <a:rPr lang="en-US" sz="1500" b="1" i="0" kern="1200" baseline="0" dirty="0"/>
            <a:t>93% accuracy</a:t>
          </a:r>
          <a:r>
            <a:rPr lang="en-US" sz="1500" b="0" i="0" kern="1200" baseline="0" dirty="0"/>
            <a:t> in skin disease classification using EfficientNetB4 CNN.</a:t>
          </a:r>
          <a:endParaRPr lang="en-US" sz="1500" kern="1200" dirty="0"/>
        </a:p>
      </dsp:txBody>
      <dsp:txXfrm>
        <a:off x="3080" y="509389"/>
        <a:ext cx="2444055" cy="1466433"/>
      </dsp:txXfrm>
    </dsp:sp>
    <dsp:sp modelId="{76DA5C14-DFA2-48DF-AB81-908D88B6BF25}">
      <dsp:nvSpPr>
        <dsp:cNvPr id="0" name=""/>
        <dsp:cNvSpPr/>
      </dsp:nvSpPr>
      <dsp:spPr>
        <a:xfrm>
          <a:off x="2691541" y="509389"/>
          <a:ext cx="2444055" cy="1466433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Fast &amp; Automated Diagnosis:</a:t>
          </a:r>
          <a:r>
            <a:rPr lang="en-US" sz="1500" b="0" i="0" kern="1200" baseline="0" dirty="0"/>
            <a:t> Reduced diagnostic time compared to traditional methods, enabling quick assessments.</a:t>
          </a:r>
          <a:endParaRPr lang="en-US" sz="1500" kern="1200" dirty="0"/>
        </a:p>
      </dsp:txBody>
      <dsp:txXfrm>
        <a:off x="2691541" y="509389"/>
        <a:ext cx="2444055" cy="1466433"/>
      </dsp:txXfrm>
    </dsp:sp>
    <dsp:sp modelId="{2A8BCE3F-5E40-4E71-AE9D-605CA2152F66}">
      <dsp:nvSpPr>
        <dsp:cNvPr id="0" name=""/>
        <dsp:cNvSpPr/>
      </dsp:nvSpPr>
      <dsp:spPr>
        <a:xfrm>
          <a:off x="5380002" y="509389"/>
          <a:ext cx="2444055" cy="1466433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Improved Generalization:</a:t>
          </a:r>
          <a:r>
            <a:rPr lang="en-US" sz="1500" b="0" i="0" kern="1200" baseline="0" dirty="0"/>
            <a:t> Data augmentation techniques enhanced model robustness across different image conditions.</a:t>
          </a:r>
          <a:endParaRPr lang="en-US" sz="1500" kern="1200" dirty="0"/>
        </a:p>
      </dsp:txBody>
      <dsp:txXfrm>
        <a:off x="5380002" y="509389"/>
        <a:ext cx="2444055" cy="1466433"/>
      </dsp:txXfrm>
    </dsp:sp>
    <dsp:sp modelId="{353D14FF-4AA9-46E3-A26A-71C06A150958}">
      <dsp:nvSpPr>
        <dsp:cNvPr id="0" name=""/>
        <dsp:cNvSpPr/>
      </dsp:nvSpPr>
      <dsp:spPr>
        <a:xfrm>
          <a:off x="8068463" y="509389"/>
          <a:ext cx="2444055" cy="1466433"/>
        </a:xfrm>
        <a:prstGeom prst="rect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User-Friendly Web Interface:</a:t>
          </a:r>
          <a:r>
            <a:rPr lang="en-US" sz="1500" b="0" i="0" kern="1200" baseline="0" dirty="0"/>
            <a:t> Developed a </a:t>
          </a:r>
          <a:r>
            <a:rPr lang="en-US" sz="1500" b="1" i="0" kern="1200" baseline="0" dirty="0" err="1"/>
            <a:t>Streamlit</a:t>
          </a:r>
          <a:r>
            <a:rPr lang="en-US" sz="1500" b="1" i="0" kern="1200" baseline="0" dirty="0"/>
            <a:t>-based</a:t>
          </a:r>
          <a:r>
            <a:rPr lang="en-US" sz="1500" b="0" i="0" kern="1200" baseline="0" dirty="0"/>
            <a:t> application for real-time skin disease detection.</a:t>
          </a:r>
          <a:endParaRPr lang="en-US" sz="1500" kern="1200" dirty="0"/>
        </a:p>
      </dsp:txBody>
      <dsp:txXfrm>
        <a:off x="8068463" y="509389"/>
        <a:ext cx="2444055" cy="1466433"/>
      </dsp:txXfrm>
    </dsp:sp>
    <dsp:sp modelId="{BD23BC68-05A8-49C4-A0D1-022571A734E1}">
      <dsp:nvSpPr>
        <dsp:cNvPr id="0" name=""/>
        <dsp:cNvSpPr/>
      </dsp:nvSpPr>
      <dsp:spPr>
        <a:xfrm>
          <a:off x="1347311" y="2220228"/>
          <a:ext cx="2444055" cy="146643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Scalability &amp; Accessibility:</a:t>
          </a:r>
          <a:r>
            <a:rPr lang="en-US" sz="1500" b="0" i="0" kern="1200" baseline="0" dirty="0"/>
            <a:t> Cloud deployment allows remote access, benefiting patients and healthcare professionals.</a:t>
          </a:r>
          <a:endParaRPr lang="en-US" sz="1500" kern="1200" dirty="0"/>
        </a:p>
      </dsp:txBody>
      <dsp:txXfrm>
        <a:off x="1347311" y="2220228"/>
        <a:ext cx="2444055" cy="1466433"/>
      </dsp:txXfrm>
    </dsp:sp>
    <dsp:sp modelId="{DFAA7306-C82C-41A0-BC08-F9DA9CCFBD04}">
      <dsp:nvSpPr>
        <dsp:cNvPr id="0" name=""/>
        <dsp:cNvSpPr/>
      </dsp:nvSpPr>
      <dsp:spPr>
        <a:xfrm>
          <a:off x="4035772" y="2220228"/>
          <a:ext cx="2444055" cy="146643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Reliable Performance:</a:t>
          </a:r>
          <a:r>
            <a:rPr lang="en-US" sz="1500" b="0" i="0" kern="1200" baseline="0" dirty="0"/>
            <a:t> Evaluated using precision, recall, and F1-score, ensuring trustworthy predictions.</a:t>
          </a:r>
          <a:endParaRPr lang="en-US" sz="1500" kern="1200" dirty="0"/>
        </a:p>
      </dsp:txBody>
      <dsp:txXfrm>
        <a:off x="4035772" y="2220228"/>
        <a:ext cx="2444055" cy="1466433"/>
      </dsp:txXfrm>
    </dsp:sp>
    <dsp:sp modelId="{9AB951B6-A9E6-42DB-AB50-044E2C77EA36}">
      <dsp:nvSpPr>
        <dsp:cNvPr id="0" name=""/>
        <dsp:cNvSpPr/>
      </dsp:nvSpPr>
      <dsp:spPr>
        <a:xfrm>
          <a:off x="6724233" y="2220228"/>
          <a:ext cx="2444055" cy="146643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Early Detection Impact:</a:t>
          </a:r>
          <a:r>
            <a:rPr lang="en-US" sz="1500" b="0" i="0" kern="1200" baseline="0" dirty="0"/>
            <a:t> AI-driven classification aids in </a:t>
          </a:r>
          <a:r>
            <a:rPr lang="en-US" sz="1500" b="1" i="0" kern="1200" baseline="0" dirty="0"/>
            <a:t>early diagnosis</a:t>
          </a:r>
          <a:r>
            <a:rPr lang="en-US" sz="1500" b="0" i="0" kern="1200" baseline="0" dirty="0"/>
            <a:t>, potentially preventing severe conditions.</a:t>
          </a:r>
          <a:endParaRPr lang="en-US" sz="1500" kern="1200" dirty="0"/>
        </a:p>
      </dsp:txBody>
      <dsp:txXfrm>
        <a:off x="6724233" y="2220228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8816C-AE01-4852-B801-FBB73A9BE71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Disease Coverage – Train the model to detect a wider range of skin diseases.</a:t>
          </a:r>
        </a:p>
      </dsp:txBody>
      <dsp:txXfrm>
        <a:off x="0" y="1653508"/>
        <a:ext cx="3286125" cy="2610802"/>
      </dsp:txXfrm>
    </dsp:sp>
    <dsp:sp modelId="{0A0BFEEE-EEA2-4C51-8DD2-0D06C3C52D90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6B07CC01-647F-49D8-94C6-BD535CEBBA3B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B8706-2D9F-4DA6-8002-E11FE5AD00D1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Explainable AI (XAI) – Improve transparency by explaining AI decisions to doctors and patients.</a:t>
          </a:r>
        </a:p>
      </dsp:txBody>
      <dsp:txXfrm>
        <a:off x="3614737" y="1653508"/>
        <a:ext cx="3286125" cy="2610802"/>
      </dsp:txXfrm>
    </dsp:sp>
    <dsp:sp modelId="{5108234F-D8EA-4E9D-8EC7-8BF92754F32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48C7C23-281B-42C4-AC4B-2F111CAEAC2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825A1-E477-429A-A038-3B648E11268A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Mobile &amp; IoT Integration – Develop a real-time diagnostic tool for wearable devices and smartphones.</a:t>
          </a:r>
        </a:p>
      </dsp:txBody>
      <dsp:txXfrm>
        <a:off x="7229475" y="1653508"/>
        <a:ext cx="3286125" cy="2610802"/>
      </dsp:txXfrm>
    </dsp:sp>
    <dsp:sp modelId="{DB790790-1F1D-4AB6-BED9-C40F5CA12DA8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D23EF3D1-7E09-4C7E-97E8-BF3911608502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30.01.2025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0" y="811509"/>
            <a:ext cx="5690680" cy="1517356"/>
          </a:xfrm>
        </p:spPr>
        <p:txBody>
          <a:bodyPr/>
          <a:lstStyle/>
          <a:p>
            <a:r>
              <a:rPr lang="en-US" sz="4000" dirty="0"/>
              <a:t>AUTOMATED SKIN DISEASE DETECTION USING DEEP LEARNING</a:t>
            </a:r>
            <a:endParaRPr lang="ru-RU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7422" y="3579307"/>
            <a:ext cx="4367531" cy="115728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Devadarshini P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Kumaraguru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Liberal Arts and Science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  <p:pic>
        <p:nvPicPr>
          <p:cNvPr id="7" name="Picture 6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CF6B7-91E8-4E28-987D-34AEC1DD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6A336-6661-60E8-CE76-5DEF3411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22C29F-004A-C4BD-A1E2-6C54B45EC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41"/>
            <a:ext cx="92842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impact millions worldwide, requiring timely and accurate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access to dermatologists, especially in remote areas, delays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diagnostic methods are time-consuming and prone to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AI-driven skin disease detection enhances accuracy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models like CNNs offer automation, precision, and scalability.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skin disease detection system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High-accuracy classification using CNNs training over 20,000 images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 for diagnosis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diagnosis for early treatment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against image variations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healthcare professionals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B3791-B062-750A-AE9C-2730E0D6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977C23-EE3E-197F-FB74-431F6F37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15" y="660753"/>
            <a:ext cx="3932237" cy="713232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4128E7-A9F6-E3D2-D9C3-43316C372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3440" y="457200"/>
            <a:ext cx="7172960" cy="57247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a dataset of 20,000+ dermatological images.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data augmentation (rotation, flipping, zooming) for better model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Resized and normalized images for uniform input.</a:t>
            </a: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&amp; Training:</a:t>
            </a:r>
            <a:b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Chose EfficientNetB4 CNN architecture for optimal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Trained the model using TensorFlow and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categorical cross-entropy as the loss function.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with Adam optimizer for faster convergence.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Metrics:</a:t>
            </a:r>
            <a:b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Evaluated using accuracy, precision, recall, and F1-score.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over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93% accuracy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classification.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Performed confusion matrix analysis for class-wise performance.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Development:</a:t>
            </a:r>
            <a:b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an interactive interface using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Enabled users to upload skin images for instant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Provided real-time predictions with confidence scores.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1578F-4265-BE42-A747-B0F5E981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393705"/>
            <a:ext cx="4237268" cy="2944163"/>
          </a:xfrm>
          <a:prstGeom prst="rect">
            <a:avLst/>
          </a:prstGeom>
        </p:spPr>
      </p:pic>
      <p:pic>
        <p:nvPicPr>
          <p:cNvPr id="7" name="Picture 6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15064-3527-140D-A394-5B8075C8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8F3F4563-8BF2-2634-25FC-4BF555E9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D018FA8-0346-ADD4-29FB-EB18C510A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5215"/>
              </p:ext>
            </p:extLst>
          </p:nvPr>
        </p:nvGraphicFramePr>
        <p:xfrm>
          <a:off x="563479" y="1811556"/>
          <a:ext cx="10515600" cy="419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6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F34B6-8A10-CDF4-FA71-C774869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71BF67F1-ECED-49F2-B0F5-1378BB9E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8" y="1017369"/>
            <a:ext cx="4591842" cy="47879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6C9509-5AA4-9C14-8E16-43BFC014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7" y="1017369"/>
            <a:ext cx="5719171" cy="4777048"/>
          </a:xfrm>
          <a:prstGeom prst="rect">
            <a:avLst/>
          </a:prstGeom>
        </p:spPr>
      </p:pic>
      <p:pic>
        <p:nvPicPr>
          <p:cNvPr id="2" name="Picture 1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84C34-E5D2-8788-D0AB-AEBF993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12C5F-AFC5-7A5A-4D90-68EE436A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5" y="676055"/>
            <a:ext cx="4629626" cy="5014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9F88A-4528-91B1-4ACD-0EEC5B1E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66" y="676056"/>
            <a:ext cx="5704113" cy="5014943"/>
          </a:xfrm>
          <a:prstGeom prst="rect">
            <a:avLst/>
          </a:prstGeom>
        </p:spPr>
      </p:pic>
      <p:pic>
        <p:nvPicPr>
          <p:cNvPr id="8" name="Picture 7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60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09BBC-FF1A-64B1-62E1-298F1CD0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7610-29C6-8DDB-A547-972EFB18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APPLICATIONS</a:t>
            </a:r>
            <a:br>
              <a:rPr lang="en-US" b="1" dirty="0"/>
            </a:br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Dermatology Clinics &amp; Hospitals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Assists doctors in diagnosing skin diseases quickly and accurately.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Health Apps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Can be integrated into smartphone apps for self-assessment and early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&amp; Remote 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remote diagnosis for patients in underserved areas.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Industry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in drug research and personalized treatment recommendations.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>IMPLICATIONS</a:t>
            </a:r>
            <a:br>
              <a:rPr lang="en-US" b="1" dirty="0"/>
            </a:b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severe skin conditions by enabling timely intervention.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bridges the gap for patients in remote areas with limited dermatologists.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need for expensive diagnostic procedures.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assists doctors by filtering non-critical cases and reduces their workload.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31E8CC-9F48-747E-FA9A-EB120B7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IMPLICATIONS</a:t>
            </a:r>
            <a:endParaRPr lang="en-IN" dirty="0"/>
          </a:p>
        </p:txBody>
      </p:sp>
      <p:pic>
        <p:nvPicPr>
          <p:cNvPr id="2" name="Picture 1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E7B662A5-7728-E18A-5D16-D71F7F7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D473D-1673-DD04-E955-F8370C0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53C6AE-7BCB-C27E-B9FB-F1A30755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2E2B767-CBCC-F87A-0E1D-619EE251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64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background with white arrows&#10;&#10;Description automatically generated">
            <a:extLst>
              <a:ext uri="{FF2B5EF4-FFF2-40B4-BE49-F238E27FC236}">
                <a16:creationId xmlns:a16="http://schemas.microsoft.com/office/drawing/2014/main" id="{CC041B50-6C5E-D0B3-F71A-827C6D55D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31" y="0"/>
            <a:ext cx="1017369" cy="10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71</TotalTime>
  <Words>565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Century Gothic</vt:lpstr>
      <vt:lpstr>Times New Roman</vt:lpstr>
      <vt:lpstr>Office Theme</vt:lpstr>
      <vt:lpstr>AUTOMATED SKIN DISEASE DETECTION USING DEEP LEARNING</vt:lpstr>
      <vt:lpstr>INTRODUCTION</vt:lpstr>
      <vt:lpstr>METHODOLOGY</vt:lpstr>
      <vt:lpstr>KEY FINDINGS</vt:lpstr>
      <vt:lpstr>PowerPoint Presentation</vt:lpstr>
      <vt:lpstr>PowerPoint Presentation</vt:lpstr>
      <vt:lpstr>APPLICATIONS AND IMPLICATIONS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4</cp:revision>
  <dcterms:created xsi:type="dcterms:W3CDTF">2025-01-30T14:42:32Z</dcterms:created>
  <dcterms:modified xsi:type="dcterms:W3CDTF">2025-01-30T15:59:49Z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