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530" r:id="rId5"/>
    <p:sldId id="531" r:id="rId6"/>
    <p:sldId id="532" r:id="rId7"/>
    <p:sldId id="533" r:id="rId8"/>
    <p:sldId id="536" r:id="rId9"/>
    <p:sldId id="537" r:id="rId10"/>
    <p:sldId id="534" r:id="rId11"/>
    <p:sldId id="5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22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4CFFA-3D60-410C-84CA-A30A5483232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D9EB428-F2CE-478D-AEF9-036B546C7039}">
      <dgm:prSet/>
      <dgm:spPr/>
      <dgm:t>
        <a:bodyPr/>
        <a:lstStyle/>
        <a:p>
          <a:r>
            <a:rPr lang="en-IN"/>
            <a:t>Mobile App Integration for real-time fish freshness detection via smartphones.</a:t>
          </a:r>
          <a:endParaRPr lang="en-US"/>
        </a:p>
      </dgm:t>
    </dgm:pt>
    <dgm:pt modelId="{FB497D62-C97B-4C7C-81BE-A6E70F5EE8D2}" type="parTrans" cxnId="{F146A3F4-D936-47F8-B803-F2135EE03F9F}">
      <dgm:prSet/>
      <dgm:spPr/>
      <dgm:t>
        <a:bodyPr/>
        <a:lstStyle/>
        <a:p>
          <a:endParaRPr lang="en-US"/>
        </a:p>
      </dgm:t>
    </dgm:pt>
    <dgm:pt modelId="{4D334044-27B3-428D-BCBE-FEE697B33EC4}" type="sibTrans" cxnId="{F146A3F4-D936-47F8-B803-F2135EE03F9F}">
      <dgm:prSet/>
      <dgm:spPr/>
      <dgm:t>
        <a:bodyPr/>
        <a:lstStyle/>
        <a:p>
          <a:endParaRPr lang="en-US"/>
        </a:p>
      </dgm:t>
    </dgm:pt>
    <dgm:pt modelId="{BA1E283C-508A-4BEE-AB2C-BA46E2E12A6A}">
      <dgm:prSet/>
      <dgm:spPr/>
      <dgm:t>
        <a:bodyPr/>
        <a:lstStyle/>
        <a:p>
          <a:r>
            <a:rPr lang="en-IN"/>
            <a:t>Expansion to Other Foods like meat and vegetables for broader AI-driven quality assessment.</a:t>
          </a:r>
          <a:endParaRPr lang="en-US"/>
        </a:p>
      </dgm:t>
    </dgm:pt>
    <dgm:pt modelId="{871D8803-1924-47B9-A48A-C7564395CE75}" type="parTrans" cxnId="{17372D03-721D-43CD-A66D-C0E96AABDFBE}">
      <dgm:prSet/>
      <dgm:spPr/>
      <dgm:t>
        <a:bodyPr/>
        <a:lstStyle/>
        <a:p>
          <a:endParaRPr lang="en-US"/>
        </a:p>
      </dgm:t>
    </dgm:pt>
    <dgm:pt modelId="{A0DACDDC-370E-4E00-BB7E-8EDBC64138FF}" type="sibTrans" cxnId="{17372D03-721D-43CD-A66D-C0E96AABDFBE}">
      <dgm:prSet/>
      <dgm:spPr/>
      <dgm:t>
        <a:bodyPr/>
        <a:lstStyle/>
        <a:p>
          <a:endParaRPr lang="en-US"/>
        </a:p>
      </dgm:t>
    </dgm:pt>
    <dgm:pt modelId="{0606F746-5291-4C8C-AC39-8A042D017B08}">
      <dgm:prSet/>
      <dgm:spPr/>
      <dgm:t>
        <a:bodyPr/>
        <a:lstStyle/>
        <a:p>
          <a:r>
            <a:rPr lang="en-IN"/>
            <a:t>Improved Dataset &amp; Multimodal Analysis by combining visual data with biochemical sensors for greater accuracy.</a:t>
          </a:r>
          <a:endParaRPr lang="en-US"/>
        </a:p>
      </dgm:t>
    </dgm:pt>
    <dgm:pt modelId="{AD56BE60-4545-4648-A585-378B872A7F1E}" type="parTrans" cxnId="{B3B0643E-1CBD-4766-829D-AB77070DA659}">
      <dgm:prSet/>
      <dgm:spPr/>
      <dgm:t>
        <a:bodyPr/>
        <a:lstStyle/>
        <a:p>
          <a:endParaRPr lang="en-US"/>
        </a:p>
      </dgm:t>
    </dgm:pt>
    <dgm:pt modelId="{17085451-9337-4230-8CAB-592E90872383}" type="sibTrans" cxnId="{B3B0643E-1CBD-4766-829D-AB77070DA659}">
      <dgm:prSet/>
      <dgm:spPr/>
      <dgm:t>
        <a:bodyPr/>
        <a:lstStyle/>
        <a:p>
          <a:endParaRPr lang="en-US"/>
        </a:p>
      </dgm:t>
    </dgm:pt>
    <dgm:pt modelId="{3641ECC5-F29C-4FF4-818B-44C1455C2964}" type="pres">
      <dgm:prSet presAssocID="{E0A4CFFA-3D60-410C-84CA-A30A5483232A}" presName="root" presStyleCnt="0">
        <dgm:presLayoutVars>
          <dgm:dir/>
          <dgm:resizeHandles val="exact"/>
        </dgm:presLayoutVars>
      </dgm:prSet>
      <dgm:spPr/>
    </dgm:pt>
    <dgm:pt modelId="{5325C974-B684-4701-997E-7AC8D39789DF}" type="pres">
      <dgm:prSet presAssocID="{7D9EB428-F2CE-478D-AEF9-036B546C7039}" presName="compNode" presStyleCnt="0"/>
      <dgm:spPr/>
    </dgm:pt>
    <dgm:pt modelId="{92F206F0-F572-41F1-872F-842B3D178B93}" type="pres">
      <dgm:prSet presAssocID="{7D9EB428-F2CE-478D-AEF9-036B546C7039}" presName="bgRect" presStyleLbl="bgShp" presStyleIdx="0" presStyleCnt="3"/>
      <dgm:spPr/>
    </dgm:pt>
    <dgm:pt modelId="{A7B06859-1FF1-4D68-83A0-CC66CF51EE3E}" type="pres">
      <dgm:prSet presAssocID="{7D9EB428-F2CE-478D-AEF9-036B546C70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hi"/>
        </a:ext>
      </dgm:extLst>
    </dgm:pt>
    <dgm:pt modelId="{08EDF6D0-91B4-4813-A3CF-08B9B626732D}" type="pres">
      <dgm:prSet presAssocID="{7D9EB428-F2CE-478D-AEF9-036B546C7039}" presName="spaceRect" presStyleCnt="0"/>
      <dgm:spPr/>
    </dgm:pt>
    <dgm:pt modelId="{CB32D566-B487-4FCC-89CB-446818E9A2C6}" type="pres">
      <dgm:prSet presAssocID="{7D9EB428-F2CE-478D-AEF9-036B546C7039}" presName="parTx" presStyleLbl="revTx" presStyleIdx="0" presStyleCnt="3">
        <dgm:presLayoutVars>
          <dgm:chMax val="0"/>
          <dgm:chPref val="0"/>
        </dgm:presLayoutVars>
      </dgm:prSet>
      <dgm:spPr/>
    </dgm:pt>
    <dgm:pt modelId="{9D607D88-43F4-49E1-866A-F6DFD78CE4E0}" type="pres">
      <dgm:prSet presAssocID="{4D334044-27B3-428D-BCBE-FEE697B33EC4}" presName="sibTrans" presStyleCnt="0"/>
      <dgm:spPr/>
    </dgm:pt>
    <dgm:pt modelId="{85866410-1A76-4AE9-BCAD-6B4DB023B66E}" type="pres">
      <dgm:prSet presAssocID="{BA1E283C-508A-4BEE-AB2C-BA46E2E12A6A}" presName="compNode" presStyleCnt="0"/>
      <dgm:spPr/>
    </dgm:pt>
    <dgm:pt modelId="{EA24AA88-74E4-4048-98D8-D8D7F1C20E4A}" type="pres">
      <dgm:prSet presAssocID="{BA1E283C-508A-4BEE-AB2C-BA46E2E12A6A}" presName="bgRect" presStyleLbl="bgShp" presStyleIdx="1" presStyleCnt="3"/>
      <dgm:spPr/>
    </dgm:pt>
    <dgm:pt modelId="{1A224F38-0F37-41CF-B7F1-E70874091D0C}" type="pres">
      <dgm:prSet presAssocID="{BA1E283C-508A-4BEE-AB2C-BA46E2E12A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1028B7B-6FE9-4397-9EFE-F335D4E9C50A}" type="pres">
      <dgm:prSet presAssocID="{BA1E283C-508A-4BEE-AB2C-BA46E2E12A6A}" presName="spaceRect" presStyleCnt="0"/>
      <dgm:spPr/>
    </dgm:pt>
    <dgm:pt modelId="{CD46BF19-0165-45E5-A9D7-6B030FF35C2D}" type="pres">
      <dgm:prSet presAssocID="{BA1E283C-508A-4BEE-AB2C-BA46E2E12A6A}" presName="parTx" presStyleLbl="revTx" presStyleIdx="1" presStyleCnt="3">
        <dgm:presLayoutVars>
          <dgm:chMax val="0"/>
          <dgm:chPref val="0"/>
        </dgm:presLayoutVars>
      </dgm:prSet>
      <dgm:spPr/>
    </dgm:pt>
    <dgm:pt modelId="{58080BB0-1E7D-4EB8-BAD9-68722D5F1E89}" type="pres">
      <dgm:prSet presAssocID="{A0DACDDC-370E-4E00-BB7E-8EDBC64138FF}" presName="sibTrans" presStyleCnt="0"/>
      <dgm:spPr/>
    </dgm:pt>
    <dgm:pt modelId="{C0EA1FC8-CEA3-4A9F-8B91-B741858429D0}" type="pres">
      <dgm:prSet presAssocID="{0606F746-5291-4C8C-AC39-8A042D017B08}" presName="compNode" presStyleCnt="0"/>
      <dgm:spPr/>
    </dgm:pt>
    <dgm:pt modelId="{E3872EF4-05F5-4E48-91DA-A5A872955839}" type="pres">
      <dgm:prSet presAssocID="{0606F746-5291-4C8C-AC39-8A042D017B08}" presName="bgRect" presStyleLbl="bgShp" presStyleIdx="2" presStyleCnt="3"/>
      <dgm:spPr/>
    </dgm:pt>
    <dgm:pt modelId="{CF613E2B-16E0-4AE0-AC7A-4A520D8A4D07}" type="pres">
      <dgm:prSet presAssocID="{0606F746-5291-4C8C-AC39-8A042D017B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7B93C9B-200C-40C8-ABCD-A4EA5CFDE200}" type="pres">
      <dgm:prSet presAssocID="{0606F746-5291-4C8C-AC39-8A042D017B08}" presName="spaceRect" presStyleCnt="0"/>
      <dgm:spPr/>
    </dgm:pt>
    <dgm:pt modelId="{E02618FF-845E-40C7-BAA3-397CCD444120}" type="pres">
      <dgm:prSet presAssocID="{0606F746-5291-4C8C-AC39-8A042D017B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7372D03-721D-43CD-A66D-C0E96AABDFBE}" srcId="{E0A4CFFA-3D60-410C-84CA-A30A5483232A}" destId="{BA1E283C-508A-4BEE-AB2C-BA46E2E12A6A}" srcOrd="1" destOrd="0" parTransId="{871D8803-1924-47B9-A48A-C7564395CE75}" sibTransId="{A0DACDDC-370E-4E00-BB7E-8EDBC64138FF}"/>
    <dgm:cxn modelId="{A5559F2C-5B72-44E2-9006-1EFE1732166E}" type="presOf" srcId="{E0A4CFFA-3D60-410C-84CA-A30A5483232A}" destId="{3641ECC5-F29C-4FF4-818B-44C1455C2964}" srcOrd="0" destOrd="0" presId="urn:microsoft.com/office/officeart/2018/2/layout/IconVerticalSolidList"/>
    <dgm:cxn modelId="{B3B0643E-1CBD-4766-829D-AB77070DA659}" srcId="{E0A4CFFA-3D60-410C-84CA-A30A5483232A}" destId="{0606F746-5291-4C8C-AC39-8A042D017B08}" srcOrd="2" destOrd="0" parTransId="{AD56BE60-4545-4648-A585-378B872A7F1E}" sibTransId="{17085451-9337-4230-8CAB-592E90872383}"/>
    <dgm:cxn modelId="{BF6BD753-8F51-4C04-AFFF-C50050ABDC20}" type="presOf" srcId="{7D9EB428-F2CE-478D-AEF9-036B546C7039}" destId="{CB32D566-B487-4FCC-89CB-446818E9A2C6}" srcOrd="0" destOrd="0" presId="urn:microsoft.com/office/officeart/2018/2/layout/IconVerticalSolidList"/>
    <dgm:cxn modelId="{72A396CB-AC8E-4614-9BD2-90338AF6D103}" type="presOf" srcId="{BA1E283C-508A-4BEE-AB2C-BA46E2E12A6A}" destId="{CD46BF19-0165-45E5-A9D7-6B030FF35C2D}" srcOrd="0" destOrd="0" presId="urn:microsoft.com/office/officeart/2018/2/layout/IconVerticalSolidList"/>
    <dgm:cxn modelId="{F146A3F4-D936-47F8-B803-F2135EE03F9F}" srcId="{E0A4CFFA-3D60-410C-84CA-A30A5483232A}" destId="{7D9EB428-F2CE-478D-AEF9-036B546C7039}" srcOrd="0" destOrd="0" parTransId="{FB497D62-C97B-4C7C-81BE-A6E70F5EE8D2}" sibTransId="{4D334044-27B3-428D-BCBE-FEE697B33EC4}"/>
    <dgm:cxn modelId="{153D83F5-D99D-4B03-9216-804429ACC230}" type="presOf" srcId="{0606F746-5291-4C8C-AC39-8A042D017B08}" destId="{E02618FF-845E-40C7-BAA3-397CCD444120}" srcOrd="0" destOrd="0" presId="urn:microsoft.com/office/officeart/2018/2/layout/IconVerticalSolidList"/>
    <dgm:cxn modelId="{D074372A-C330-4CEF-8518-03BB07039B14}" type="presParOf" srcId="{3641ECC5-F29C-4FF4-818B-44C1455C2964}" destId="{5325C974-B684-4701-997E-7AC8D39789DF}" srcOrd="0" destOrd="0" presId="urn:microsoft.com/office/officeart/2018/2/layout/IconVerticalSolidList"/>
    <dgm:cxn modelId="{E73B3B1E-3AF6-489E-87B9-165EA06958FF}" type="presParOf" srcId="{5325C974-B684-4701-997E-7AC8D39789DF}" destId="{92F206F0-F572-41F1-872F-842B3D178B93}" srcOrd="0" destOrd="0" presId="urn:microsoft.com/office/officeart/2018/2/layout/IconVerticalSolidList"/>
    <dgm:cxn modelId="{26DAB812-7BDF-4A34-80E5-EA2010E22A4E}" type="presParOf" srcId="{5325C974-B684-4701-997E-7AC8D39789DF}" destId="{A7B06859-1FF1-4D68-83A0-CC66CF51EE3E}" srcOrd="1" destOrd="0" presId="urn:microsoft.com/office/officeart/2018/2/layout/IconVerticalSolidList"/>
    <dgm:cxn modelId="{6F6ACBBB-D9D3-46EE-B48D-E834D72868A9}" type="presParOf" srcId="{5325C974-B684-4701-997E-7AC8D39789DF}" destId="{08EDF6D0-91B4-4813-A3CF-08B9B626732D}" srcOrd="2" destOrd="0" presId="urn:microsoft.com/office/officeart/2018/2/layout/IconVerticalSolidList"/>
    <dgm:cxn modelId="{95046267-B877-4DDA-B7F7-E2F5C20B25EE}" type="presParOf" srcId="{5325C974-B684-4701-997E-7AC8D39789DF}" destId="{CB32D566-B487-4FCC-89CB-446818E9A2C6}" srcOrd="3" destOrd="0" presId="urn:microsoft.com/office/officeart/2018/2/layout/IconVerticalSolidList"/>
    <dgm:cxn modelId="{4022BDDF-055E-43E7-B8BF-91D8A57C03AE}" type="presParOf" srcId="{3641ECC5-F29C-4FF4-818B-44C1455C2964}" destId="{9D607D88-43F4-49E1-866A-F6DFD78CE4E0}" srcOrd="1" destOrd="0" presId="urn:microsoft.com/office/officeart/2018/2/layout/IconVerticalSolidList"/>
    <dgm:cxn modelId="{C061307B-3293-4225-B300-12367136EFEF}" type="presParOf" srcId="{3641ECC5-F29C-4FF4-818B-44C1455C2964}" destId="{85866410-1A76-4AE9-BCAD-6B4DB023B66E}" srcOrd="2" destOrd="0" presId="urn:microsoft.com/office/officeart/2018/2/layout/IconVerticalSolidList"/>
    <dgm:cxn modelId="{44B76A76-8FD9-4CA9-90DF-E1A7F6317FBA}" type="presParOf" srcId="{85866410-1A76-4AE9-BCAD-6B4DB023B66E}" destId="{EA24AA88-74E4-4048-98D8-D8D7F1C20E4A}" srcOrd="0" destOrd="0" presId="urn:microsoft.com/office/officeart/2018/2/layout/IconVerticalSolidList"/>
    <dgm:cxn modelId="{1F7378BE-666A-418F-9146-93EB6AAD7DAF}" type="presParOf" srcId="{85866410-1A76-4AE9-BCAD-6B4DB023B66E}" destId="{1A224F38-0F37-41CF-B7F1-E70874091D0C}" srcOrd="1" destOrd="0" presId="urn:microsoft.com/office/officeart/2018/2/layout/IconVerticalSolidList"/>
    <dgm:cxn modelId="{80022579-1618-42B6-A5F9-81CE366C6F3B}" type="presParOf" srcId="{85866410-1A76-4AE9-BCAD-6B4DB023B66E}" destId="{51028B7B-6FE9-4397-9EFE-F335D4E9C50A}" srcOrd="2" destOrd="0" presId="urn:microsoft.com/office/officeart/2018/2/layout/IconVerticalSolidList"/>
    <dgm:cxn modelId="{0B625A9C-6CFF-4545-9340-E8684288A9BC}" type="presParOf" srcId="{85866410-1A76-4AE9-BCAD-6B4DB023B66E}" destId="{CD46BF19-0165-45E5-A9D7-6B030FF35C2D}" srcOrd="3" destOrd="0" presId="urn:microsoft.com/office/officeart/2018/2/layout/IconVerticalSolidList"/>
    <dgm:cxn modelId="{9EB0B747-87BD-4405-BCF5-BBD18EA60B83}" type="presParOf" srcId="{3641ECC5-F29C-4FF4-818B-44C1455C2964}" destId="{58080BB0-1E7D-4EB8-BAD9-68722D5F1E89}" srcOrd="3" destOrd="0" presId="urn:microsoft.com/office/officeart/2018/2/layout/IconVerticalSolidList"/>
    <dgm:cxn modelId="{BF881148-DA05-42B2-BA25-EC9DFBCC555C}" type="presParOf" srcId="{3641ECC5-F29C-4FF4-818B-44C1455C2964}" destId="{C0EA1FC8-CEA3-4A9F-8B91-B741858429D0}" srcOrd="4" destOrd="0" presId="urn:microsoft.com/office/officeart/2018/2/layout/IconVerticalSolidList"/>
    <dgm:cxn modelId="{98FDEF9C-2DD5-4D28-AAA4-7C236AE66A93}" type="presParOf" srcId="{C0EA1FC8-CEA3-4A9F-8B91-B741858429D0}" destId="{E3872EF4-05F5-4E48-91DA-A5A872955839}" srcOrd="0" destOrd="0" presId="urn:microsoft.com/office/officeart/2018/2/layout/IconVerticalSolidList"/>
    <dgm:cxn modelId="{FC48CA31-E3C1-4C4C-8679-44F64CB6B1F2}" type="presParOf" srcId="{C0EA1FC8-CEA3-4A9F-8B91-B741858429D0}" destId="{CF613E2B-16E0-4AE0-AC7A-4A520D8A4D07}" srcOrd="1" destOrd="0" presId="urn:microsoft.com/office/officeart/2018/2/layout/IconVerticalSolidList"/>
    <dgm:cxn modelId="{1EFA18BD-785D-4183-A7A6-C3CBF7D8B6DB}" type="presParOf" srcId="{C0EA1FC8-CEA3-4A9F-8B91-B741858429D0}" destId="{E7B93C9B-200C-40C8-ABCD-A4EA5CFDE200}" srcOrd="2" destOrd="0" presId="urn:microsoft.com/office/officeart/2018/2/layout/IconVerticalSolidList"/>
    <dgm:cxn modelId="{A1D9C55A-3258-4BC4-A718-059DAA0E9EE0}" type="presParOf" srcId="{C0EA1FC8-CEA3-4A9F-8B91-B741858429D0}" destId="{E02618FF-845E-40C7-BAA3-397CCD4441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206F0-F572-41F1-872F-842B3D178B93}">
      <dsp:nvSpPr>
        <dsp:cNvPr id="0" name=""/>
        <dsp:cNvSpPr/>
      </dsp:nvSpPr>
      <dsp:spPr>
        <a:xfrm>
          <a:off x="0" y="433"/>
          <a:ext cx="10332720" cy="10134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06859-1FF1-4D68-83A0-CC66CF51EE3E}">
      <dsp:nvSpPr>
        <dsp:cNvPr id="0" name=""/>
        <dsp:cNvSpPr/>
      </dsp:nvSpPr>
      <dsp:spPr>
        <a:xfrm>
          <a:off x="306562" y="228454"/>
          <a:ext cx="557386" cy="557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2D566-B487-4FCC-89CB-446818E9A2C6}">
      <dsp:nvSpPr>
        <dsp:cNvPr id="0" name=""/>
        <dsp:cNvSpPr/>
      </dsp:nvSpPr>
      <dsp:spPr>
        <a:xfrm>
          <a:off x="1170511" y="433"/>
          <a:ext cx="9162208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Mobile App Integration for real-time fish freshness detection via smartphones.</a:t>
          </a:r>
          <a:endParaRPr lang="en-US" sz="2500" kern="1200"/>
        </a:p>
      </dsp:txBody>
      <dsp:txXfrm>
        <a:off x="1170511" y="433"/>
        <a:ext cx="9162208" cy="1013430"/>
      </dsp:txXfrm>
    </dsp:sp>
    <dsp:sp modelId="{EA24AA88-74E4-4048-98D8-D8D7F1C20E4A}">
      <dsp:nvSpPr>
        <dsp:cNvPr id="0" name=""/>
        <dsp:cNvSpPr/>
      </dsp:nvSpPr>
      <dsp:spPr>
        <a:xfrm>
          <a:off x="0" y="1267220"/>
          <a:ext cx="10332720" cy="10134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24F38-0F37-41CF-B7F1-E70874091D0C}">
      <dsp:nvSpPr>
        <dsp:cNvPr id="0" name=""/>
        <dsp:cNvSpPr/>
      </dsp:nvSpPr>
      <dsp:spPr>
        <a:xfrm>
          <a:off x="306562" y="1495242"/>
          <a:ext cx="557386" cy="557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6BF19-0165-45E5-A9D7-6B030FF35C2D}">
      <dsp:nvSpPr>
        <dsp:cNvPr id="0" name=""/>
        <dsp:cNvSpPr/>
      </dsp:nvSpPr>
      <dsp:spPr>
        <a:xfrm>
          <a:off x="1170511" y="1267220"/>
          <a:ext cx="9162208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Expansion to Other Foods like meat and vegetables for broader AI-driven quality assessment.</a:t>
          </a:r>
          <a:endParaRPr lang="en-US" sz="2500" kern="1200"/>
        </a:p>
      </dsp:txBody>
      <dsp:txXfrm>
        <a:off x="1170511" y="1267220"/>
        <a:ext cx="9162208" cy="1013430"/>
      </dsp:txXfrm>
    </dsp:sp>
    <dsp:sp modelId="{E3872EF4-05F5-4E48-91DA-A5A872955839}">
      <dsp:nvSpPr>
        <dsp:cNvPr id="0" name=""/>
        <dsp:cNvSpPr/>
      </dsp:nvSpPr>
      <dsp:spPr>
        <a:xfrm>
          <a:off x="0" y="2534008"/>
          <a:ext cx="10332720" cy="101343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13E2B-16E0-4AE0-AC7A-4A520D8A4D07}">
      <dsp:nvSpPr>
        <dsp:cNvPr id="0" name=""/>
        <dsp:cNvSpPr/>
      </dsp:nvSpPr>
      <dsp:spPr>
        <a:xfrm>
          <a:off x="306562" y="2762030"/>
          <a:ext cx="557386" cy="557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618FF-845E-40C7-BAA3-397CCD444120}">
      <dsp:nvSpPr>
        <dsp:cNvPr id="0" name=""/>
        <dsp:cNvSpPr/>
      </dsp:nvSpPr>
      <dsp:spPr>
        <a:xfrm>
          <a:off x="1170511" y="2534008"/>
          <a:ext cx="9162208" cy="101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55" tIns="107255" rIns="107255" bIns="1072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Improved Dataset &amp; Multimodal Analysis by combining visual data with biochemical sensors for greater accuracy.</a:t>
          </a:r>
          <a:endParaRPr lang="en-US" sz="2500" kern="1200"/>
        </a:p>
      </dsp:txBody>
      <dsp:txXfrm>
        <a:off x="1170511" y="2534008"/>
        <a:ext cx="9162208" cy="1013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SeaSure:Ensuring</a:t>
            </a:r>
            <a:r>
              <a:rPr lang="en-US" dirty="0"/>
              <a:t> Freshness in Every catch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1313786"/>
          </a:xfrm>
        </p:spPr>
        <p:txBody>
          <a:bodyPr/>
          <a:lstStyle/>
          <a:p>
            <a:r>
              <a:rPr lang="en-US" sz="2000" dirty="0"/>
              <a:t>DEVADARSHINI P</a:t>
            </a:r>
            <a:br>
              <a:rPr lang="en-US" sz="2000" dirty="0"/>
            </a:b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BSc Data Science, </a:t>
            </a:r>
            <a:r>
              <a:rPr lang="en-US" sz="2000" dirty="0" err="1"/>
              <a:t>Kumaraguru</a:t>
            </a:r>
            <a:r>
              <a:rPr lang="en-US" sz="2000" dirty="0"/>
              <a:t> College of Liberal Arts and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666C1-B569-0141-2F08-54AD7E9F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593573"/>
          </a:xfrm>
        </p:spPr>
        <p:txBody>
          <a:bodyPr/>
          <a:lstStyle/>
          <a:p>
            <a:r>
              <a:rPr lang="en-US" sz="4200" dirty="0"/>
              <a:t>INTRODUCTION</a:t>
            </a:r>
            <a:endParaRPr lang="en-IN" sz="4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BB04E8-4285-AD3A-C6C1-998A2780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1425677"/>
            <a:ext cx="9171137" cy="4739149"/>
          </a:xfrm>
        </p:spPr>
        <p:txBody>
          <a:bodyPr/>
          <a:lstStyle/>
          <a:p>
            <a:r>
              <a:rPr lang="en-US" sz="1600" dirty="0" err="1"/>
              <a:t>SeaSure</a:t>
            </a:r>
            <a:r>
              <a:rPr lang="en-US" sz="1600" dirty="0"/>
              <a:t> is a deep learning-based model for detecting fish freshness.</a:t>
            </a:r>
          </a:p>
          <a:p>
            <a:r>
              <a:rPr lang="en-US" sz="1600" dirty="0"/>
              <a:t>Uses CNN (Convolutional Neural Networks) to analyze fish eye and gill images.</a:t>
            </a:r>
          </a:p>
          <a:p>
            <a:r>
              <a:rPr lang="en-US" sz="1600" dirty="0"/>
              <a:t>Provides a fast, objective, and reliable assessment of fish freshness.</a:t>
            </a:r>
          </a:p>
          <a:p>
            <a:r>
              <a:rPr lang="en-US" sz="1600" dirty="0"/>
              <a:t>Integrated with </a:t>
            </a:r>
            <a:r>
              <a:rPr lang="en-US" sz="1600" dirty="0" err="1"/>
              <a:t>Streamlit</a:t>
            </a:r>
            <a:r>
              <a:rPr lang="en-US" sz="1600" dirty="0"/>
              <a:t> for a user-friendly interface and real-time results.</a:t>
            </a:r>
          </a:p>
          <a:p>
            <a:pPr marL="0" indent="0">
              <a:buNone/>
            </a:pPr>
            <a:r>
              <a:rPr lang="en-US" sz="2000" b="1" dirty="0"/>
              <a:t>OBJECTIVE</a:t>
            </a:r>
          </a:p>
          <a:p>
            <a:r>
              <a:rPr lang="en-US" sz="1600" dirty="0"/>
              <a:t>Automate fish freshness detection using deep learning.</a:t>
            </a:r>
          </a:p>
          <a:p>
            <a:r>
              <a:rPr lang="en-US" sz="1600" dirty="0"/>
              <a:t>Overcome subjective limitations of human-based evaluation.</a:t>
            </a:r>
          </a:p>
          <a:p>
            <a:r>
              <a:rPr lang="en-US" sz="1600" dirty="0"/>
              <a:t>Improve food safety and quality control in the seafood industry.</a:t>
            </a:r>
          </a:p>
          <a:p>
            <a:r>
              <a:rPr lang="en-US" sz="1600" dirty="0"/>
              <a:t>Provide a real-time, scalable, and accessible solution.</a:t>
            </a:r>
          </a:p>
        </p:txBody>
      </p:sp>
    </p:spTree>
    <p:extLst>
      <p:ext uri="{BB962C8B-B14F-4D97-AF65-F5344CB8AC3E}">
        <p14:creationId xmlns:p14="http://schemas.microsoft.com/office/powerpoint/2010/main" val="383281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0AF55-56C3-2116-F8F1-1B9BEED6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475586"/>
          </a:xfrm>
        </p:spPr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53687-E75C-CF42-2F66-5C3CBB80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553497"/>
            <a:ext cx="8964660" cy="4168877"/>
          </a:xfrm>
        </p:spPr>
        <p:txBody>
          <a:bodyPr/>
          <a:lstStyle/>
          <a:p>
            <a:r>
              <a:rPr lang="en-IN" sz="2000" dirty="0"/>
              <a:t>Data Collection: Dataset from </a:t>
            </a:r>
            <a:r>
              <a:rPr lang="en-IN" sz="2000" dirty="0" err="1"/>
              <a:t>Roboflow</a:t>
            </a:r>
            <a:r>
              <a:rPr lang="en-IN" sz="2000" dirty="0"/>
              <a:t>, categorized into fresh/non-fresh fish.</a:t>
            </a:r>
          </a:p>
          <a:p>
            <a:r>
              <a:rPr lang="en-IN" sz="2000" dirty="0"/>
              <a:t>Preprocessing &amp; Augmentation: Resized images (128x128), normalized, and applied transformations (rotation, zoom, flipping).</a:t>
            </a:r>
          </a:p>
          <a:p>
            <a:r>
              <a:rPr lang="en-IN" sz="2000" dirty="0"/>
              <a:t>Model Design: CNN architecture with Conv2D, MaxPooling2D, dropout layers, trained with Adam optimizer.</a:t>
            </a:r>
          </a:p>
          <a:p>
            <a:r>
              <a:rPr lang="en-IN" sz="2000" dirty="0"/>
              <a:t>Temperature Allocation: Fresh fish (0-4°C), Non-fresh fish (5-10°C).</a:t>
            </a:r>
          </a:p>
          <a:p>
            <a:r>
              <a:rPr lang="en-IN" sz="2000" dirty="0"/>
              <a:t>Visualization &amp; Deployment: </a:t>
            </a:r>
            <a:r>
              <a:rPr lang="en-IN" sz="2000" dirty="0" err="1"/>
              <a:t>Streamlit</a:t>
            </a:r>
            <a:r>
              <a:rPr lang="en-IN" sz="2000" dirty="0"/>
              <a:t>-based interface for real-time analysis.</a:t>
            </a:r>
          </a:p>
        </p:txBody>
      </p:sp>
    </p:spTree>
    <p:extLst>
      <p:ext uri="{BB962C8B-B14F-4D97-AF65-F5344CB8AC3E}">
        <p14:creationId xmlns:p14="http://schemas.microsoft.com/office/powerpoint/2010/main" val="213247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FC42E8-0FDA-2365-0F32-3AE29D7D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691896"/>
          </a:xfrm>
        </p:spPr>
        <p:txBody>
          <a:bodyPr/>
          <a:lstStyle/>
          <a:p>
            <a:r>
              <a:rPr lang="en-US" dirty="0"/>
              <a:t>KEY FINDINGS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003890-D9FF-388C-0F98-0112D5409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681316"/>
            <a:ext cx="8954827" cy="3421626"/>
          </a:xfrm>
        </p:spPr>
        <p:txBody>
          <a:bodyPr/>
          <a:lstStyle/>
          <a:p>
            <a:r>
              <a:rPr lang="en-IN" sz="2000" dirty="0"/>
              <a:t>Achieved 91%+ accuracy in classifying fish freshness.</a:t>
            </a:r>
          </a:p>
          <a:p>
            <a:r>
              <a:rPr lang="en-IN" sz="2000" dirty="0"/>
              <a:t>Model effectively classifies images into four categories: eye-fresh, eye-non-fresh, gill-fresh, gill-non-fresh.</a:t>
            </a:r>
          </a:p>
          <a:p>
            <a:r>
              <a:rPr lang="en-IN" sz="2000" dirty="0"/>
              <a:t>Temperature-based freshness estimation enhances reliability.</a:t>
            </a:r>
          </a:p>
          <a:p>
            <a:r>
              <a:rPr lang="en-IN" sz="2000" dirty="0"/>
              <a:t>User-friendly dashboard with confidence scores, freshness levels, and color-coded indicators.</a:t>
            </a:r>
          </a:p>
        </p:txBody>
      </p:sp>
    </p:spTree>
    <p:extLst>
      <p:ext uri="{BB962C8B-B14F-4D97-AF65-F5344CB8AC3E}">
        <p14:creationId xmlns:p14="http://schemas.microsoft.com/office/powerpoint/2010/main" val="186324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fish eye&#10;&#10;Description automatically generated">
            <a:extLst>
              <a:ext uri="{FF2B5EF4-FFF2-40B4-BE49-F238E27FC236}">
                <a16:creationId xmlns:a16="http://schemas.microsoft.com/office/drawing/2014/main" id="{42623242-B6EA-1037-52EB-DFA1CFAD3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06" y="226142"/>
            <a:ext cx="5029250" cy="5966071"/>
          </a:xfrm>
          <a:prstGeom prst="rect">
            <a:avLst/>
          </a:prstGeom>
        </p:spPr>
      </p:pic>
      <p:pic>
        <p:nvPicPr>
          <p:cNvPr id="7" name="Picture 6" descr="A screenshot of a fish eye&#10;&#10;Description automatically generated">
            <a:extLst>
              <a:ext uri="{FF2B5EF4-FFF2-40B4-BE49-F238E27FC236}">
                <a16:creationId xmlns:a16="http://schemas.microsoft.com/office/drawing/2014/main" id="{1524F5CA-2171-3CBF-682F-24460CBC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164" y="226142"/>
            <a:ext cx="5138450" cy="59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6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creenshot of a cell phone&#10;&#10;Description automatically generated">
            <a:extLst>
              <a:ext uri="{FF2B5EF4-FFF2-40B4-BE49-F238E27FC236}">
                <a16:creationId xmlns:a16="http://schemas.microsoft.com/office/drawing/2014/main" id="{4D708F0F-2589-4F2D-CD59-0973D040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366" y="416283"/>
            <a:ext cx="4700365" cy="6025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42EEBF-7DD1-CFBA-6859-41DA7E074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1" y="458513"/>
            <a:ext cx="4212770" cy="59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0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1B98D-F753-F202-4EE5-52DAE62B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635460"/>
            <a:ext cx="8878824" cy="623070"/>
          </a:xfrm>
        </p:spPr>
        <p:txBody>
          <a:bodyPr/>
          <a:lstStyle/>
          <a:p>
            <a:r>
              <a:rPr lang="en-US" sz="3800" dirty="0"/>
              <a:t>APPLICATIONS &amp; IMPLICATIONS</a:t>
            </a:r>
            <a:endParaRPr lang="en-IN" sz="3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D12D8E-93F3-5AAD-B129-E15BFEC16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356852"/>
            <a:ext cx="8878824" cy="5073445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Applications:</a:t>
            </a:r>
          </a:p>
          <a:p>
            <a:r>
              <a:rPr lang="en-US" sz="1800" dirty="0"/>
              <a:t>Seafood Industry: Helps quality control personnel quickly assess fish freshness.</a:t>
            </a:r>
          </a:p>
          <a:p>
            <a:r>
              <a:rPr lang="en-US" sz="1800" dirty="0"/>
              <a:t>Retail &amp; Supply Chain: Ensures food safety in fish markets and distribution.</a:t>
            </a:r>
          </a:p>
          <a:p>
            <a:r>
              <a:rPr lang="en-US" sz="1800" dirty="0"/>
              <a:t>Culinary &amp; Recipe Apps: Suggests suitable recipes based on fish freshness.</a:t>
            </a:r>
          </a:p>
          <a:p>
            <a:r>
              <a:rPr lang="en-US" sz="1800" dirty="0"/>
              <a:t>Regulatory Compliance: Supports adherence to food safety standards.</a:t>
            </a:r>
          </a:p>
          <a:p>
            <a:pPr marL="0" indent="0">
              <a:buNone/>
            </a:pPr>
            <a:r>
              <a:rPr lang="en-US" sz="1800" b="1" dirty="0"/>
              <a:t>Implications:</a:t>
            </a:r>
          </a:p>
          <a:p>
            <a:r>
              <a:rPr lang="en-US" sz="1800" dirty="0"/>
              <a:t>Reduces waste by providing accurate freshness assessments.</a:t>
            </a:r>
          </a:p>
          <a:p>
            <a:r>
              <a:rPr lang="en-US" sz="1800" dirty="0"/>
              <a:t>Enhances consumer trust in seafood quality.</a:t>
            </a:r>
          </a:p>
          <a:p>
            <a:r>
              <a:rPr lang="en-US" sz="1800" dirty="0"/>
              <a:t>Saves time &amp; resources in seafood inspection processes.</a:t>
            </a:r>
          </a:p>
          <a:p>
            <a:r>
              <a:rPr lang="en-US" sz="1800" dirty="0"/>
              <a:t>Encourages AI adoption in food safety and quality control.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7681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53D86B-52DA-BA07-BDBB-1F17F77E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US" dirty="0"/>
              <a:t>FUTURE SCOPE</a:t>
            </a:r>
            <a:endParaRPr lang="en-IN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8B2ADF8-3193-0961-227B-30110856B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931144"/>
              </p:ext>
            </p:extLst>
          </p:nvPr>
        </p:nvGraphicFramePr>
        <p:xfrm>
          <a:off x="1014984" y="2212848"/>
          <a:ext cx="10332720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89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18</TotalTime>
  <Words>370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Segoe UI Light</vt:lpstr>
      <vt:lpstr>Tw Cen MT</vt:lpstr>
      <vt:lpstr>Office Theme</vt:lpstr>
      <vt:lpstr>SeaSure:Ensuring Freshness in Every catch</vt:lpstr>
      <vt:lpstr>INTRODUCTION</vt:lpstr>
      <vt:lpstr>METHODOLOGY</vt:lpstr>
      <vt:lpstr>KEY FINDINGS</vt:lpstr>
      <vt:lpstr>PowerPoint Presentation</vt:lpstr>
      <vt:lpstr>PowerPoint Presentation</vt:lpstr>
      <vt:lpstr>APPLICATIONS &amp; IMPLICATIONS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Devadarshini P 23BDS051</dc:creator>
  <cp:lastModifiedBy>Devadarshini P 23BDS051</cp:lastModifiedBy>
  <cp:revision>1</cp:revision>
  <dcterms:created xsi:type="dcterms:W3CDTF">2025-01-30T17:14:28Z</dcterms:created>
  <dcterms:modified xsi:type="dcterms:W3CDTF">2025-01-30T17:32:45Z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