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Nunito"/>
      <p:regular r:id="rId31"/>
      <p:bold r:id="rId32"/>
      <p:italic r:id="rId33"/>
      <p:boldItalic r:id="rId34"/>
    </p:embeddedFont>
    <p:embeddedFont>
      <p:font typeface="Lato"/>
      <p:regular r:id="rId35"/>
      <p:bold r:id="rId36"/>
      <p:italic r:id="rId37"/>
      <p:boldItalic r:id="rId38"/>
    </p:embeddedFont>
    <p:embeddedFont>
      <p:font typeface="Titillium Web"/>
      <p:regular r:id="rId39"/>
      <p:bold r:id="rId40"/>
      <p:italic r:id="rId41"/>
      <p:boldItalic r:id="rId42"/>
    </p:embeddedFont>
    <p:embeddedFont>
      <p:font typeface="Maven Pro"/>
      <p:regular r:id="rId43"/>
      <p:bold r:id="rId44"/>
    </p:embeddedFont>
    <p:embeddedFont>
      <p:font typeface="Titillium Web Extra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20" Type="http://schemas.openxmlformats.org/officeDocument/2006/relationships/slide" Target="slides/slide15.xml"/><Relationship Id="rId42" Type="http://schemas.openxmlformats.org/officeDocument/2006/relationships/font" Target="fonts/TitilliumWeb-boldItalic.fntdata"/><Relationship Id="rId41" Type="http://schemas.openxmlformats.org/officeDocument/2006/relationships/font" Target="fonts/TitilliumWeb-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46" Type="http://schemas.openxmlformats.org/officeDocument/2006/relationships/font" Target="fonts/TitilliumWebExtraLight-bold.fntdata"/><Relationship Id="rId23" Type="http://schemas.openxmlformats.org/officeDocument/2006/relationships/slide" Target="slides/slide18.xml"/><Relationship Id="rId45" Type="http://schemas.openxmlformats.org/officeDocument/2006/relationships/font" Target="fonts/TitilliumWebExtra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TitilliumWebExtraLight-boldItalic.fntdata"/><Relationship Id="rId25" Type="http://schemas.openxmlformats.org/officeDocument/2006/relationships/slide" Target="slides/slide20.xml"/><Relationship Id="rId47" Type="http://schemas.openxmlformats.org/officeDocument/2006/relationships/font" Target="fonts/TitilliumWebExtraLight-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TitilliumWeb-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64d75c2c39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64d75c2c39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64d75c2c3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64d75c2c3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64d75c2c3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264d75c2c3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264d75c2c3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264d75c2c3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64d75c2c39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264d75c2c39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64d75c2c3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64d75c2c3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64d75c2c3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64d75c2c3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64d75c2c39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64d75c2c39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64d75c2c39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264d75c2c39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64d75c2c39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64d75c2c39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64d75c2c3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64d75c2c3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64d75c2c39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64d75c2c39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64d75c2c39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64d75c2c39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64d75c2c39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64d75c2c39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64d75c2c39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64d75c2c39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64d75c2c39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64d75c2c39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64d75c2c39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64d75c2c39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64d75c2c39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64d75c2c39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264d75c2c39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264d75c2c39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64d75c2c39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64d75c2c3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779" name="Shape 779"/>
        <p:cNvGrpSpPr/>
        <p:nvPr/>
      </p:nvGrpSpPr>
      <p:grpSpPr>
        <a:xfrm>
          <a:off x="0" y="0"/>
          <a:ext cx="0" cy="0"/>
          <a:chOff x="0" y="0"/>
          <a:chExt cx="0" cy="0"/>
        </a:xfrm>
      </p:grpSpPr>
      <p:grpSp>
        <p:nvGrpSpPr>
          <p:cNvPr id="780" name="Google Shape;780;p16"/>
          <p:cNvGrpSpPr/>
          <p:nvPr/>
        </p:nvGrpSpPr>
        <p:grpSpPr>
          <a:xfrm>
            <a:off x="7343003" y="3409675"/>
            <a:ext cx="1691422" cy="1732548"/>
            <a:chOff x="7343003" y="3409675"/>
            <a:chExt cx="1691422" cy="1732548"/>
          </a:xfrm>
        </p:grpSpPr>
        <p:grpSp>
          <p:nvGrpSpPr>
            <p:cNvPr id="781" name="Google Shape;781;p16"/>
            <p:cNvGrpSpPr/>
            <p:nvPr/>
          </p:nvGrpSpPr>
          <p:grpSpPr>
            <a:xfrm>
              <a:off x="7343003" y="4453711"/>
              <a:ext cx="316800" cy="688513"/>
              <a:chOff x="7343003" y="4453711"/>
              <a:chExt cx="316800" cy="688513"/>
            </a:xfrm>
          </p:grpSpPr>
          <p:sp>
            <p:nvSpPr>
              <p:cNvPr id="782" name="Google Shape;782;p1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16"/>
            <p:cNvGrpSpPr/>
            <p:nvPr/>
          </p:nvGrpSpPr>
          <p:grpSpPr>
            <a:xfrm>
              <a:off x="7801210" y="4105700"/>
              <a:ext cx="316800" cy="1036523"/>
              <a:chOff x="7801210" y="4105700"/>
              <a:chExt cx="316800" cy="1036523"/>
            </a:xfrm>
          </p:grpSpPr>
          <p:sp>
            <p:nvSpPr>
              <p:cNvPr id="785" name="Google Shape;785;p1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6"/>
            <p:cNvGrpSpPr/>
            <p:nvPr/>
          </p:nvGrpSpPr>
          <p:grpSpPr>
            <a:xfrm>
              <a:off x="8259418" y="3757688"/>
              <a:ext cx="316800" cy="1384535"/>
              <a:chOff x="8259418" y="3757688"/>
              <a:chExt cx="316800" cy="1384535"/>
            </a:xfrm>
          </p:grpSpPr>
          <p:sp>
            <p:nvSpPr>
              <p:cNvPr id="789" name="Google Shape;789;p1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16"/>
            <p:cNvGrpSpPr/>
            <p:nvPr/>
          </p:nvGrpSpPr>
          <p:grpSpPr>
            <a:xfrm>
              <a:off x="8717625" y="3409675"/>
              <a:ext cx="316800" cy="1732548"/>
              <a:chOff x="8717625" y="3409675"/>
              <a:chExt cx="316800" cy="1732548"/>
            </a:xfrm>
          </p:grpSpPr>
          <p:sp>
            <p:nvSpPr>
              <p:cNvPr id="794" name="Google Shape;794;p1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9" name="Google Shape;799;p16"/>
          <p:cNvGrpSpPr/>
          <p:nvPr/>
        </p:nvGrpSpPr>
        <p:grpSpPr>
          <a:xfrm>
            <a:off x="5043503" y="0"/>
            <a:ext cx="3814072" cy="3839102"/>
            <a:chOff x="5043503" y="0"/>
            <a:chExt cx="3814072" cy="3839102"/>
          </a:xfrm>
        </p:grpSpPr>
        <p:sp>
          <p:nvSpPr>
            <p:cNvPr id="800" name="Google Shape;800;p16"/>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16"/>
            <p:cNvGrpSpPr/>
            <p:nvPr/>
          </p:nvGrpSpPr>
          <p:grpSpPr>
            <a:xfrm>
              <a:off x="7647812" y="2704283"/>
              <a:ext cx="635219" cy="635219"/>
              <a:chOff x="6725724" y="2701260"/>
              <a:chExt cx="1208101" cy="1208100"/>
            </a:xfrm>
          </p:grpSpPr>
          <p:sp>
            <p:nvSpPr>
              <p:cNvPr id="803" name="Google Shape;803;p16"/>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a:off x="7952720" y="179238"/>
              <a:ext cx="873165" cy="873003"/>
              <a:chOff x="7754428" y="208725"/>
              <a:chExt cx="541800" cy="541800"/>
            </a:xfrm>
          </p:grpSpPr>
          <p:sp>
            <p:nvSpPr>
              <p:cNvPr id="808" name="Google Shape;808;p16"/>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16"/>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1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17" name="Google Shape;817;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818" name="Google Shape;818;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19" name="Shape 819"/>
        <p:cNvGrpSpPr/>
        <p:nvPr/>
      </p:nvGrpSpPr>
      <p:grpSpPr>
        <a:xfrm>
          <a:off x="0" y="0"/>
          <a:ext cx="0" cy="0"/>
          <a:chOff x="0" y="0"/>
          <a:chExt cx="0" cy="0"/>
        </a:xfrm>
      </p:grpSpPr>
      <p:grpSp>
        <p:nvGrpSpPr>
          <p:cNvPr id="820" name="Google Shape;820;p17"/>
          <p:cNvGrpSpPr/>
          <p:nvPr/>
        </p:nvGrpSpPr>
        <p:grpSpPr>
          <a:xfrm>
            <a:off x="146769" y="3406"/>
            <a:ext cx="1233215" cy="1384535"/>
            <a:chOff x="146769" y="3406"/>
            <a:chExt cx="1233215" cy="1384535"/>
          </a:xfrm>
        </p:grpSpPr>
        <p:grpSp>
          <p:nvGrpSpPr>
            <p:cNvPr id="821" name="Google Shape;821;p17"/>
            <p:cNvGrpSpPr/>
            <p:nvPr/>
          </p:nvGrpSpPr>
          <p:grpSpPr>
            <a:xfrm>
              <a:off x="1063183" y="3406"/>
              <a:ext cx="316800" cy="688513"/>
              <a:chOff x="1063183" y="3406"/>
              <a:chExt cx="316800" cy="688513"/>
            </a:xfrm>
          </p:grpSpPr>
          <p:sp>
            <p:nvSpPr>
              <p:cNvPr id="822" name="Google Shape;822;p17"/>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7"/>
            <p:cNvGrpSpPr/>
            <p:nvPr/>
          </p:nvGrpSpPr>
          <p:grpSpPr>
            <a:xfrm>
              <a:off x="604976" y="3406"/>
              <a:ext cx="316800" cy="1036524"/>
              <a:chOff x="604976" y="3406"/>
              <a:chExt cx="316800" cy="1036524"/>
            </a:xfrm>
          </p:grpSpPr>
          <p:sp>
            <p:nvSpPr>
              <p:cNvPr id="825" name="Google Shape;825;p17"/>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17"/>
            <p:cNvGrpSpPr/>
            <p:nvPr/>
          </p:nvGrpSpPr>
          <p:grpSpPr>
            <a:xfrm>
              <a:off x="146769" y="3406"/>
              <a:ext cx="316800" cy="1384535"/>
              <a:chOff x="146769" y="3406"/>
              <a:chExt cx="316800" cy="1384535"/>
            </a:xfrm>
          </p:grpSpPr>
          <p:sp>
            <p:nvSpPr>
              <p:cNvPr id="829" name="Google Shape;829;p17"/>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3" name="Google Shape;833;p17"/>
          <p:cNvGrpSpPr/>
          <p:nvPr/>
        </p:nvGrpSpPr>
        <p:grpSpPr>
          <a:xfrm>
            <a:off x="6775084" y="2904008"/>
            <a:ext cx="2186148" cy="2239500"/>
            <a:chOff x="6775084" y="2904008"/>
            <a:chExt cx="2186148" cy="2239500"/>
          </a:xfrm>
        </p:grpSpPr>
        <p:grpSp>
          <p:nvGrpSpPr>
            <p:cNvPr id="834" name="Google Shape;834;p17"/>
            <p:cNvGrpSpPr/>
            <p:nvPr/>
          </p:nvGrpSpPr>
          <p:grpSpPr>
            <a:xfrm>
              <a:off x="6775084" y="4253708"/>
              <a:ext cx="409500" cy="889800"/>
              <a:chOff x="6775084" y="4253708"/>
              <a:chExt cx="409500" cy="889800"/>
            </a:xfrm>
          </p:grpSpPr>
          <p:sp>
            <p:nvSpPr>
              <p:cNvPr id="835" name="Google Shape;835;p17"/>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7"/>
            <p:cNvGrpSpPr/>
            <p:nvPr/>
          </p:nvGrpSpPr>
          <p:grpSpPr>
            <a:xfrm>
              <a:off x="7367299" y="3804008"/>
              <a:ext cx="409500" cy="1339500"/>
              <a:chOff x="7367299" y="3804008"/>
              <a:chExt cx="409500" cy="1339500"/>
            </a:xfrm>
          </p:grpSpPr>
          <p:sp>
            <p:nvSpPr>
              <p:cNvPr id="838" name="Google Shape;838;p17"/>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7"/>
            <p:cNvGrpSpPr/>
            <p:nvPr/>
          </p:nvGrpSpPr>
          <p:grpSpPr>
            <a:xfrm>
              <a:off x="7959516" y="3354008"/>
              <a:ext cx="409500" cy="1789500"/>
              <a:chOff x="7959516" y="3354008"/>
              <a:chExt cx="409500" cy="1789500"/>
            </a:xfrm>
          </p:grpSpPr>
          <p:sp>
            <p:nvSpPr>
              <p:cNvPr id="842" name="Google Shape;842;p17"/>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17"/>
            <p:cNvGrpSpPr/>
            <p:nvPr/>
          </p:nvGrpSpPr>
          <p:grpSpPr>
            <a:xfrm>
              <a:off x="8551731" y="2904008"/>
              <a:ext cx="409500" cy="2239500"/>
              <a:chOff x="8551731" y="2904008"/>
              <a:chExt cx="409500" cy="2239500"/>
            </a:xfrm>
          </p:grpSpPr>
          <p:sp>
            <p:nvSpPr>
              <p:cNvPr id="847" name="Google Shape;847;p1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2" name="Google Shape;852;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53" name="Google Shape;85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4" name="Shape 854"/>
        <p:cNvGrpSpPr/>
        <p:nvPr/>
      </p:nvGrpSpPr>
      <p:grpSpPr>
        <a:xfrm>
          <a:off x="0" y="0"/>
          <a:ext cx="0" cy="0"/>
          <a:chOff x="0" y="0"/>
          <a:chExt cx="0" cy="0"/>
        </a:xfrm>
      </p:grpSpPr>
      <p:grpSp>
        <p:nvGrpSpPr>
          <p:cNvPr id="855" name="Google Shape;855;p18"/>
          <p:cNvGrpSpPr/>
          <p:nvPr/>
        </p:nvGrpSpPr>
        <p:grpSpPr>
          <a:xfrm>
            <a:off x="625966" y="299376"/>
            <a:ext cx="999312" cy="999312"/>
            <a:chOff x="348199" y="179450"/>
            <a:chExt cx="1116300" cy="1116300"/>
          </a:xfrm>
        </p:grpSpPr>
        <p:sp>
          <p:nvSpPr>
            <p:cNvPr id="856" name="Google Shape;85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9" name="Google Shape;85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60" name="Google Shape;860;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1" name="Shape 861"/>
        <p:cNvGrpSpPr/>
        <p:nvPr/>
      </p:nvGrpSpPr>
      <p:grpSpPr>
        <a:xfrm>
          <a:off x="0" y="0"/>
          <a:ext cx="0" cy="0"/>
          <a:chOff x="0" y="0"/>
          <a:chExt cx="0" cy="0"/>
        </a:xfrm>
      </p:grpSpPr>
      <p:grpSp>
        <p:nvGrpSpPr>
          <p:cNvPr id="862" name="Google Shape;862;p19"/>
          <p:cNvGrpSpPr/>
          <p:nvPr/>
        </p:nvGrpSpPr>
        <p:grpSpPr>
          <a:xfrm>
            <a:off x="625966" y="299376"/>
            <a:ext cx="999312" cy="999312"/>
            <a:chOff x="348199" y="179450"/>
            <a:chExt cx="1116300" cy="1116300"/>
          </a:xfrm>
        </p:grpSpPr>
        <p:sp>
          <p:nvSpPr>
            <p:cNvPr id="863" name="Google Shape;863;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6" name="Google Shape;866;p1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67" name="Google Shape;867;p1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68" name="Google Shape;868;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9" name="Shape 869"/>
        <p:cNvGrpSpPr/>
        <p:nvPr/>
      </p:nvGrpSpPr>
      <p:grpSpPr>
        <a:xfrm>
          <a:off x="0" y="0"/>
          <a:ext cx="0" cy="0"/>
          <a:chOff x="0" y="0"/>
          <a:chExt cx="0" cy="0"/>
        </a:xfrm>
      </p:grpSpPr>
      <p:grpSp>
        <p:nvGrpSpPr>
          <p:cNvPr id="870" name="Google Shape;870;p20"/>
          <p:cNvGrpSpPr/>
          <p:nvPr/>
        </p:nvGrpSpPr>
        <p:grpSpPr>
          <a:xfrm>
            <a:off x="625966" y="299376"/>
            <a:ext cx="999312" cy="999312"/>
            <a:chOff x="348199" y="179450"/>
            <a:chExt cx="1116300" cy="1116300"/>
          </a:xfrm>
        </p:grpSpPr>
        <p:sp>
          <p:nvSpPr>
            <p:cNvPr id="871" name="Google Shape;871;p2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4" name="Google Shape;874;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5" name="Shape 875"/>
        <p:cNvGrpSpPr/>
        <p:nvPr/>
      </p:nvGrpSpPr>
      <p:grpSpPr>
        <a:xfrm>
          <a:off x="0" y="0"/>
          <a:ext cx="0" cy="0"/>
          <a:chOff x="0" y="0"/>
          <a:chExt cx="0" cy="0"/>
        </a:xfrm>
      </p:grpSpPr>
      <p:grpSp>
        <p:nvGrpSpPr>
          <p:cNvPr id="876" name="Google Shape;876;p21"/>
          <p:cNvGrpSpPr/>
          <p:nvPr/>
        </p:nvGrpSpPr>
        <p:grpSpPr>
          <a:xfrm>
            <a:off x="625966" y="299376"/>
            <a:ext cx="999312" cy="999312"/>
            <a:chOff x="348199" y="179450"/>
            <a:chExt cx="1116300" cy="1116300"/>
          </a:xfrm>
        </p:grpSpPr>
        <p:sp>
          <p:nvSpPr>
            <p:cNvPr id="877" name="Google Shape;877;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21"/>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0" name="Google Shape;880;p21"/>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81" name="Google Shape;881;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82" name="Shape 882"/>
        <p:cNvGrpSpPr/>
        <p:nvPr/>
      </p:nvGrpSpPr>
      <p:grpSpPr>
        <a:xfrm>
          <a:off x="0" y="0"/>
          <a:ext cx="0" cy="0"/>
          <a:chOff x="0" y="0"/>
          <a:chExt cx="0" cy="0"/>
        </a:xfrm>
      </p:grpSpPr>
      <p:grpSp>
        <p:nvGrpSpPr>
          <p:cNvPr id="883" name="Google Shape;883;p22"/>
          <p:cNvGrpSpPr/>
          <p:nvPr/>
        </p:nvGrpSpPr>
        <p:grpSpPr>
          <a:xfrm>
            <a:off x="6866714" y="1306"/>
            <a:ext cx="2267451" cy="2601690"/>
            <a:chOff x="6790514" y="1306"/>
            <a:chExt cx="2267451" cy="2601690"/>
          </a:xfrm>
        </p:grpSpPr>
        <p:grpSp>
          <p:nvGrpSpPr>
            <p:cNvPr id="884" name="Google Shape;884;p22"/>
            <p:cNvGrpSpPr/>
            <p:nvPr/>
          </p:nvGrpSpPr>
          <p:grpSpPr>
            <a:xfrm>
              <a:off x="7067465" y="1306"/>
              <a:ext cx="1990500" cy="1990200"/>
              <a:chOff x="7067465" y="1306"/>
              <a:chExt cx="1990500" cy="1990200"/>
            </a:xfrm>
          </p:grpSpPr>
          <p:sp>
            <p:nvSpPr>
              <p:cNvPr id="885" name="Google Shape;885;p22"/>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22"/>
            <p:cNvGrpSpPr/>
            <p:nvPr/>
          </p:nvGrpSpPr>
          <p:grpSpPr>
            <a:xfrm>
              <a:off x="8207126" y="1807996"/>
              <a:ext cx="795000" cy="795000"/>
              <a:chOff x="8207126" y="1807996"/>
              <a:chExt cx="795000" cy="795000"/>
            </a:xfrm>
          </p:grpSpPr>
          <p:sp>
            <p:nvSpPr>
              <p:cNvPr id="889" name="Google Shape;889;p22"/>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2"/>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22"/>
            <p:cNvGrpSpPr/>
            <p:nvPr/>
          </p:nvGrpSpPr>
          <p:grpSpPr>
            <a:xfrm>
              <a:off x="6790514" y="118857"/>
              <a:ext cx="548700" cy="548700"/>
              <a:chOff x="6790514" y="118857"/>
              <a:chExt cx="548700" cy="548700"/>
            </a:xfrm>
          </p:grpSpPr>
          <p:sp>
            <p:nvSpPr>
              <p:cNvPr id="893" name="Google Shape;893;p22"/>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5" name="Google Shape;895;p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96" name="Google Shape;896;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7" name="Shape 897"/>
        <p:cNvGrpSpPr/>
        <p:nvPr/>
      </p:nvGrpSpPr>
      <p:grpSpPr>
        <a:xfrm>
          <a:off x="0" y="0"/>
          <a:ext cx="0" cy="0"/>
          <a:chOff x="0" y="0"/>
          <a:chExt cx="0" cy="0"/>
        </a:xfrm>
      </p:grpSpPr>
      <p:grpSp>
        <p:nvGrpSpPr>
          <p:cNvPr id="898" name="Google Shape;898;p23"/>
          <p:cNvGrpSpPr/>
          <p:nvPr/>
        </p:nvGrpSpPr>
        <p:grpSpPr>
          <a:xfrm>
            <a:off x="625966" y="299376"/>
            <a:ext cx="999312" cy="999312"/>
            <a:chOff x="348199" y="179450"/>
            <a:chExt cx="1116300" cy="1116300"/>
          </a:xfrm>
        </p:grpSpPr>
        <p:sp>
          <p:nvSpPr>
            <p:cNvPr id="899" name="Google Shape;899;p2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23"/>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2" name="Google Shape;902;p23"/>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03" name="Google Shape;903;p2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4" name="Google Shape;904;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5" name="Shape 905"/>
        <p:cNvGrpSpPr/>
        <p:nvPr/>
      </p:nvGrpSpPr>
      <p:grpSpPr>
        <a:xfrm>
          <a:off x="0" y="0"/>
          <a:ext cx="0" cy="0"/>
          <a:chOff x="0" y="0"/>
          <a:chExt cx="0" cy="0"/>
        </a:xfrm>
      </p:grpSpPr>
      <p:grpSp>
        <p:nvGrpSpPr>
          <p:cNvPr id="906" name="Google Shape;906;p24"/>
          <p:cNvGrpSpPr/>
          <p:nvPr/>
        </p:nvGrpSpPr>
        <p:grpSpPr>
          <a:xfrm>
            <a:off x="713373" y="3847119"/>
            <a:ext cx="825392" cy="825392"/>
            <a:chOff x="348199" y="179450"/>
            <a:chExt cx="1116300" cy="1116300"/>
          </a:xfrm>
        </p:grpSpPr>
        <p:sp>
          <p:nvSpPr>
            <p:cNvPr id="907" name="Google Shape;907;p2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24"/>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910" name="Google Shape;91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911" name="Shape 911"/>
        <p:cNvGrpSpPr/>
        <p:nvPr/>
      </p:nvGrpSpPr>
      <p:grpSpPr>
        <a:xfrm>
          <a:off x="0" y="0"/>
          <a:ext cx="0" cy="0"/>
          <a:chOff x="0" y="0"/>
          <a:chExt cx="0" cy="0"/>
        </a:xfrm>
      </p:grpSpPr>
      <p:grpSp>
        <p:nvGrpSpPr>
          <p:cNvPr id="912" name="Google Shape;912;p25"/>
          <p:cNvGrpSpPr/>
          <p:nvPr/>
        </p:nvGrpSpPr>
        <p:grpSpPr>
          <a:xfrm>
            <a:off x="52" y="4099200"/>
            <a:ext cx="9144036" cy="1044300"/>
            <a:chOff x="52" y="4099200"/>
            <a:chExt cx="9144036" cy="1044300"/>
          </a:xfrm>
        </p:grpSpPr>
        <p:grpSp>
          <p:nvGrpSpPr>
            <p:cNvPr id="913" name="Google Shape;913;p25"/>
            <p:cNvGrpSpPr/>
            <p:nvPr/>
          </p:nvGrpSpPr>
          <p:grpSpPr>
            <a:xfrm>
              <a:off x="52" y="4309200"/>
              <a:ext cx="231622" cy="834300"/>
              <a:chOff x="2688737" y="4301380"/>
              <a:chExt cx="231900" cy="834300"/>
            </a:xfrm>
          </p:grpSpPr>
          <p:sp>
            <p:nvSpPr>
              <p:cNvPr id="914" name="Google Shape;914;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5"/>
            <p:cNvGrpSpPr/>
            <p:nvPr/>
          </p:nvGrpSpPr>
          <p:grpSpPr>
            <a:xfrm>
              <a:off x="371406" y="4099200"/>
              <a:ext cx="231622" cy="1044300"/>
              <a:chOff x="2688737" y="4091380"/>
              <a:chExt cx="231900" cy="1044300"/>
            </a:xfrm>
          </p:grpSpPr>
          <p:sp>
            <p:nvSpPr>
              <p:cNvPr id="919" name="Google Shape;919;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25"/>
            <p:cNvGrpSpPr/>
            <p:nvPr/>
          </p:nvGrpSpPr>
          <p:grpSpPr>
            <a:xfrm>
              <a:off x="742761" y="4309200"/>
              <a:ext cx="231622" cy="834300"/>
              <a:chOff x="2688737" y="4301380"/>
              <a:chExt cx="231900" cy="834300"/>
            </a:xfrm>
          </p:grpSpPr>
          <p:sp>
            <p:nvSpPr>
              <p:cNvPr id="925" name="Google Shape;925;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25"/>
            <p:cNvGrpSpPr/>
            <p:nvPr/>
          </p:nvGrpSpPr>
          <p:grpSpPr>
            <a:xfrm>
              <a:off x="1114115" y="4518900"/>
              <a:ext cx="231622" cy="624600"/>
              <a:chOff x="2688737" y="4511080"/>
              <a:chExt cx="231900" cy="624600"/>
            </a:xfrm>
          </p:grpSpPr>
          <p:sp>
            <p:nvSpPr>
              <p:cNvPr id="930" name="Google Shape;930;p2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5"/>
            <p:cNvGrpSpPr/>
            <p:nvPr/>
          </p:nvGrpSpPr>
          <p:grpSpPr>
            <a:xfrm>
              <a:off x="1856753" y="4099200"/>
              <a:ext cx="231600" cy="1044300"/>
              <a:chOff x="1856753" y="4099200"/>
              <a:chExt cx="231600" cy="1044300"/>
            </a:xfrm>
          </p:grpSpPr>
          <p:sp>
            <p:nvSpPr>
              <p:cNvPr id="934" name="Google Shape;934;p25"/>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5"/>
            <p:cNvGrpSpPr/>
            <p:nvPr/>
          </p:nvGrpSpPr>
          <p:grpSpPr>
            <a:xfrm>
              <a:off x="2228107" y="4309200"/>
              <a:ext cx="231600" cy="834300"/>
              <a:chOff x="2228107" y="4309200"/>
              <a:chExt cx="231600" cy="834300"/>
            </a:xfrm>
          </p:grpSpPr>
          <p:sp>
            <p:nvSpPr>
              <p:cNvPr id="940" name="Google Shape;940;p2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25"/>
            <p:cNvGrpSpPr/>
            <p:nvPr/>
          </p:nvGrpSpPr>
          <p:grpSpPr>
            <a:xfrm>
              <a:off x="2599462" y="4518900"/>
              <a:ext cx="231600" cy="624600"/>
              <a:chOff x="2599462" y="4518900"/>
              <a:chExt cx="231600" cy="624600"/>
            </a:xfrm>
          </p:grpSpPr>
          <p:sp>
            <p:nvSpPr>
              <p:cNvPr id="945" name="Google Shape;945;p2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5"/>
            <p:cNvGrpSpPr/>
            <p:nvPr/>
          </p:nvGrpSpPr>
          <p:grpSpPr>
            <a:xfrm>
              <a:off x="3342171" y="4099200"/>
              <a:ext cx="231600" cy="1044300"/>
              <a:chOff x="3342171" y="4099200"/>
              <a:chExt cx="231600" cy="1044300"/>
            </a:xfrm>
          </p:grpSpPr>
          <p:sp>
            <p:nvSpPr>
              <p:cNvPr id="949" name="Google Shape;949;p25"/>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5"/>
            <p:cNvGrpSpPr/>
            <p:nvPr/>
          </p:nvGrpSpPr>
          <p:grpSpPr>
            <a:xfrm>
              <a:off x="3713525" y="4309200"/>
              <a:ext cx="231600" cy="834300"/>
              <a:chOff x="3713525" y="4309200"/>
              <a:chExt cx="231600" cy="834300"/>
            </a:xfrm>
          </p:grpSpPr>
          <p:sp>
            <p:nvSpPr>
              <p:cNvPr id="955" name="Google Shape;955;p2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25"/>
            <p:cNvGrpSpPr/>
            <p:nvPr/>
          </p:nvGrpSpPr>
          <p:grpSpPr>
            <a:xfrm>
              <a:off x="1485398" y="4309200"/>
              <a:ext cx="231600" cy="834300"/>
              <a:chOff x="1485398" y="4309200"/>
              <a:chExt cx="231600" cy="834300"/>
            </a:xfrm>
          </p:grpSpPr>
          <p:sp>
            <p:nvSpPr>
              <p:cNvPr id="960" name="Google Shape;960;p2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25"/>
            <p:cNvGrpSpPr/>
            <p:nvPr/>
          </p:nvGrpSpPr>
          <p:grpSpPr>
            <a:xfrm>
              <a:off x="4084879" y="4518900"/>
              <a:ext cx="231600" cy="624600"/>
              <a:chOff x="4084879" y="4518900"/>
              <a:chExt cx="231600" cy="624600"/>
            </a:xfrm>
          </p:grpSpPr>
          <p:sp>
            <p:nvSpPr>
              <p:cNvPr id="965" name="Google Shape;965;p2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25"/>
            <p:cNvGrpSpPr/>
            <p:nvPr/>
          </p:nvGrpSpPr>
          <p:grpSpPr>
            <a:xfrm>
              <a:off x="2970816" y="4309200"/>
              <a:ext cx="231600" cy="834300"/>
              <a:chOff x="2970816" y="4309200"/>
              <a:chExt cx="231600" cy="834300"/>
            </a:xfrm>
          </p:grpSpPr>
          <p:sp>
            <p:nvSpPr>
              <p:cNvPr id="969" name="Google Shape;969;p25"/>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25"/>
            <p:cNvGrpSpPr/>
            <p:nvPr/>
          </p:nvGrpSpPr>
          <p:grpSpPr>
            <a:xfrm>
              <a:off x="4456234" y="4309200"/>
              <a:ext cx="231600" cy="834300"/>
              <a:chOff x="4456234" y="4309200"/>
              <a:chExt cx="231600" cy="834300"/>
            </a:xfrm>
          </p:grpSpPr>
          <p:sp>
            <p:nvSpPr>
              <p:cNvPr id="974" name="Google Shape;974;p25"/>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25"/>
            <p:cNvGrpSpPr/>
            <p:nvPr/>
          </p:nvGrpSpPr>
          <p:grpSpPr>
            <a:xfrm>
              <a:off x="4827588" y="4099200"/>
              <a:ext cx="231600" cy="1044300"/>
              <a:chOff x="4827588" y="4099200"/>
              <a:chExt cx="231600" cy="1044300"/>
            </a:xfrm>
          </p:grpSpPr>
          <p:sp>
            <p:nvSpPr>
              <p:cNvPr id="979" name="Google Shape;979;p25"/>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5"/>
            <p:cNvGrpSpPr/>
            <p:nvPr/>
          </p:nvGrpSpPr>
          <p:grpSpPr>
            <a:xfrm>
              <a:off x="5198943" y="4309200"/>
              <a:ext cx="231600" cy="834300"/>
              <a:chOff x="5198943" y="4309200"/>
              <a:chExt cx="231600" cy="834300"/>
            </a:xfrm>
          </p:grpSpPr>
          <p:sp>
            <p:nvSpPr>
              <p:cNvPr id="985" name="Google Shape;985;p2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5"/>
            <p:cNvGrpSpPr/>
            <p:nvPr/>
          </p:nvGrpSpPr>
          <p:grpSpPr>
            <a:xfrm>
              <a:off x="5570297" y="4518900"/>
              <a:ext cx="231600" cy="624600"/>
              <a:chOff x="5570297" y="4518900"/>
              <a:chExt cx="231600" cy="624600"/>
            </a:xfrm>
          </p:grpSpPr>
          <p:sp>
            <p:nvSpPr>
              <p:cNvPr id="990" name="Google Shape;990;p2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25"/>
            <p:cNvGrpSpPr/>
            <p:nvPr/>
          </p:nvGrpSpPr>
          <p:grpSpPr>
            <a:xfrm>
              <a:off x="5941652" y="4309200"/>
              <a:ext cx="231600" cy="834300"/>
              <a:chOff x="5941652" y="4309200"/>
              <a:chExt cx="231600" cy="834300"/>
            </a:xfrm>
          </p:grpSpPr>
          <p:sp>
            <p:nvSpPr>
              <p:cNvPr id="994" name="Google Shape;994;p25"/>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25"/>
            <p:cNvGrpSpPr/>
            <p:nvPr/>
          </p:nvGrpSpPr>
          <p:grpSpPr>
            <a:xfrm>
              <a:off x="6313006" y="4099200"/>
              <a:ext cx="231600" cy="1044300"/>
              <a:chOff x="6313006" y="4099200"/>
              <a:chExt cx="231600" cy="1044300"/>
            </a:xfrm>
          </p:grpSpPr>
          <p:sp>
            <p:nvSpPr>
              <p:cNvPr id="999" name="Google Shape;999;p25"/>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25"/>
            <p:cNvGrpSpPr/>
            <p:nvPr/>
          </p:nvGrpSpPr>
          <p:grpSpPr>
            <a:xfrm>
              <a:off x="6684361" y="4309200"/>
              <a:ext cx="231600" cy="834300"/>
              <a:chOff x="6684361" y="4309200"/>
              <a:chExt cx="231600" cy="834300"/>
            </a:xfrm>
          </p:grpSpPr>
          <p:sp>
            <p:nvSpPr>
              <p:cNvPr id="1005" name="Google Shape;1005;p2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5"/>
            <p:cNvGrpSpPr/>
            <p:nvPr/>
          </p:nvGrpSpPr>
          <p:grpSpPr>
            <a:xfrm>
              <a:off x="7055715" y="4518900"/>
              <a:ext cx="231600" cy="624600"/>
              <a:chOff x="7055715" y="4518900"/>
              <a:chExt cx="231600" cy="624600"/>
            </a:xfrm>
          </p:grpSpPr>
          <p:sp>
            <p:nvSpPr>
              <p:cNvPr id="1010" name="Google Shape;1010;p2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5"/>
            <p:cNvGrpSpPr/>
            <p:nvPr/>
          </p:nvGrpSpPr>
          <p:grpSpPr>
            <a:xfrm>
              <a:off x="7798424" y="4099200"/>
              <a:ext cx="231600" cy="1044300"/>
              <a:chOff x="7798424" y="4099200"/>
              <a:chExt cx="231600" cy="1044300"/>
            </a:xfrm>
          </p:grpSpPr>
          <p:sp>
            <p:nvSpPr>
              <p:cNvPr id="1014" name="Google Shape;1014;p25"/>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5"/>
            <p:cNvGrpSpPr/>
            <p:nvPr/>
          </p:nvGrpSpPr>
          <p:grpSpPr>
            <a:xfrm>
              <a:off x="8169779" y="4309200"/>
              <a:ext cx="231600" cy="834300"/>
              <a:chOff x="8169779" y="4309200"/>
              <a:chExt cx="231600" cy="834300"/>
            </a:xfrm>
          </p:grpSpPr>
          <p:sp>
            <p:nvSpPr>
              <p:cNvPr id="1020" name="Google Shape;1020;p2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25"/>
            <p:cNvGrpSpPr/>
            <p:nvPr/>
          </p:nvGrpSpPr>
          <p:grpSpPr>
            <a:xfrm>
              <a:off x="7427070" y="4309200"/>
              <a:ext cx="231600" cy="834300"/>
              <a:chOff x="7427070" y="4309200"/>
              <a:chExt cx="231600" cy="834300"/>
            </a:xfrm>
          </p:grpSpPr>
          <p:sp>
            <p:nvSpPr>
              <p:cNvPr id="1025" name="Google Shape;1025;p2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5"/>
            <p:cNvGrpSpPr/>
            <p:nvPr/>
          </p:nvGrpSpPr>
          <p:grpSpPr>
            <a:xfrm>
              <a:off x="8541133" y="4518900"/>
              <a:ext cx="231600" cy="624600"/>
              <a:chOff x="8541133" y="4518900"/>
              <a:chExt cx="231600" cy="624600"/>
            </a:xfrm>
          </p:grpSpPr>
          <p:sp>
            <p:nvSpPr>
              <p:cNvPr id="1030" name="Google Shape;1030;p2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5"/>
            <p:cNvGrpSpPr/>
            <p:nvPr/>
          </p:nvGrpSpPr>
          <p:grpSpPr>
            <a:xfrm>
              <a:off x="8912488" y="4309200"/>
              <a:ext cx="231600" cy="834300"/>
              <a:chOff x="8912488" y="4309200"/>
              <a:chExt cx="231600" cy="834300"/>
            </a:xfrm>
          </p:grpSpPr>
          <p:sp>
            <p:nvSpPr>
              <p:cNvPr id="1034" name="Google Shape;1034;p25"/>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8" name="Google Shape;1038;p25"/>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1039" name="Google Shape;1039;p2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1040" name="Google Shape;1040;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1" name="Shape 1041"/>
        <p:cNvGrpSpPr/>
        <p:nvPr/>
      </p:nvGrpSpPr>
      <p:grpSpPr>
        <a:xfrm>
          <a:off x="0" y="0"/>
          <a:ext cx="0" cy="0"/>
          <a:chOff x="0" y="0"/>
          <a:chExt cx="0" cy="0"/>
        </a:xfrm>
      </p:grpSpPr>
      <p:sp>
        <p:nvSpPr>
          <p:cNvPr id="1042" name="Google Shape;1042;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775" name="Shape 775"/>
        <p:cNvGrpSpPr/>
        <p:nvPr/>
      </p:nvGrpSpPr>
      <p:grpSpPr>
        <a:xfrm>
          <a:off x="0" y="0"/>
          <a:ext cx="0" cy="0"/>
          <a:chOff x="0" y="0"/>
          <a:chExt cx="0" cy="0"/>
        </a:xfrm>
      </p:grpSpPr>
      <p:sp>
        <p:nvSpPr>
          <p:cNvPr id="776" name="Google Shape;7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77" name="Google Shape;77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778" name="Google Shape;77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46" name="Shape 1046"/>
        <p:cNvGrpSpPr/>
        <p:nvPr/>
      </p:nvGrpSpPr>
      <p:grpSpPr>
        <a:xfrm>
          <a:off x="0" y="0"/>
          <a:ext cx="0" cy="0"/>
          <a:chOff x="0" y="0"/>
          <a:chExt cx="0" cy="0"/>
        </a:xfrm>
      </p:grpSpPr>
      <p:sp>
        <p:nvSpPr>
          <p:cNvPr id="1047" name="Google Shape;1047;p27"/>
          <p:cNvSpPr txBox="1"/>
          <p:nvPr>
            <p:ph type="ctrTitle"/>
          </p:nvPr>
        </p:nvSpPr>
        <p:spPr>
          <a:xfrm>
            <a:off x="378125" y="533150"/>
            <a:ext cx="8384400" cy="23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latin typeface="Titillium Web"/>
                <a:ea typeface="Titillium Web"/>
                <a:cs typeface="Titillium Web"/>
                <a:sym typeface="Titillium Web"/>
              </a:rPr>
              <a:t>Phonepe Pulse Data Visualization and Exploration:</a:t>
            </a:r>
            <a:endParaRPr b="1" sz="5000">
              <a:latin typeface="Titillium Web"/>
              <a:ea typeface="Titillium Web"/>
              <a:cs typeface="Titillium Web"/>
              <a:sym typeface="Titillium Web"/>
            </a:endParaRPr>
          </a:p>
          <a:p>
            <a:pPr indent="0" lvl="0" marL="0" rtl="0" algn="l">
              <a:spcBef>
                <a:spcPts val="0"/>
              </a:spcBef>
              <a:spcAft>
                <a:spcPts val="0"/>
              </a:spcAft>
              <a:buNone/>
            </a:pPr>
            <a:r>
              <a:rPr lang="en" sz="5000"/>
              <a:t>A User-Friendly Tool Using Streamlit and Plotly</a:t>
            </a:r>
            <a:endParaRPr sz="5000"/>
          </a:p>
          <a:p>
            <a:pPr indent="0" lvl="0" marL="0" rtl="0" algn="l">
              <a:spcBef>
                <a:spcPts val="0"/>
              </a:spcBef>
              <a:spcAft>
                <a:spcPts val="0"/>
              </a:spcAft>
              <a:buNone/>
            </a:pPr>
            <a:r>
              <a:t/>
            </a:r>
            <a:endParaRPr b="1" sz="4600">
              <a:latin typeface="Titillium Web"/>
              <a:ea typeface="Titillium Web"/>
              <a:cs typeface="Titillium Web"/>
              <a:sym typeface="Titillium Web"/>
            </a:endParaRPr>
          </a:p>
        </p:txBody>
      </p:sp>
      <p:sp>
        <p:nvSpPr>
          <p:cNvPr id="1048" name="Google Shape;1048;p27"/>
          <p:cNvSpPr txBox="1"/>
          <p:nvPr/>
        </p:nvSpPr>
        <p:spPr>
          <a:xfrm>
            <a:off x="2431017" y="3614225"/>
            <a:ext cx="6331500" cy="1241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rgbClr val="FFFFFF"/>
                </a:solidFill>
                <a:latin typeface="Lato"/>
                <a:ea typeface="Lato"/>
                <a:cs typeface="Lato"/>
                <a:sym typeface="Lato"/>
              </a:rPr>
              <a:t>Devadath G Nair</a:t>
            </a:r>
            <a:endParaRPr b="1" sz="24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98" name="Shape 1098"/>
        <p:cNvGrpSpPr/>
        <p:nvPr/>
      </p:nvGrpSpPr>
      <p:grpSpPr>
        <a:xfrm>
          <a:off x="0" y="0"/>
          <a:ext cx="0" cy="0"/>
          <a:chOff x="0" y="0"/>
          <a:chExt cx="0" cy="0"/>
        </a:xfrm>
      </p:grpSpPr>
      <p:sp>
        <p:nvSpPr>
          <p:cNvPr id="1099" name="Google Shape;1099;p36"/>
          <p:cNvSpPr txBox="1"/>
          <p:nvPr/>
        </p:nvSpPr>
        <p:spPr>
          <a:xfrm>
            <a:off x="535775" y="568375"/>
            <a:ext cx="8039100" cy="397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If the user selects “</a:t>
            </a:r>
            <a:r>
              <a:rPr lang="en" sz="1800">
                <a:solidFill>
                  <a:schemeClr val="lt1"/>
                </a:solidFill>
                <a:latin typeface="Calibri"/>
                <a:ea typeface="Calibri"/>
                <a:cs typeface="Calibri"/>
                <a:sym typeface="Calibri"/>
              </a:rPr>
              <a:t>Users”</a:t>
            </a:r>
            <a:r>
              <a:rPr lang="en" sz="1800">
                <a:solidFill>
                  <a:schemeClr val="lt1"/>
                </a:solidFill>
                <a:latin typeface="Calibri"/>
                <a:ea typeface="Calibri"/>
                <a:cs typeface="Calibri"/>
                <a:sym typeface="Calibri"/>
              </a:rPr>
              <a:t>, they would be able to see the user count of each states in India along with the number in the heatmap.</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user can also select different states individually along with the year and quarter, which then generates the map of that particular state along with the number and changes dynamically when the options are changed.</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next section shows a bar chart which shows the transaction count of all states based on the transaction types.</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Here also, the user can change the state, year and quarter and it generates the output dynamically.</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next section shows a donut chart which shows the transaction amount based on the type of transaction.</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Here also, the user can change the state, year and quarter and it generates the output dynamically.</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03" name="Shape 1103"/>
        <p:cNvGrpSpPr/>
        <p:nvPr/>
      </p:nvGrpSpPr>
      <p:grpSpPr>
        <a:xfrm>
          <a:off x="0" y="0"/>
          <a:ext cx="0" cy="0"/>
          <a:chOff x="0" y="0"/>
          <a:chExt cx="0" cy="0"/>
        </a:xfrm>
      </p:grpSpPr>
      <p:sp>
        <p:nvSpPr>
          <p:cNvPr id="1104" name="Google Shape;1104;p37"/>
          <p:cNvSpPr txBox="1"/>
          <p:nvPr/>
        </p:nvSpPr>
        <p:spPr>
          <a:xfrm>
            <a:off x="535775" y="568375"/>
            <a:ext cx="8039100" cy="397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next section shows a multi-line chart which depicts the total transaction amount for each quarter.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Here, each line depicts different years and the variation shows the change in transaction amount for each quarter.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next and the final section shows a multi-line chart which depicts the total registered users in each quarter.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Here, each line depicts different years and the variation shows the change in registered users for each quarter.</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08" name="Shape 1108"/>
        <p:cNvGrpSpPr/>
        <p:nvPr/>
      </p:nvGrpSpPr>
      <p:grpSpPr>
        <a:xfrm>
          <a:off x="0" y="0"/>
          <a:ext cx="0" cy="0"/>
          <a:chOff x="0" y="0"/>
          <a:chExt cx="0" cy="0"/>
        </a:xfrm>
      </p:grpSpPr>
      <p:sp>
        <p:nvSpPr>
          <p:cNvPr id="1109" name="Google Shape;1109;p38"/>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a:t>
            </a:r>
            <a:endParaRPr b="1" sz="2400">
              <a:solidFill>
                <a:srgbClr val="CDAFFF"/>
              </a:solidFill>
              <a:latin typeface="Raleway"/>
              <a:ea typeface="Raleway"/>
              <a:cs typeface="Raleway"/>
              <a:sym typeface="Raleway"/>
            </a:endParaRPr>
          </a:p>
        </p:txBody>
      </p:sp>
      <p:pic>
        <p:nvPicPr>
          <p:cNvPr id="1110" name="Google Shape;1110;p38"/>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14" name="Shape 1114"/>
        <p:cNvGrpSpPr/>
        <p:nvPr/>
      </p:nvGrpSpPr>
      <p:grpSpPr>
        <a:xfrm>
          <a:off x="0" y="0"/>
          <a:ext cx="0" cy="0"/>
          <a:chOff x="0" y="0"/>
          <a:chExt cx="0" cy="0"/>
        </a:xfrm>
      </p:grpSpPr>
      <p:sp>
        <p:nvSpPr>
          <p:cNvPr id="1115" name="Google Shape;1115;p39"/>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16" name="Google Shape;1116;p39"/>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20" name="Shape 1120"/>
        <p:cNvGrpSpPr/>
        <p:nvPr/>
      </p:nvGrpSpPr>
      <p:grpSpPr>
        <a:xfrm>
          <a:off x="0" y="0"/>
          <a:ext cx="0" cy="0"/>
          <a:chOff x="0" y="0"/>
          <a:chExt cx="0" cy="0"/>
        </a:xfrm>
      </p:grpSpPr>
      <p:sp>
        <p:nvSpPr>
          <p:cNvPr id="1121" name="Google Shape;1121;p40"/>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22" name="Google Shape;1122;p40"/>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26" name="Shape 1126"/>
        <p:cNvGrpSpPr/>
        <p:nvPr/>
      </p:nvGrpSpPr>
      <p:grpSpPr>
        <a:xfrm>
          <a:off x="0" y="0"/>
          <a:ext cx="0" cy="0"/>
          <a:chOff x="0" y="0"/>
          <a:chExt cx="0" cy="0"/>
        </a:xfrm>
      </p:grpSpPr>
      <p:sp>
        <p:nvSpPr>
          <p:cNvPr id="1127" name="Google Shape;1127;p41"/>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28" name="Google Shape;1128;p41"/>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32" name="Shape 1132"/>
        <p:cNvGrpSpPr/>
        <p:nvPr/>
      </p:nvGrpSpPr>
      <p:grpSpPr>
        <a:xfrm>
          <a:off x="0" y="0"/>
          <a:ext cx="0" cy="0"/>
          <a:chOff x="0" y="0"/>
          <a:chExt cx="0" cy="0"/>
        </a:xfrm>
      </p:grpSpPr>
      <p:sp>
        <p:nvSpPr>
          <p:cNvPr id="1133" name="Google Shape;1133;p42"/>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34" name="Google Shape;1134;p42"/>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38" name="Shape 1138"/>
        <p:cNvGrpSpPr/>
        <p:nvPr/>
      </p:nvGrpSpPr>
      <p:grpSpPr>
        <a:xfrm>
          <a:off x="0" y="0"/>
          <a:ext cx="0" cy="0"/>
          <a:chOff x="0" y="0"/>
          <a:chExt cx="0" cy="0"/>
        </a:xfrm>
      </p:grpSpPr>
      <p:sp>
        <p:nvSpPr>
          <p:cNvPr id="1139" name="Google Shape;1139;p43"/>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40" name="Google Shape;1140;p43"/>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44" name="Shape 1144"/>
        <p:cNvGrpSpPr/>
        <p:nvPr/>
      </p:nvGrpSpPr>
      <p:grpSpPr>
        <a:xfrm>
          <a:off x="0" y="0"/>
          <a:ext cx="0" cy="0"/>
          <a:chOff x="0" y="0"/>
          <a:chExt cx="0" cy="0"/>
        </a:xfrm>
      </p:grpSpPr>
      <p:sp>
        <p:nvSpPr>
          <p:cNvPr id="1145" name="Google Shape;1145;p44"/>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46" name="Google Shape;1146;p44"/>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50" name="Shape 1150"/>
        <p:cNvGrpSpPr/>
        <p:nvPr/>
      </p:nvGrpSpPr>
      <p:grpSpPr>
        <a:xfrm>
          <a:off x="0" y="0"/>
          <a:ext cx="0" cy="0"/>
          <a:chOff x="0" y="0"/>
          <a:chExt cx="0" cy="0"/>
        </a:xfrm>
      </p:grpSpPr>
      <p:sp>
        <p:nvSpPr>
          <p:cNvPr id="1151" name="Google Shape;1151;p45"/>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52" name="Google Shape;1152;p45"/>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52" name="Shape 1052"/>
        <p:cNvGrpSpPr/>
        <p:nvPr/>
      </p:nvGrpSpPr>
      <p:grpSpPr>
        <a:xfrm>
          <a:off x="0" y="0"/>
          <a:ext cx="0" cy="0"/>
          <a:chOff x="0" y="0"/>
          <a:chExt cx="0" cy="0"/>
        </a:xfrm>
      </p:grpSpPr>
      <p:sp>
        <p:nvSpPr>
          <p:cNvPr id="1053" name="Google Shape;1053;p28"/>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Introduction</a:t>
            </a:r>
            <a:endParaRPr b="1" sz="2400">
              <a:solidFill>
                <a:srgbClr val="CDAFFF"/>
              </a:solidFill>
              <a:latin typeface="Raleway"/>
              <a:ea typeface="Raleway"/>
              <a:cs typeface="Raleway"/>
              <a:sym typeface="Raleway"/>
            </a:endParaRPr>
          </a:p>
        </p:txBody>
      </p:sp>
      <p:sp>
        <p:nvSpPr>
          <p:cNvPr id="1054" name="Google Shape;1054;p28"/>
          <p:cNvSpPr txBox="1"/>
          <p:nvPr/>
        </p:nvSpPr>
        <p:spPr>
          <a:xfrm>
            <a:off x="535775" y="1480150"/>
            <a:ext cx="80391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Calibri"/>
                <a:ea typeface="Calibri"/>
                <a:cs typeface="Calibri"/>
                <a:sym typeface="Calibri"/>
              </a:rPr>
              <a:t>This Streamlit dashboard processes Phonepe pulse Github repository data for comprehensive user-friendliness. It includes extensive metrics, resulting in a live geo visualization dashboard. The MySQL database efficiently stores data for dynamic updates, ensuring the latest information is presented interactively with various widgets.</a:t>
            </a:r>
            <a:endParaRPr sz="1800">
              <a:solidFill>
                <a:schemeClr val="lt1"/>
              </a:solidFill>
              <a:latin typeface="Calibri"/>
              <a:ea typeface="Calibri"/>
              <a:cs typeface="Calibri"/>
              <a:sym typeface="Calibri"/>
            </a:endParaRPr>
          </a:p>
          <a:p>
            <a:pPr indent="0" lvl="0" marL="0" rtl="0" algn="l">
              <a:lnSpc>
                <a:spcPct val="115000"/>
              </a:lnSpc>
              <a:spcBef>
                <a:spcPts val="1600"/>
              </a:spcBef>
              <a:spcAft>
                <a:spcPts val="1600"/>
              </a:spcAft>
              <a:buNone/>
            </a:pPr>
            <a:r>
              <a:rPr lang="en" sz="1800">
                <a:solidFill>
                  <a:schemeClr val="lt1"/>
                </a:solidFill>
                <a:latin typeface="Calibri"/>
                <a:ea typeface="Calibri"/>
                <a:cs typeface="Calibri"/>
                <a:sym typeface="Calibri"/>
              </a:rPr>
              <a:t>GitHub Link : </a:t>
            </a:r>
            <a:r>
              <a:rPr lang="en" sz="1800">
                <a:solidFill>
                  <a:schemeClr val="lt1"/>
                </a:solidFill>
                <a:latin typeface="Calibri"/>
                <a:ea typeface="Calibri"/>
                <a:cs typeface="Calibri"/>
                <a:sym typeface="Calibri"/>
              </a:rPr>
              <a:t>https://github.com/DevadathGNair/Phonepe_Pulse_Data_Visualization_and_Exploration</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56" name="Shape 1156"/>
        <p:cNvGrpSpPr/>
        <p:nvPr/>
      </p:nvGrpSpPr>
      <p:grpSpPr>
        <a:xfrm>
          <a:off x="0" y="0"/>
          <a:ext cx="0" cy="0"/>
          <a:chOff x="0" y="0"/>
          <a:chExt cx="0" cy="0"/>
        </a:xfrm>
      </p:grpSpPr>
      <p:sp>
        <p:nvSpPr>
          <p:cNvPr id="1157" name="Google Shape;1157;p46"/>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58" name="Google Shape;1158;p46"/>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162" name="Shape 1162"/>
        <p:cNvGrpSpPr/>
        <p:nvPr/>
      </p:nvGrpSpPr>
      <p:grpSpPr>
        <a:xfrm>
          <a:off x="0" y="0"/>
          <a:ext cx="0" cy="0"/>
          <a:chOff x="0" y="0"/>
          <a:chExt cx="0" cy="0"/>
        </a:xfrm>
      </p:grpSpPr>
      <p:sp>
        <p:nvSpPr>
          <p:cNvPr id="1163" name="Google Shape;1163;p47"/>
          <p:cNvSpPr txBox="1"/>
          <p:nvPr/>
        </p:nvSpPr>
        <p:spPr>
          <a:xfrm>
            <a:off x="535775" y="26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Results Cont.</a:t>
            </a:r>
            <a:endParaRPr b="1" sz="2400">
              <a:solidFill>
                <a:srgbClr val="CDAFFF"/>
              </a:solidFill>
              <a:latin typeface="Raleway"/>
              <a:ea typeface="Raleway"/>
              <a:cs typeface="Raleway"/>
              <a:sym typeface="Raleway"/>
            </a:endParaRPr>
          </a:p>
        </p:txBody>
      </p:sp>
      <p:pic>
        <p:nvPicPr>
          <p:cNvPr id="1164" name="Google Shape;1164;p47"/>
          <p:cNvPicPr preferRelativeResize="0"/>
          <p:nvPr/>
        </p:nvPicPr>
        <p:blipFill>
          <a:blip r:embed="rId3">
            <a:alphaModFix/>
          </a:blip>
          <a:stretch>
            <a:fillRect/>
          </a:stretch>
        </p:blipFill>
        <p:spPr>
          <a:xfrm>
            <a:off x="977025" y="794350"/>
            <a:ext cx="7189954" cy="4044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58" name="Shape 1058"/>
        <p:cNvGrpSpPr/>
        <p:nvPr/>
      </p:nvGrpSpPr>
      <p:grpSpPr>
        <a:xfrm>
          <a:off x="0" y="0"/>
          <a:ext cx="0" cy="0"/>
          <a:chOff x="0" y="0"/>
          <a:chExt cx="0" cy="0"/>
        </a:xfrm>
      </p:grpSpPr>
      <p:sp>
        <p:nvSpPr>
          <p:cNvPr id="1059" name="Google Shape;1059;p29"/>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Steps</a:t>
            </a:r>
            <a:endParaRPr b="1" sz="2400">
              <a:solidFill>
                <a:srgbClr val="CDAFFF"/>
              </a:solidFill>
              <a:latin typeface="Raleway"/>
              <a:ea typeface="Raleway"/>
              <a:cs typeface="Raleway"/>
              <a:sym typeface="Raleway"/>
            </a:endParaRPr>
          </a:p>
        </p:txBody>
      </p:sp>
      <p:sp>
        <p:nvSpPr>
          <p:cNvPr id="1060" name="Google Shape;1060;p29"/>
          <p:cNvSpPr txBox="1"/>
          <p:nvPr/>
        </p:nvSpPr>
        <p:spPr>
          <a:xfrm>
            <a:off x="535775" y="1480150"/>
            <a:ext cx="80391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Calibri"/>
                <a:ea typeface="Calibri"/>
                <a:cs typeface="Calibri"/>
                <a:sym typeface="Calibri"/>
              </a:rPr>
              <a:t>The </a:t>
            </a:r>
            <a:r>
              <a:rPr lang="en" sz="1800">
                <a:solidFill>
                  <a:schemeClr val="lt1"/>
                </a:solidFill>
                <a:latin typeface="Calibri"/>
                <a:ea typeface="Calibri"/>
                <a:cs typeface="Calibri"/>
                <a:sym typeface="Calibri"/>
              </a:rPr>
              <a:t>following</a:t>
            </a:r>
            <a:r>
              <a:rPr lang="en" sz="1800">
                <a:solidFill>
                  <a:schemeClr val="lt1"/>
                </a:solidFill>
                <a:latin typeface="Calibri"/>
                <a:ea typeface="Calibri"/>
                <a:cs typeface="Calibri"/>
                <a:sym typeface="Calibri"/>
              </a:rPr>
              <a:t> are the steps done in the project:</a:t>
            </a:r>
            <a:endParaRPr sz="1800">
              <a:solidFill>
                <a:schemeClr val="lt1"/>
              </a:solidFill>
              <a:latin typeface="Calibri"/>
              <a:ea typeface="Calibri"/>
              <a:cs typeface="Calibri"/>
              <a:sym typeface="Calibri"/>
            </a:endParaRPr>
          </a:p>
          <a:p>
            <a:pPr indent="-342900" lvl="0" marL="457200" rtl="0" algn="l">
              <a:lnSpc>
                <a:spcPct val="115000"/>
              </a:lnSpc>
              <a:spcBef>
                <a:spcPts val="160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Data Extraction</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Data Preprocessing and Transformation</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Data Storing in MySQL</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Live Geo Visualization Dashboard Creation</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64" name="Shape 1064"/>
        <p:cNvGrpSpPr/>
        <p:nvPr/>
      </p:nvGrpSpPr>
      <p:grpSpPr>
        <a:xfrm>
          <a:off x="0" y="0"/>
          <a:ext cx="0" cy="0"/>
          <a:chOff x="0" y="0"/>
          <a:chExt cx="0" cy="0"/>
        </a:xfrm>
      </p:grpSpPr>
      <p:sp>
        <p:nvSpPr>
          <p:cNvPr id="1065" name="Google Shape;1065;p30"/>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Data Extraction</a:t>
            </a:r>
            <a:endParaRPr b="1" sz="2400">
              <a:solidFill>
                <a:srgbClr val="CDAFFF"/>
              </a:solidFill>
              <a:latin typeface="Raleway"/>
              <a:ea typeface="Raleway"/>
              <a:cs typeface="Raleway"/>
              <a:sym typeface="Raleway"/>
            </a:endParaRPr>
          </a:p>
        </p:txBody>
      </p:sp>
      <p:sp>
        <p:nvSpPr>
          <p:cNvPr id="1066" name="Google Shape;1066;p30"/>
          <p:cNvSpPr txBox="1"/>
          <p:nvPr/>
        </p:nvSpPr>
        <p:spPr>
          <a:xfrm>
            <a:off x="535775" y="1480150"/>
            <a:ext cx="80391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Calibri"/>
                <a:ea typeface="Calibri"/>
                <a:cs typeface="Calibri"/>
                <a:sym typeface="Calibri"/>
              </a:rPr>
              <a:t>The Phonepe pulse Github repository contains a large amount of data related to various metrics and statistics. All these data are stored in 3 </a:t>
            </a:r>
            <a:r>
              <a:rPr lang="en" sz="1800">
                <a:solidFill>
                  <a:schemeClr val="lt1"/>
                </a:solidFill>
                <a:latin typeface="Calibri"/>
                <a:ea typeface="Calibri"/>
                <a:cs typeface="Calibri"/>
                <a:sym typeface="Calibri"/>
              </a:rPr>
              <a:t>different</a:t>
            </a:r>
            <a:r>
              <a:rPr lang="en" sz="1800">
                <a:solidFill>
                  <a:schemeClr val="lt1"/>
                </a:solidFill>
                <a:latin typeface="Calibri"/>
                <a:ea typeface="Calibri"/>
                <a:cs typeface="Calibri"/>
                <a:sym typeface="Calibri"/>
              </a:rPr>
              <a:t> folders in the github repository.</a:t>
            </a:r>
            <a:endParaRPr sz="1800">
              <a:solidFill>
                <a:schemeClr val="lt1"/>
              </a:solidFill>
              <a:latin typeface="Calibri"/>
              <a:ea typeface="Calibri"/>
              <a:cs typeface="Calibri"/>
              <a:sym typeface="Calibri"/>
            </a:endParaRPr>
          </a:p>
          <a:p>
            <a:pPr indent="-342900" lvl="0" marL="457200" rtl="0" algn="l">
              <a:lnSpc>
                <a:spcPct val="115000"/>
              </a:lnSpc>
              <a:spcBef>
                <a:spcPts val="1600"/>
              </a:spcBef>
              <a:spcAft>
                <a:spcPts val="0"/>
              </a:spcAft>
              <a:buClr>
                <a:srgbClr val="F0F3F6"/>
              </a:buClr>
              <a:buSzPts val="1800"/>
              <a:buFont typeface="Calibri"/>
              <a:buAutoNum type="arabicPeriod"/>
            </a:pPr>
            <a:r>
              <a:rPr lang="en" sz="1800">
                <a:solidFill>
                  <a:srgbClr val="F0F3F6"/>
                </a:solidFill>
                <a:latin typeface="Calibri"/>
                <a:ea typeface="Calibri"/>
                <a:cs typeface="Calibri"/>
                <a:sym typeface="Calibri"/>
              </a:rPr>
              <a:t>Aggregated - Aggregated values of various payment categories as shown under Categories section</a:t>
            </a:r>
            <a:endParaRPr sz="1800">
              <a:solidFill>
                <a:srgbClr val="F0F3F6"/>
              </a:solidFill>
              <a:latin typeface="Calibri"/>
              <a:ea typeface="Calibri"/>
              <a:cs typeface="Calibri"/>
              <a:sym typeface="Calibri"/>
            </a:endParaRPr>
          </a:p>
          <a:p>
            <a:pPr indent="-342900" lvl="0" marL="457200" rtl="0" algn="l">
              <a:lnSpc>
                <a:spcPct val="115000"/>
              </a:lnSpc>
              <a:spcBef>
                <a:spcPts val="0"/>
              </a:spcBef>
              <a:spcAft>
                <a:spcPts val="0"/>
              </a:spcAft>
              <a:buClr>
                <a:srgbClr val="F0F3F6"/>
              </a:buClr>
              <a:buSzPts val="1800"/>
              <a:buFont typeface="Calibri"/>
              <a:buAutoNum type="arabicPeriod"/>
            </a:pPr>
            <a:r>
              <a:rPr lang="en" sz="1800">
                <a:solidFill>
                  <a:srgbClr val="F0F3F6"/>
                </a:solidFill>
                <a:latin typeface="Calibri"/>
                <a:ea typeface="Calibri"/>
                <a:cs typeface="Calibri"/>
                <a:sym typeface="Calibri"/>
              </a:rPr>
              <a:t>Map - Total values at the State and District levels.</a:t>
            </a:r>
            <a:endParaRPr sz="1800">
              <a:solidFill>
                <a:srgbClr val="F0F3F6"/>
              </a:solidFill>
              <a:latin typeface="Calibri"/>
              <a:ea typeface="Calibri"/>
              <a:cs typeface="Calibri"/>
              <a:sym typeface="Calibri"/>
            </a:endParaRPr>
          </a:p>
          <a:p>
            <a:pPr indent="-342900" lvl="0" marL="457200" rtl="0" algn="l">
              <a:lnSpc>
                <a:spcPct val="115000"/>
              </a:lnSpc>
              <a:spcBef>
                <a:spcPts val="0"/>
              </a:spcBef>
              <a:spcAft>
                <a:spcPts val="0"/>
              </a:spcAft>
              <a:buClr>
                <a:srgbClr val="F0F3F6"/>
              </a:buClr>
              <a:buSzPts val="1800"/>
              <a:buFont typeface="Calibri"/>
              <a:buAutoNum type="arabicPeriod"/>
            </a:pPr>
            <a:r>
              <a:rPr lang="en" sz="1800">
                <a:solidFill>
                  <a:srgbClr val="F0F3F6"/>
                </a:solidFill>
                <a:latin typeface="Calibri"/>
                <a:ea typeface="Calibri"/>
                <a:cs typeface="Calibri"/>
                <a:sym typeface="Calibri"/>
              </a:rPr>
              <a:t>Top - Totals of top States / Districts /Pin Codes</a:t>
            </a:r>
            <a:endParaRPr sz="1800">
              <a:solidFill>
                <a:srgbClr val="F0F3F6"/>
              </a:solidFill>
              <a:latin typeface="Calibri"/>
              <a:ea typeface="Calibri"/>
              <a:cs typeface="Calibri"/>
              <a:sym typeface="Calibri"/>
            </a:endParaRPr>
          </a:p>
          <a:p>
            <a:pPr indent="0" lvl="0" marL="0" rtl="0" algn="l">
              <a:lnSpc>
                <a:spcPct val="115000"/>
              </a:lnSpc>
              <a:spcBef>
                <a:spcPts val="1200"/>
              </a:spcBef>
              <a:spcAft>
                <a:spcPts val="0"/>
              </a:spcAft>
              <a:buNone/>
            </a:pPr>
            <a:r>
              <a:rPr lang="en" sz="1800">
                <a:solidFill>
                  <a:srgbClr val="F0F3F6"/>
                </a:solidFill>
                <a:latin typeface="Calibri"/>
                <a:ea typeface="Calibri"/>
                <a:cs typeface="Calibri"/>
                <a:sym typeface="Calibri"/>
              </a:rPr>
              <a:t>All the data provided in these folders is of JSON format.</a:t>
            </a:r>
            <a:endParaRPr sz="2400">
              <a:solidFill>
                <a:srgbClr val="F0F3F6"/>
              </a:solidFill>
              <a:latin typeface="Calibri"/>
              <a:ea typeface="Calibri"/>
              <a:cs typeface="Calibri"/>
              <a:sym typeface="Calibri"/>
            </a:endParaRPr>
          </a:p>
          <a:p>
            <a:pPr indent="0" lvl="0" marL="0" rtl="0" algn="l">
              <a:lnSpc>
                <a:spcPct val="115000"/>
              </a:lnSpc>
              <a:spcBef>
                <a:spcPts val="1200"/>
              </a:spcBef>
              <a:spcAft>
                <a:spcPts val="160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70" name="Shape 1070"/>
        <p:cNvGrpSpPr/>
        <p:nvPr/>
      </p:nvGrpSpPr>
      <p:grpSpPr>
        <a:xfrm>
          <a:off x="0" y="0"/>
          <a:ext cx="0" cy="0"/>
          <a:chOff x="0" y="0"/>
          <a:chExt cx="0" cy="0"/>
        </a:xfrm>
      </p:grpSpPr>
      <p:sp>
        <p:nvSpPr>
          <p:cNvPr id="1071" name="Google Shape;1071;p31"/>
          <p:cNvSpPr txBox="1"/>
          <p:nvPr/>
        </p:nvSpPr>
        <p:spPr>
          <a:xfrm>
            <a:off x="535775" y="603600"/>
            <a:ext cx="8039100" cy="394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first step is to extract the data from the github repository. Initially, the github </a:t>
            </a:r>
            <a:r>
              <a:rPr lang="en" sz="1800">
                <a:solidFill>
                  <a:schemeClr val="lt1"/>
                </a:solidFill>
                <a:latin typeface="Calibri"/>
                <a:ea typeface="Calibri"/>
                <a:cs typeface="Calibri"/>
                <a:sym typeface="Calibri"/>
              </a:rPr>
              <a:t>repository</a:t>
            </a:r>
            <a:r>
              <a:rPr lang="en" sz="1800">
                <a:solidFill>
                  <a:schemeClr val="lt1"/>
                </a:solidFill>
                <a:latin typeface="Calibri"/>
                <a:ea typeface="Calibri"/>
                <a:cs typeface="Calibri"/>
                <a:sym typeface="Calibri"/>
              </a:rPr>
              <a:t> is cloned. The data is then extracted from aggregated, map and top folders by specifying the path.</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Each folders include transaction and user folders within it.</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These data are extracted and dataframes were created for each of them. So, a total of 8 different dataframes were created for each transaction and user.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While handling the data from top folder, a total of 4 dataframes were created based on districts and pin, since there were a difference in the length of data.</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75" name="Shape 1075"/>
        <p:cNvGrpSpPr/>
        <p:nvPr/>
      </p:nvGrpSpPr>
      <p:grpSpPr>
        <a:xfrm>
          <a:off x="0" y="0"/>
          <a:ext cx="0" cy="0"/>
          <a:chOff x="0" y="0"/>
          <a:chExt cx="0" cy="0"/>
        </a:xfrm>
      </p:grpSpPr>
      <p:sp>
        <p:nvSpPr>
          <p:cNvPr id="1076" name="Google Shape;1076;p32"/>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Data Preprocessing &amp; Transformation</a:t>
            </a:r>
            <a:endParaRPr b="1" sz="2400">
              <a:solidFill>
                <a:srgbClr val="CDAFFF"/>
              </a:solidFill>
              <a:latin typeface="Raleway"/>
              <a:ea typeface="Raleway"/>
              <a:cs typeface="Raleway"/>
              <a:sym typeface="Raleway"/>
            </a:endParaRPr>
          </a:p>
        </p:txBody>
      </p:sp>
      <p:sp>
        <p:nvSpPr>
          <p:cNvPr id="1077" name="Google Shape;1077;p32"/>
          <p:cNvSpPr txBox="1"/>
          <p:nvPr/>
        </p:nvSpPr>
        <p:spPr>
          <a:xfrm>
            <a:off x="535775" y="2048000"/>
            <a:ext cx="8039100" cy="249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next step was to clean the data in the 8 different dataframes created.</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During the initial analysis, null values were found in </a:t>
            </a:r>
            <a:r>
              <a:rPr lang="en" sz="1800">
                <a:solidFill>
                  <a:schemeClr val="lt1"/>
                </a:solidFill>
                <a:latin typeface="Calibri"/>
                <a:ea typeface="Calibri"/>
                <a:cs typeface="Calibri"/>
                <a:sym typeface="Calibri"/>
              </a:rPr>
              <a:t>the</a:t>
            </a:r>
            <a:r>
              <a:rPr lang="en" sz="1800">
                <a:solidFill>
                  <a:schemeClr val="lt1"/>
                </a:solidFill>
                <a:latin typeface="Calibri"/>
                <a:ea typeface="Calibri"/>
                <a:cs typeface="Calibri"/>
                <a:sym typeface="Calibri"/>
              </a:rPr>
              <a:t> data extracted from the top folder.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These</a:t>
            </a:r>
            <a:r>
              <a:rPr lang="en" sz="1800">
                <a:solidFill>
                  <a:schemeClr val="lt1"/>
                </a:solidFill>
                <a:latin typeface="Calibri"/>
                <a:ea typeface="Calibri"/>
                <a:cs typeface="Calibri"/>
                <a:sym typeface="Calibri"/>
              </a:rPr>
              <a:t> null values were handled by imputing them with the mode values for their respective columns.</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81" name="Shape 1081"/>
        <p:cNvGrpSpPr/>
        <p:nvPr/>
      </p:nvGrpSpPr>
      <p:grpSpPr>
        <a:xfrm>
          <a:off x="0" y="0"/>
          <a:ext cx="0" cy="0"/>
          <a:chOff x="0" y="0"/>
          <a:chExt cx="0" cy="0"/>
        </a:xfrm>
      </p:grpSpPr>
      <p:sp>
        <p:nvSpPr>
          <p:cNvPr id="1082" name="Google Shape;1082;p33"/>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Data Storing in MySQL</a:t>
            </a:r>
            <a:endParaRPr b="1" sz="2400">
              <a:solidFill>
                <a:srgbClr val="CDAFFF"/>
              </a:solidFill>
              <a:latin typeface="Raleway"/>
              <a:ea typeface="Raleway"/>
              <a:cs typeface="Raleway"/>
              <a:sym typeface="Raleway"/>
            </a:endParaRPr>
          </a:p>
        </p:txBody>
      </p:sp>
      <p:sp>
        <p:nvSpPr>
          <p:cNvPr id="1083" name="Google Shape;1083;p33"/>
          <p:cNvSpPr txBox="1"/>
          <p:nvPr/>
        </p:nvSpPr>
        <p:spPr>
          <a:xfrm>
            <a:off x="535775" y="1480150"/>
            <a:ext cx="8039100" cy="306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Once the data was preprocessed, the next step was to connect to the MySQL and create a database and 8 different tables within it for each respective dataframes.</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data was then inserted to their respective tables after transforming the data to the required format.</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Once the data was inserted to the database, the next step was to generate insights and create visually appealing and user interactive dashboard.</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87" name="Shape 1087"/>
        <p:cNvGrpSpPr/>
        <p:nvPr/>
      </p:nvGrpSpPr>
      <p:grpSpPr>
        <a:xfrm>
          <a:off x="0" y="0"/>
          <a:ext cx="0" cy="0"/>
          <a:chOff x="0" y="0"/>
          <a:chExt cx="0" cy="0"/>
        </a:xfrm>
      </p:grpSpPr>
      <p:sp>
        <p:nvSpPr>
          <p:cNvPr id="1088" name="Google Shape;1088;p34"/>
          <p:cNvSpPr txBox="1"/>
          <p:nvPr/>
        </p:nvSpPr>
        <p:spPr>
          <a:xfrm>
            <a:off x="535775" y="7121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rgbClr val="CDAFFF"/>
                </a:solidFill>
                <a:latin typeface="Raleway"/>
                <a:ea typeface="Raleway"/>
                <a:cs typeface="Raleway"/>
                <a:sym typeface="Raleway"/>
              </a:rPr>
              <a:t>Live Geo Visualisation Dashboard</a:t>
            </a:r>
            <a:endParaRPr b="1" sz="2400">
              <a:solidFill>
                <a:srgbClr val="CDAFFF"/>
              </a:solidFill>
              <a:latin typeface="Raleway"/>
              <a:ea typeface="Raleway"/>
              <a:cs typeface="Raleway"/>
              <a:sym typeface="Raleway"/>
            </a:endParaRPr>
          </a:p>
        </p:txBody>
      </p:sp>
      <p:sp>
        <p:nvSpPr>
          <p:cNvPr id="1089" name="Google Shape;1089;p34"/>
          <p:cNvSpPr txBox="1"/>
          <p:nvPr/>
        </p:nvSpPr>
        <p:spPr>
          <a:xfrm>
            <a:off x="535775" y="2012775"/>
            <a:ext cx="8039100" cy="253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In the </a:t>
            </a:r>
            <a:r>
              <a:rPr lang="en" sz="1800">
                <a:solidFill>
                  <a:schemeClr val="lt1"/>
                </a:solidFill>
                <a:latin typeface="Calibri"/>
                <a:ea typeface="Calibri"/>
                <a:cs typeface="Calibri"/>
                <a:sym typeface="Calibri"/>
              </a:rPr>
              <a:t>dashboard</a:t>
            </a:r>
            <a:r>
              <a:rPr lang="en" sz="1800">
                <a:solidFill>
                  <a:schemeClr val="lt1"/>
                </a:solidFill>
                <a:latin typeface="Calibri"/>
                <a:ea typeface="Calibri"/>
                <a:cs typeface="Calibri"/>
                <a:sym typeface="Calibri"/>
              </a:rPr>
              <a:t>, there are 6 sections in total.</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In the first section, it shows 3 different widgets for showing: </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Most Users</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Most Transaction</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Highest Transaction Amounts</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Most Users shows the state with the most user count along with the count of it.</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Most Transactions shows the state where the most transactions has </a:t>
            </a:r>
            <a:r>
              <a:rPr lang="en" sz="1800">
                <a:solidFill>
                  <a:schemeClr val="lt1"/>
                </a:solidFill>
                <a:latin typeface="Calibri"/>
                <a:ea typeface="Calibri"/>
                <a:cs typeface="Calibri"/>
                <a:sym typeface="Calibri"/>
              </a:rPr>
              <a:t>occurred</a:t>
            </a:r>
            <a:r>
              <a:rPr lang="en" sz="1800">
                <a:solidFill>
                  <a:schemeClr val="lt1"/>
                </a:solidFill>
                <a:latin typeface="Calibri"/>
                <a:ea typeface="Calibri"/>
                <a:cs typeface="Calibri"/>
                <a:sym typeface="Calibri"/>
              </a:rPr>
              <a:t> along with the count of it</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9B7"/>
        </a:solidFill>
      </p:bgPr>
    </p:bg>
    <p:spTree>
      <p:nvGrpSpPr>
        <p:cNvPr id="1093" name="Shape 1093"/>
        <p:cNvGrpSpPr/>
        <p:nvPr/>
      </p:nvGrpSpPr>
      <p:grpSpPr>
        <a:xfrm>
          <a:off x="0" y="0"/>
          <a:ext cx="0" cy="0"/>
          <a:chOff x="0" y="0"/>
          <a:chExt cx="0" cy="0"/>
        </a:xfrm>
      </p:grpSpPr>
      <p:sp>
        <p:nvSpPr>
          <p:cNvPr id="1094" name="Google Shape;1094;p35"/>
          <p:cNvSpPr txBox="1"/>
          <p:nvPr/>
        </p:nvSpPr>
        <p:spPr>
          <a:xfrm>
            <a:off x="535775" y="568375"/>
            <a:ext cx="8039100" cy="397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Highest Transaction Amount shows the state which has the highest total transaction amount along with the total amount.</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second section shows the live geo visualisation of india map.</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There are 4 different dropdowns within it:</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Transactions or Users</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State</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Year</a:t>
            </a:r>
            <a:endParaRPr sz="1800">
              <a:solidFill>
                <a:schemeClr val="lt1"/>
              </a:solidFill>
              <a:latin typeface="Calibri"/>
              <a:ea typeface="Calibri"/>
              <a:cs typeface="Calibri"/>
              <a:sym typeface="Calibri"/>
            </a:endParaRPr>
          </a:p>
          <a:p>
            <a:pPr indent="-342900" lvl="0" marL="1828800" rtl="0" algn="l">
              <a:lnSpc>
                <a:spcPct val="115000"/>
              </a:lnSpc>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Quarter</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If the user selects Transaction, the user would be able to see the transaction of each states in India along with the amount in the heatmap.</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user can also select different states individually along with the year and quarter, which then generates the map of that particular state along with the amount and changes dynamically when the options are changed.</a:t>
            </a:r>
            <a:endParaRPr sz="1800">
              <a:solidFill>
                <a:schemeClr val="lt1"/>
              </a:solidFill>
              <a:latin typeface="Calibri"/>
              <a:ea typeface="Calibri"/>
              <a:cs typeface="Calibri"/>
              <a:sym typeface="Calibri"/>
            </a:endParaRPr>
          </a:p>
          <a:p>
            <a:pPr indent="0" lvl="0" marL="457200" rtl="0" algn="l">
              <a:lnSpc>
                <a:spcPct val="115000"/>
              </a:lnSpc>
              <a:spcBef>
                <a:spcPts val="1600"/>
              </a:spcBef>
              <a:spcAft>
                <a:spcPts val="160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