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b1e8ebf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fb1e8ebf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fb1e8ebf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fb1e8ebf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fb1e8ebf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fb1e8ebf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fb1e8ebf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fb1e8ebf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fb1e8ebf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fb1e8ebf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fb1e8ebf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fb1e8ebf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fb1e8ebf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fb1e8ebf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fb1e8ebf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fb1e8ebf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fb1e8ebf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fb1e8ebf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fb1e8ebf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fb1e8ebf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fb1e8ebf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fb1e8ebf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fb1e8ebf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fb1e8ebf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b1e8eb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b1e8eb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b1e8eb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b1e8eb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b1e8eb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b1e8eb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fb1e8eb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fb1e8eb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b1e8eb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b1e8eb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fb1e8ebf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fb1e8ebf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fb1e8eb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fb1e8eb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Youtube Data Harvesting &amp; Warehousing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t>Devadath G Nair</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Fetching &amp; Insertion to MySQL</a:t>
            </a:r>
            <a:endParaRPr/>
          </a:p>
        </p:txBody>
      </p:sp>
      <p:sp>
        <p:nvSpPr>
          <p:cNvPr id="132" name="Google Shape;132;p22"/>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Initially 3 tables were created in MySQL for channel, video and comment data.</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We then fetch the data from MongoDB and then transform them to dataframes.</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def get_df(channel_name): </a:t>
            </a:r>
            <a:r>
              <a:rPr lang="en" sz="1850">
                <a:latin typeface="Calibri"/>
                <a:ea typeface="Calibri"/>
                <a:cs typeface="Calibri"/>
                <a:sym typeface="Calibri"/>
              </a:rPr>
              <a:t>Function to return three data frames for channel, video and comment data.</a:t>
            </a:r>
            <a:endParaRPr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The data in data frames are of string type. We then need to transform the data to the required datatype.</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Fetching &amp; Insertion to MySQL</a:t>
            </a:r>
            <a:endParaRPr/>
          </a:p>
        </p:txBody>
      </p:sp>
      <p:sp>
        <p:nvSpPr>
          <p:cNvPr id="138" name="Google Shape;138;p23"/>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Created </a:t>
            </a:r>
            <a:r>
              <a:rPr b="1" lang="en" sz="1850">
                <a:latin typeface="Calibri"/>
                <a:ea typeface="Calibri"/>
                <a:cs typeface="Calibri"/>
                <a:sym typeface="Calibri"/>
              </a:rPr>
              <a:t>3 functions to preprocess the data in the </a:t>
            </a:r>
            <a:r>
              <a:rPr b="1" lang="en" sz="1850">
                <a:latin typeface="Calibri"/>
                <a:ea typeface="Calibri"/>
                <a:cs typeface="Calibri"/>
                <a:sym typeface="Calibri"/>
              </a:rPr>
              <a:t>data frames</a:t>
            </a:r>
            <a:r>
              <a:rPr b="1" lang="en" sz="1850">
                <a:latin typeface="Calibri"/>
                <a:ea typeface="Calibri"/>
                <a:cs typeface="Calibri"/>
                <a:sym typeface="Calibri"/>
              </a:rPr>
              <a:t> and store them in appropriate tables created in the MySQL.</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def ch_df_to_sql(channel_df):</a:t>
            </a:r>
            <a:r>
              <a:rPr b="1" lang="en" sz="1850">
                <a:latin typeface="Calibri"/>
                <a:ea typeface="Calibri"/>
                <a:cs typeface="Calibri"/>
                <a:sym typeface="Calibri"/>
              </a:rPr>
              <a:t> </a:t>
            </a:r>
            <a:r>
              <a:rPr lang="en" sz="1850">
                <a:latin typeface="Calibri"/>
                <a:ea typeface="Calibri"/>
                <a:cs typeface="Calibri"/>
                <a:sym typeface="Calibri"/>
              </a:rPr>
              <a:t>Function to preprocess and store the channel data in sql channel table</a:t>
            </a:r>
            <a:endParaRPr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solidFill>
                  <a:schemeClr val="dk2"/>
                </a:solidFill>
                <a:latin typeface="Calibri"/>
                <a:ea typeface="Calibri"/>
                <a:cs typeface="Calibri"/>
                <a:sym typeface="Calibri"/>
              </a:rPr>
              <a:t>def v_df_to_sql(video_df): </a:t>
            </a:r>
            <a:r>
              <a:rPr lang="en" sz="1850">
                <a:solidFill>
                  <a:schemeClr val="dk2"/>
                </a:solidFill>
                <a:latin typeface="Calibri"/>
                <a:ea typeface="Calibri"/>
                <a:cs typeface="Calibri"/>
                <a:sym typeface="Calibri"/>
              </a:rPr>
              <a:t>Function to preprocess and store the video data in sql video table. Here, I had to convert the duration to int using regex.</a:t>
            </a:r>
            <a:endParaRPr sz="1850">
              <a:solidFill>
                <a:schemeClr val="dk2"/>
              </a:solidFill>
              <a:latin typeface="Calibri"/>
              <a:ea typeface="Calibri"/>
              <a:cs typeface="Calibri"/>
              <a:sym typeface="Calibri"/>
            </a:endParaRPr>
          </a:p>
          <a:p>
            <a:pPr indent="-346075" lvl="0" marL="457200" rtl="0" algn="l">
              <a:lnSpc>
                <a:spcPct val="135714"/>
              </a:lnSpc>
              <a:spcBef>
                <a:spcPts val="0"/>
              </a:spcBef>
              <a:spcAft>
                <a:spcPts val="0"/>
              </a:spcAft>
              <a:buClr>
                <a:schemeClr val="dk2"/>
              </a:buClr>
              <a:buSzPts val="1850"/>
              <a:buFont typeface="Calibri"/>
              <a:buChar char="●"/>
            </a:pPr>
            <a:r>
              <a:rPr b="1" lang="en" sz="1850">
                <a:solidFill>
                  <a:schemeClr val="dk2"/>
                </a:solidFill>
                <a:latin typeface="Calibri"/>
                <a:ea typeface="Calibri"/>
                <a:cs typeface="Calibri"/>
                <a:sym typeface="Calibri"/>
              </a:rPr>
              <a:t>def ct_df_to_sql(comment_df): </a:t>
            </a:r>
            <a:r>
              <a:rPr lang="en" sz="1850">
                <a:solidFill>
                  <a:schemeClr val="dk2"/>
                </a:solidFill>
                <a:latin typeface="Calibri"/>
                <a:ea typeface="Calibri"/>
                <a:cs typeface="Calibri"/>
                <a:sym typeface="Calibri"/>
              </a:rPr>
              <a:t>Function to preprocess and store the comment data in sql comment table.</a:t>
            </a:r>
            <a:endParaRPr sz="1850">
              <a:solidFill>
                <a:schemeClr val="dk2"/>
              </a:solidFill>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Fetching &amp; Insertion to MySQL</a:t>
            </a:r>
            <a:endParaRPr/>
          </a:p>
        </p:txBody>
      </p:sp>
      <p:sp>
        <p:nvSpPr>
          <p:cNvPr id="144" name="Google Shape;144;p24"/>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After this, I created a main function function to migrate the data from mongodb to mysql.</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def get_cnames():</a:t>
            </a:r>
            <a:r>
              <a:rPr b="1" lang="en" sz="1850">
                <a:latin typeface="Calibri"/>
                <a:ea typeface="Calibri"/>
                <a:cs typeface="Calibri"/>
                <a:sym typeface="Calibri"/>
              </a:rPr>
              <a:t> </a:t>
            </a:r>
            <a:r>
              <a:rPr lang="en" sz="1850">
                <a:latin typeface="Calibri"/>
                <a:ea typeface="Calibri"/>
                <a:cs typeface="Calibri"/>
                <a:sym typeface="Calibri"/>
              </a:rPr>
              <a:t>Function </a:t>
            </a:r>
            <a:r>
              <a:rPr lang="en" sz="1850">
                <a:latin typeface="Calibri"/>
                <a:ea typeface="Calibri"/>
                <a:cs typeface="Calibri"/>
                <a:sym typeface="Calibri"/>
              </a:rPr>
              <a:t>to return the channel names from MongoDB.</a:t>
            </a:r>
            <a:endParaRPr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solidFill>
                  <a:schemeClr val="dk2"/>
                </a:solidFill>
                <a:latin typeface="Calibri"/>
                <a:ea typeface="Calibri"/>
                <a:cs typeface="Calibri"/>
                <a:sym typeface="Calibri"/>
              </a:rPr>
              <a:t>def main_migration(channel_name):</a:t>
            </a:r>
            <a:r>
              <a:rPr b="1" lang="en" sz="1850">
                <a:solidFill>
                  <a:schemeClr val="dk2"/>
                </a:solidFill>
                <a:latin typeface="Calibri"/>
                <a:ea typeface="Calibri"/>
                <a:cs typeface="Calibri"/>
                <a:sym typeface="Calibri"/>
              </a:rPr>
              <a:t> </a:t>
            </a:r>
            <a:r>
              <a:rPr lang="en" sz="1850">
                <a:solidFill>
                  <a:schemeClr val="dk2"/>
                </a:solidFill>
                <a:latin typeface="Calibri"/>
                <a:ea typeface="Calibri"/>
                <a:cs typeface="Calibri"/>
                <a:sym typeface="Calibri"/>
              </a:rPr>
              <a:t>Main Function to migrate data from MongoDB to MySQL when a channel name is given as input</a:t>
            </a:r>
            <a:endParaRPr sz="1850">
              <a:solidFill>
                <a:schemeClr val="dk2"/>
              </a:solidFill>
              <a:latin typeface="Calibri"/>
              <a:ea typeface="Calibri"/>
              <a:cs typeface="Calibri"/>
              <a:sym typeface="Calibri"/>
            </a:endParaRPr>
          </a:p>
          <a:p>
            <a:pPr indent="0" lvl="0" marL="0" rtl="0" algn="l">
              <a:lnSpc>
                <a:spcPct val="135714"/>
              </a:lnSpc>
              <a:spcBef>
                <a:spcPts val="0"/>
              </a:spcBef>
              <a:spcAft>
                <a:spcPts val="0"/>
              </a:spcAft>
              <a:buNone/>
            </a:pPr>
            <a:r>
              <a:t/>
            </a:r>
            <a:endParaRPr sz="1850">
              <a:solidFill>
                <a:schemeClr val="dk2"/>
              </a:solidFill>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Fetching &amp; Insertion to MySQL</a:t>
            </a:r>
            <a:endParaRPr/>
          </a:p>
        </p:txBody>
      </p:sp>
      <p:sp>
        <p:nvSpPr>
          <p:cNvPr id="150" name="Google Shape;150;p25"/>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50">
                <a:solidFill>
                  <a:schemeClr val="dk2"/>
                </a:solidFill>
                <a:latin typeface="Calibri"/>
                <a:ea typeface="Calibri"/>
                <a:cs typeface="Calibri"/>
                <a:sym typeface="Calibri"/>
              </a:rPr>
              <a:t>def main_migration(channel_name): </a:t>
            </a:r>
            <a:endParaRPr sz="1850">
              <a:solidFill>
                <a:schemeClr val="dk2"/>
              </a:solidFill>
              <a:latin typeface="Calibri"/>
              <a:ea typeface="Calibri"/>
              <a:cs typeface="Calibri"/>
              <a:sym typeface="Calibri"/>
            </a:endParaRPr>
          </a:p>
          <a:p>
            <a:pPr indent="0" lvl="0" marL="0" rtl="0" algn="l">
              <a:lnSpc>
                <a:spcPct val="135714"/>
              </a:lnSpc>
              <a:spcBef>
                <a:spcPts val="0"/>
              </a:spcBef>
              <a:spcAft>
                <a:spcPts val="0"/>
              </a:spcAft>
              <a:buNone/>
            </a:pPr>
            <a:r>
              <a:t/>
            </a:r>
            <a:endParaRPr sz="1850">
              <a:solidFill>
                <a:schemeClr val="dk2"/>
              </a:solidFill>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51" name="Google Shape;151;p25"/>
          <p:cNvPicPr preferRelativeResize="0"/>
          <p:nvPr/>
        </p:nvPicPr>
        <p:blipFill>
          <a:blip r:embed="rId3">
            <a:alphaModFix/>
          </a:blip>
          <a:stretch>
            <a:fillRect/>
          </a:stretch>
        </p:blipFill>
        <p:spPr>
          <a:xfrm>
            <a:off x="876300" y="1791638"/>
            <a:ext cx="7391400" cy="2543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Final Part I : Querying using SQL</a:t>
            </a:r>
            <a:endParaRPr/>
          </a:p>
        </p:txBody>
      </p:sp>
      <p:sp>
        <p:nvSpPr>
          <p:cNvPr id="157" name="Google Shape;157;p26"/>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Once the data was successfully stored to MySQL, with the help of MySQL queries, the solutions to the 10 problems asked were displayed.</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Here the outputs were displayed as data frames.</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Graphs were also plotted using Plotly wherever it was relevant</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Final Part II : Streamlit</a:t>
            </a:r>
            <a:endParaRPr/>
          </a:p>
        </p:txBody>
      </p:sp>
      <p:sp>
        <p:nvSpPr>
          <p:cNvPr id="163" name="Google Shape;163;p27"/>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Once all the backend procedures were done, the frontend was done using streamlit.</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The app was integrated with streamlit which created a beautiful UI.</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Result</a:t>
            </a:r>
            <a:endParaRPr/>
          </a:p>
        </p:txBody>
      </p:sp>
      <p:sp>
        <p:nvSpPr>
          <p:cNvPr id="169" name="Google Shape;169;p28"/>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70" name="Google Shape;170;p28"/>
          <p:cNvPicPr preferRelativeResize="0"/>
          <p:nvPr/>
        </p:nvPicPr>
        <p:blipFill>
          <a:blip r:embed="rId3">
            <a:alphaModFix/>
          </a:blip>
          <a:stretch>
            <a:fillRect/>
          </a:stretch>
        </p:blipFill>
        <p:spPr>
          <a:xfrm>
            <a:off x="971756" y="1024650"/>
            <a:ext cx="7200480" cy="405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Result Cont.</a:t>
            </a:r>
            <a:endParaRPr/>
          </a:p>
        </p:txBody>
      </p:sp>
      <p:sp>
        <p:nvSpPr>
          <p:cNvPr id="176" name="Google Shape;176;p29"/>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77" name="Google Shape;177;p29"/>
          <p:cNvPicPr preferRelativeResize="0"/>
          <p:nvPr/>
        </p:nvPicPr>
        <p:blipFill>
          <a:blip r:embed="rId3">
            <a:alphaModFix/>
          </a:blip>
          <a:stretch>
            <a:fillRect/>
          </a:stretch>
        </p:blipFill>
        <p:spPr>
          <a:xfrm>
            <a:off x="918425" y="1033300"/>
            <a:ext cx="7307174" cy="4010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Result Cont.</a:t>
            </a:r>
            <a:endParaRPr/>
          </a:p>
        </p:txBody>
      </p:sp>
      <p:sp>
        <p:nvSpPr>
          <p:cNvPr id="183" name="Google Shape;183;p30"/>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84" name="Google Shape;184;p30"/>
          <p:cNvPicPr preferRelativeResize="0"/>
          <p:nvPr/>
        </p:nvPicPr>
        <p:blipFill>
          <a:blip r:embed="rId3">
            <a:alphaModFix/>
          </a:blip>
          <a:stretch>
            <a:fillRect/>
          </a:stretch>
        </p:blipFill>
        <p:spPr>
          <a:xfrm>
            <a:off x="1080963" y="1093225"/>
            <a:ext cx="6982075" cy="388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Result Cont.</a:t>
            </a:r>
            <a:endParaRPr/>
          </a:p>
        </p:txBody>
      </p:sp>
      <p:sp>
        <p:nvSpPr>
          <p:cNvPr id="190" name="Google Shape;190;p31"/>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91" name="Google Shape;191;p31"/>
          <p:cNvPicPr preferRelativeResize="0"/>
          <p:nvPr/>
        </p:nvPicPr>
        <p:blipFill>
          <a:blip r:embed="rId3">
            <a:alphaModFix/>
          </a:blip>
          <a:stretch>
            <a:fillRect/>
          </a:stretch>
        </p:blipFill>
        <p:spPr>
          <a:xfrm>
            <a:off x="1142200" y="1010400"/>
            <a:ext cx="6961675" cy="3915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9" name="Google Shape;79;p14"/>
          <p:cNvSpPr txBox="1"/>
          <p:nvPr>
            <p:ph idx="4294967295" type="title"/>
          </p:nvPr>
        </p:nvSpPr>
        <p:spPr>
          <a:xfrm>
            <a:off x="535775" y="1480150"/>
            <a:ext cx="8039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solidFill>
                  <a:srgbClr val="000000"/>
                </a:solidFill>
                <a:latin typeface="Calibri"/>
                <a:ea typeface="Calibri"/>
                <a:cs typeface="Calibri"/>
                <a:sym typeface="Calibri"/>
              </a:rPr>
              <a:t>This is a Streamlit app tailored for accessing and analyzing data from diverse YouTube channels. Key functionalities include data retrieval (subscribers, video count, etc.) via the Google YouTube Data API, storing in MongoDB as a data lake, seamless migration from MongoDB to SQL, and enabling search and retrieval through SQL queries.</a:t>
            </a:r>
            <a:endParaRPr b="0" sz="1800">
              <a:solidFill>
                <a:srgbClr val="000000"/>
              </a:solidFill>
              <a:latin typeface="Calibri"/>
              <a:ea typeface="Calibri"/>
              <a:cs typeface="Calibri"/>
              <a:sym typeface="Calibri"/>
            </a:endParaRPr>
          </a:p>
          <a:p>
            <a:pPr indent="0" lvl="0" marL="0" rtl="0" algn="l">
              <a:lnSpc>
                <a:spcPct val="115000"/>
              </a:lnSpc>
              <a:spcBef>
                <a:spcPts val="1600"/>
              </a:spcBef>
              <a:spcAft>
                <a:spcPts val="1600"/>
              </a:spcAft>
              <a:buNone/>
            </a:pPr>
            <a:r>
              <a:rPr b="0" lang="en" sz="1800">
                <a:solidFill>
                  <a:srgbClr val="000000"/>
                </a:solidFill>
                <a:latin typeface="Calibri"/>
                <a:ea typeface="Calibri"/>
                <a:cs typeface="Calibri"/>
                <a:sym typeface="Calibri"/>
              </a:rPr>
              <a:t>GitHub Link : https://github.com/DevadathGNair/Youtube_Data_Harvesting_and_Warehousing/tree/main</a:t>
            </a:r>
            <a:endParaRPr b="0" sz="18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Result Cont.</a:t>
            </a:r>
            <a:endParaRPr/>
          </a:p>
        </p:txBody>
      </p:sp>
      <p:sp>
        <p:nvSpPr>
          <p:cNvPr id="197" name="Google Shape;197;p32"/>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98" name="Google Shape;198;p32"/>
          <p:cNvPicPr preferRelativeResize="0"/>
          <p:nvPr/>
        </p:nvPicPr>
        <p:blipFill>
          <a:blip r:embed="rId3">
            <a:alphaModFix/>
          </a:blip>
          <a:stretch>
            <a:fillRect/>
          </a:stretch>
        </p:blipFill>
        <p:spPr>
          <a:xfrm>
            <a:off x="1070875" y="1093224"/>
            <a:ext cx="7002250" cy="371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Result Cont.</a:t>
            </a:r>
            <a:endParaRPr/>
          </a:p>
        </p:txBody>
      </p:sp>
      <p:sp>
        <p:nvSpPr>
          <p:cNvPr id="204" name="Google Shape;204;p33"/>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205" name="Google Shape;205;p33"/>
          <p:cNvPicPr preferRelativeResize="0"/>
          <p:nvPr/>
        </p:nvPicPr>
        <p:blipFill>
          <a:blip r:embed="rId3">
            <a:alphaModFix/>
          </a:blip>
          <a:stretch>
            <a:fillRect/>
          </a:stretch>
        </p:blipFill>
        <p:spPr>
          <a:xfrm>
            <a:off x="1081025" y="1093225"/>
            <a:ext cx="6981950" cy="392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457200" y="354325"/>
            <a:ext cx="531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Libraries Imported</a:t>
            </a:r>
            <a:endParaRPr/>
          </a:p>
        </p:txBody>
      </p:sp>
      <p:sp>
        <p:nvSpPr>
          <p:cNvPr id="85" name="Google Shape;85;p15"/>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50">
                <a:latin typeface="Calibri"/>
                <a:ea typeface="Calibri"/>
                <a:cs typeface="Calibri"/>
                <a:sym typeface="Calibri"/>
              </a:rPr>
              <a:t>The </a:t>
            </a:r>
            <a:r>
              <a:rPr b="1" lang="en" sz="1850">
                <a:latin typeface="Calibri"/>
                <a:ea typeface="Calibri"/>
                <a:cs typeface="Calibri"/>
                <a:sym typeface="Calibri"/>
              </a:rPr>
              <a:t>following</a:t>
            </a:r>
            <a:r>
              <a:rPr b="1" lang="en" sz="1850">
                <a:latin typeface="Calibri"/>
                <a:ea typeface="Calibri"/>
                <a:cs typeface="Calibri"/>
                <a:sym typeface="Calibri"/>
              </a:rPr>
              <a:t> are the necessary Libraries imported for the project:</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import streamlit as st</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from streamlit_option_menu import option_menu</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import pymongo</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import pandas as pd</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from googleapiclient.discovery import build</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import mysql.connector</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import re</a:t>
            </a:r>
            <a:endParaRPr sz="1650">
              <a:latin typeface="Calibri"/>
              <a:ea typeface="Calibri"/>
              <a:cs typeface="Calibri"/>
              <a:sym typeface="Calibri"/>
            </a:endParaRPr>
          </a:p>
          <a:p>
            <a:pPr indent="0" lvl="0" marL="0" rtl="0" algn="l">
              <a:lnSpc>
                <a:spcPct val="135714"/>
              </a:lnSpc>
              <a:spcBef>
                <a:spcPts val="0"/>
              </a:spcBef>
              <a:spcAft>
                <a:spcPts val="0"/>
              </a:spcAft>
              <a:buClr>
                <a:schemeClr val="dk2"/>
              </a:buClr>
              <a:buSzPts val="1100"/>
              <a:buFont typeface="Arial"/>
              <a:buNone/>
            </a:pPr>
            <a:r>
              <a:rPr lang="en" sz="1650">
                <a:latin typeface="Calibri"/>
                <a:ea typeface="Calibri"/>
                <a:cs typeface="Calibri"/>
                <a:sym typeface="Calibri"/>
              </a:rPr>
              <a:t>import plotly.express as px</a:t>
            </a:r>
            <a:endParaRPr sz="16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nvSpPr>
        <p:spPr>
          <a:xfrm>
            <a:off x="457200" y="354325"/>
            <a:ext cx="743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Creating DB Connection</a:t>
            </a:r>
            <a:endParaRPr/>
          </a:p>
        </p:txBody>
      </p:sp>
      <p:sp>
        <p:nvSpPr>
          <p:cNvPr id="91" name="Google Shape;91;p16"/>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50">
                <a:latin typeface="Calibri"/>
                <a:ea typeface="Calibri"/>
                <a:cs typeface="Calibri"/>
                <a:sym typeface="Calibri"/>
              </a:rPr>
              <a:t>The database connection was established to both MySQL and MongoDB</a:t>
            </a:r>
            <a:endParaRPr b="1" sz="1850">
              <a:latin typeface="Calibri"/>
              <a:ea typeface="Calibri"/>
              <a:cs typeface="Calibri"/>
              <a:sym typeface="Calibri"/>
            </a:endParaRPr>
          </a:p>
          <a:p>
            <a:pPr indent="0" lvl="0" marL="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92" name="Google Shape;92;p16"/>
          <p:cNvPicPr preferRelativeResize="0"/>
          <p:nvPr/>
        </p:nvPicPr>
        <p:blipFill>
          <a:blip r:embed="rId3">
            <a:alphaModFix/>
          </a:blip>
          <a:stretch>
            <a:fillRect/>
          </a:stretch>
        </p:blipFill>
        <p:spPr>
          <a:xfrm>
            <a:off x="457200" y="1497325"/>
            <a:ext cx="5511549" cy="1267088"/>
          </a:xfrm>
          <a:prstGeom prst="rect">
            <a:avLst/>
          </a:prstGeom>
          <a:noFill/>
          <a:ln>
            <a:noFill/>
          </a:ln>
        </p:spPr>
      </p:pic>
      <p:pic>
        <p:nvPicPr>
          <p:cNvPr id="93" name="Google Shape;93;p16"/>
          <p:cNvPicPr preferRelativeResize="0"/>
          <p:nvPr/>
        </p:nvPicPr>
        <p:blipFill>
          <a:blip r:embed="rId4">
            <a:alphaModFix/>
          </a:blip>
          <a:stretch>
            <a:fillRect/>
          </a:stretch>
        </p:blipFill>
        <p:spPr>
          <a:xfrm>
            <a:off x="457200" y="3021325"/>
            <a:ext cx="5511550" cy="173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457200" y="354325"/>
            <a:ext cx="743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Creating YT Connection</a:t>
            </a:r>
            <a:endParaRPr/>
          </a:p>
        </p:txBody>
      </p:sp>
      <p:sp>
        <p:nvSpPr>
          <p:cNvPr id="99" name="Google Shape;99;p17"/>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800">
                <a:latin typeface="Calibri"/>
                <a:ea typeface="Calibri"/>
                <a:cs typeface="Calibri"/>
                <a:sym typeface="Calibri"/>
              </a:rPr>
              <a:t>The connection was established </a:t>
            </a:r>
            <a:r>
              <a:rPr b="1" lang="en" sz="1800">
                <a:latin typeface="Calibri"/>
                <a:ea typeface="Calibri"/>
                <a:cs typeface="Calibri"/>
                <a:sym typeface="Calibri"/>
              </a:rPr>
              <a:t>to initialize the YouTube API service using the API key.</a:t>
            </a:r>
            <a:endParaRPr b="1" sz="1800">
              <a:latin typeface="Calibri"/>
              <a:ea typeface="Calibri"/>
              <a:cs typeface="Calibri"/>
              <a:sym typeface="Calibri"/>
            </a:endParaRPr>
          </a:p>
          <a:p>
            <a:pPr indent="0" lvl="0" marL="0" rtl="0" algn="l">
              <a:lnSpc>
                <a:spcPct val="135714"/>
              </a:lnSpc>
              <a:spcBef>
                <a:spcPts val="0"/>
              </a:spcBef>
              <a:spcAft>
                <a:spcPts val="0"/>
              </a:spcAft>
              <a:buNone/>
            </a:pPr>
            <a:r>
              <a:t/>
            </a:r>
            <a:endParaRPr b="1" sz="1800">
              <a:latin typeface="Calibri"/>
              <a:ea typeface="Calibri"/>
              <a:cs typeface="Calibri"/>
              <a:sym typeface="Calibri"/>
            </a:endParaRPr>
          </a:p>
          <a:p>
            <a:pPr indent="0" lvl="0" marL="0" rtl="0" algn="l">
              <a:lnSpc>
                <a:spcPct val="135714"/>
              </a:lnSpc>
              <a:spcBef>
                <a:spcPts val="0"/>
              </a:spcBef>
              <a:spcAft>
                <a:spcPts val="0"/>
              </a:spcAft>
              <a:buNone/>
            </a:pPr>
            <a:r>
              <a:rPr b="1" lang="en" sz="1800">
                <a:latin typeface="Calibri"/>
                <a:ea typeface="Calibri"/>
                <a:cs typeface="Calibri"/>
                <a:sym typeface="Calibri"/>
              </a:rPr>
              <a:t>                      api_key="#Provide the API Key"</a:t>
            </a:r>
            <a:endParaRPr b="1" sz="1800">
              <a:latin typeface="Calibri"/>
              <a:ea typeface="Calibri"/>
              <a:cs typeface="Calibri"/>
              <a:sym typeface="Calibri"/>
            </a:endParaRPr>
          </a:p>
          <a:p>
            <a:pPr indent="0" lvl="0" marL="0" rtl="0" algn="l">
              <a:lnSpc>
                <a:spcPct val="135714"/>
              </a:lnSpc>
              <a:spcBef>
                <a:spcPts val="0"/>
              </a:spcBef>
              <a:spcAft>
                <a:spcPts val="0"/>
              </a:spcAft>
              <a:buNone/>
            </a:pPr>
            <a:r>
              <a:rPr b="1" lang="en" sz="1800">
                <a:latin typeface="Calibri"/>
                <a:ea typeface="Calibri"/>
                <a:cs typeface="Calibri"/>
                <a:sym typeface="Calibri"/>
              </a:rPr>
              <a:t>                      youtube = build('youtube', 'v3', developerKey=api_key)</a:t>
            </a:r>
            <a:endParaRPr b="1" sz="1800">
              <a:latin typeface="Calibri"/>
              <a:ea typeface="Calibri"/>
              <a:cs typeface="Calibri"/>
              <a:sym typeface="Calibri"/>
            </a:endParaRPr>
          </a:p>
          <a:p>
            <a:pPr indent="0" lvl="0" marL="0" rtl="0" algn="l">
              <a:lnSpc>
                <a:spcPct val="135714"/>
              </a:lnSpc>
              <a:spcBef>
                <a:spcPts val="0"/>
              </a:spcBef>
              <a:spcAft>
                <a:spcPts val="0"/>
              </a:spcAft>
              <a:buNone/>
            </a:pPr>
            <a:r>
              <a:t/>
            </a:r>
            <a:endParaRPr b="1" sz="1800">
              <a:latin typeface="Calibri"/>
              <a:ea typeface="Calibri"/>
              <a:cs typeface="Calibri"/>
              <a:sym typeface="Calibri"/>
            </a:endParaRPr>
          </a:p>
          <a:p>
            <a:pPr indent="0" lvl="0" marL="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Extraction using Youtube API</a:t>
            </a:r>
            <a:endParaRPr/>
          </a:p>
        </p:txBody>
      </p:sp>
      <p:sp>
        <p:nvSpPr>
          <p:cNvPr id="105" name="Google Shape;105;p18"/>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The required data was extracted using youtube data api.</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This is the first main step.</a:t>
            </a:r>
            <a:endParaRPr b="1" sz="1850">
              <a:latin typeface="Calibri"/>
              <a:ea typeface="Calibri"/>
              <a:cs typeface="Calibri"/>
              <a:sym typeface="Calibri"/>
            </a:endParaRPr>
          </a:p>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In the data extraction phase there were mainly 5 functions written. These include:</a:t>
            </a:r>
            <a:endParaRPr b="1" sz="1850">
              <a:latin typeface="Calibri"/>
              <a:ea typeface="Calibri"/>
              <a:cs typeface="Calibri"/>
              <a:sym typeface="Calibri"/>
            </a:endParaRPr>
          </a:p>
          <a:p>
            <a:pPr indent="-333375" lvl="1" marL="914400" rtl="0" algn="l">
              <a:lnSpc>
                <a:spcPct val="135714"/>
              </a:lnSpc>
              <a:spcBef>
                <a:spcPts val="0"/>
              </a:spcBef>
              <a:spcAft>
                <a:spcPts val="0"/>
              </a:spcAft>
              <a:buSzPts val="1650"/>
              <a:buFont typeface="Calibri"/>
              <a:buAutoNum type="alphaLcPeriod"/>
            </a:pPr>
            <a:r>
              <a:rPr b="1" lang="en" sz="1650">
                <a:latin typeface="Calibri"/>
                <a:ea typeface="Calibri"/>
                <a:cs typeface="Calibri"/>
                <a:sym typeface="Calibri"/>
              </a:rPr>
              <a:t>def channel_details(channel_id)</a:t>
            </a:r>
            <a:r>
              <a:rPr lang="en" sz="1650">
                <a:latin typeface="Calibri"/>
                <a:ea typeface="Calibri"/>
                <a:cs typeface="Calibri"/>
                <a:sym typeface="Calibri"/>
              </a:rPr>
              <a:t> : To get channel data when a channel id is provided.</a:t>
            </a:r>
            <a:endParaRPr sz="1650">
              <a:latin typeface="Calibri"/>
              <a:ea typeface="Calibri"/>
              <a:cs typeface="Calibri"/>
              <a:sym typeface="Calibri"/>
            </a:endParaRPr>
          </a:p>
          <a:p>
            <a:pPr indent="-333375" lvl="1" marL="914400" rtl="0" algn="l">
              <a:lnSpc>
                <a:spcPct val="135714"/>
              </a:lnSpc>
              <a:spcBef>
                <a:spcPts val="0"/>
              </a:spcBef>
              <a:spcAft>
                <a:spcPts val="0"/>
              </a:spcAft>
              <a:buSzPts val="1650"/>
              <a:buFont typeface="Calibri"/>
              <a:buAutoNum type="alphaLcPeriod"/>
            </a:pPr>
            <a:r>
              <a:rPr b="1" lang="en" sz="1650">
                <a:latin typeface="Calibri"/>
                <a:ea typeface="Calibri"/>
                <a:cs typeface="Calibri"/>
                <a:sym typeface="Calibri"/>
              </a:rPr>
              <a:t>def video_id(p_id</a:t>
            </a:r>
            <a:r>
              <a:rPr b="1" lang="en" sz="1650">
                <a:latin typeface="Calibri"/>
                <a:ea typeface="Calibri"/>
                <a:cs typeface="Calibri"/>
                <a:sym typeface="Calibri"/>
              </a:rPr>
              <a:t>)</a:t>
            </a:r>
            <a:r>
              <a:rPr lang="en" sz="1650">
                <a:latin typeface="Calibri"/>
                <a:ea typeface="Calibri"/>
                <a:cs typeface="Calibri"/>
                <a:sym typeface="Calibri"/>
              </a:rPr>
              <a:t>: Function to return all video ids from the playlist id passed as argument(uploads playlist).</a:t>
            </a:r>
            <a:endParaRPr sz="1650">
              <a:latin typeface="Calibri"/>
              <a:ea typeface="Calibri"/>
              <a:cs typeface="Calibri"/>
              <a:sym typeface="Calibri"/>
            </a:endParaRPr>
          </a:p>
          <a:p>
            <a:pPr indent="-333375" lvl="1" marL="914400" rtl="0" algn="l">
              <a:lnSpc>
                <a:spcPct val="135714"/>
              </a:lnSpc>
              <a:spcBef>
                <a:spcPts val="0"/>
              </a:spcBef>
              <a:spcAft>
                <a:spcPts val="0"/>
              </a:spcAft>
              <a:buSzPts val="1650"/>
              <a:buFont typeface="Calibri"/>
              <a:buAutoNum type="alphaLcPeriod"/>
            </a:pPr>
            <a:r>
              <a:rPr b="1" lang="en" sz="1650">
                <a:latin typeface="Calibri"/>
                <a:ea typeface="Calibri"/>
                <a:cs typeface="Calibri"/>
                <a:sym typeface="Calibri"/>
              </a:rPr>
              <a:t>def video_details(v_id)</a:t>
            </a:r>
            <a:r>
              <a:rPr lang="en" sz="1650">
                <a:latin typeface="Calibri"/>
                <a:ea typeface="Calibri"/>
                <a:cs typeface="Calibri"/>
                <a:sym typeface="Calibri"/>
              </a:rPr>
              <a:t>: To get video data using video id from Video reference</a:t>
            </a:r>
            <a:endParaRPr sz="1650">
              <a:latin typeface="Calibri"/>
              <a:ea typeface="Calibri"/>
              <a:cs typeface="Calibri"/>
              <a:sym typeface="Calibri"/>
            </a:endParaRPr>
          </a:p>
          <a:p>
            <a:pPr indent="-333375" lvl="1" marL="914400" rtl="0" algn="l">
              <a:lnSpc>
                <a:spcPct val="135714"/>
              </a:lnSpc>
              <a:spcBef>
                <a:spcPts val="0"/>
              </a:spcBef>
              <a:spcAft>
                <a:spcPts val="0"/>
              </a:spcAft>
              <a:buSzPts val="1650"/>
              <a:buFont typeface="Calibri"/>
              <a:buAutoNum type="alphaLcPeriod"/>
            </a:pPr>
            <a:r>
              <a:rPr b="1" lang="en" sz="1650">
                <a:latin typeface="Calibri"/>
                <a:ea typeface="Calibri"/>
                <a:cs typeface="Calibri"/>
                <a:sym typeface="Calibri"/>
              </a:rPr>
              <a:t>def comment_details(v_id): </a:t>
            </a:r>
            <a:r>
              <a:rPr lang="en" sz="1650">
                <a:latin typeface="Calibri"/>
                <a:ea typeface="Calibri"/>
                <a:cs typeface="Calibri"/>
                <a:sym typeface="Calibri"/>
              </a:rPr>
              <a:t>To get the comment data when video id is passed</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Extraction using Youtube API</a:t>
            </a:r>
            <a:endParaRPr/>
          </a:p>
        </p:txBody>
      </p:sp>
      <p:sp>
        <p:nvSpPr>
          <p:cNvPr id="111" name="Google Shape;111;p19"/>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Now comes the last function for data extraction to call all the above functions and return a combined data in JSON format</a:t>
            </a:r>
            <a:endParaRPr b="1" sz="1850">
              <a:latin typeface="Calibri"/>
              <a:ea typeface="Calibri"/>
              <a:cs typeface="Calibri"/>
              <a:sym typeface="Calibri"/>
            </a:endParaRPr>
          </a:p>
          <a:p>
            <a:pPr indent="0" lvl="0" marL="45720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12" name="Google Shape;112;p19"/>
          <p:cNvPicPr preferRelativeResize="0"/>
          <p:nvPr/>
        </p:nvPicPr>
        <p:blipFill>
          <a:blip r:embed="rId3">
            <a:alphaModFix/>
          </a:blip>
          <a:stretch>
            <a:fillRect/>
          </a:stretch>
        </p:blipFill>
        <p:spPr>
          <a:xfrm>
            <a:off x="2313625" y="1940825"/>
            <a:ext cx="5019675" cy="296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Warehousing</a:t>
            </a:r>
            <a:endParaRPr/>
          </a:p>
        </p:txBody>
      </p:sp>
      <p:sp>
        <p:nvSpPr>
          <p:cNvPr id="118" name="Google Shape;118;p20"/>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Initially the extracted data is inserted to MongoDB using the </a:t>
            </a:r>
            <a:r>
              <a:rPr b="1" lang="en" sz="1850">
                <a:latin typeface="Calibri"/>
                <a:ea typeface="Calibri"/>
                <a:cs typeface="Calibri"/>
                <a:sym typeface="Calibri"/>
              </a:rPr>
              <a:t>following</a:t>
            </a:r>
            <a:r>
              <a:rPr b="1" lang="en" sz="1850">
                <a:latin typeface="Calibri"/>
                <a:ea typeface="Calibri"/>
                <a:cs typeface="Calibri"/>
                <a:sym typeface="Calibri"/>
              </a:rPr>
              <a:t> function:</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19" name="Google Shape;119;p20"/>
          <p:cNvPicPr preferRelativeResize="0"/>
          <p:nvPr/>
        </p:nvPicPr>
        <p:blipFill>
          <a:blip r:embed="rId3">
            <a:alphaModFix/>
          </a:blip>
          <a:stretch>
            <a:fillRect/>
          </a:stretch>
        </p:blipFill>
        <p:spPr>
          <a:xfrm>
            <a:off x="1440950" y="1959100"/>
            <a:ext cx="6262101" cy="281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457200" y="354325"/>
            <a:ext cx="793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b="1" lang="en" sz="3600">
                <a:solidFill>
                  <a:schemeClr val="dk1"/>
                </a:solidFill>
                <a:latin typeface="Raleway"/>
                <a:ea typeface="Raleway"/>
                <a:cs typeface="Raleway"/>
                <a:sym typeface="Raleway"/>
              </a:rPr>
              <a:t>Data Warehousing</a:t>
            </a:r>
            <a:endParaRPr/>
          </a:p>
        </p:txBody>
      </p:sp>
      <p:sp>
        <p:nvSpPr>
          <p:cNvPr id="125" name="Google Shape;125;p21"/>
          <p:cNvSpPr txBox="1"/>
          <p:nvPr/>
        </p:nvSpPr>
        <p:spPr>
          <a:xfrm>
            <a:off x="457200" y="1093225"/>
            <a:ext cx="8071800" cy="3494700"/>
          </a:xfrm>
          <a:prstGeom prst="rect">
            <a:avLst/>
          </a:prstGeom>
          <a:noFill/>
          <a:ln>
            <a:noFill/>
          </a:ln>
        </p:spPr>
        <p:txBody>
          <a:bodyPr anchorCtr="0" anchor="t" bIns="91425" lIns="91425" spcFirstLastPara="1" rIns="91425" wrap="square" tIns="91425">
            <a:noAutofit/>
          </a:bodyPr>
          <a:lstStyle/>
          <a:p>
            <a:pPr indent="-346075" lvl="0" marL="457200" rtl="0" algn="l">
              <a:lnSpc>
                <a:spcPct val="135714"/>
              </a:lnSpc>
              <a:spcBef>
                <a:spcPts val="0"/>
              </a:spcBef>
              <a:spcAft>
                <a:spcPts val="0"/>
              </a:spcAft>
              <a:buSzPts val="1850"/>
              <a:buFont typeface="Calibri"/>
              <a:buChar char="●"/>
            </a:pPr>
            <a:r>
              <a:rPr b="1" lang="en" sz="1850">
                <a:latin typeface="Calibri"/>
                <a:ea typeface="Calibri"/>
                <a:cs typeface="Calibri"/>
                <a:sym typeface="Calibri"/>
              </a:rPr>
              <a:t>Initially the extracted data is inserted to MongoDB using the following function:</a:t>
            </a:r>
            <a:endParaRPr b="1" sz="1850">
              <a:latin typeface="Calibri"/>
              <a:ea typeface="Calibri"/>
              <a:cs typeface="Calibri"/>
              <a:sym typeface="Calibri"/>
            </a:endParaRPr>
          </a:p>
          <a:p>
            <a:pPr indent="0" lvl="0" marL="914400" rtl="0" algn="l">
              <a:lnSpc>
                <a:spcPct val="135714"/>
              </a:lnSpc>
              <a:spcBef>
                <a:spcPts val="0"/>
              </a:spcBef>
              <a:spcAft>
                <a:spcPts val="0"/>
              </a:spcAft>
              <a:buNone/>
            </a:pPr>
            <a:r>
              <a:t/>
            </a:r>
            <a:endParaRPr sz="1650">
              <a:latin typeface="Calibri"/>
              <a:ea typeface="Calibri"/>
              <a:cs typeface="Calibri"/>
              <a:sym typeface="Calibri"/>
            </a:endParaRPr>
          </a:p>
          <a:p>
            <a:pPr indent="0" lvl="0" marL="0" rtl="0" algn="l">
              <a:lnSpc>
                <a:spcPct val="135714"/>
              </a:lnSpc>
              <a:spcBef>
                <a:spcPts val="0"/>
              </a:spcBef>
              <a:spcAft>
                <a:spcPts val="0"/>
              </a:spcAft>
              <a:buNone/>
            </a:pPr>
            <a:r>
              <a:t/>
            </a:r>
            <a:endParaRPr sz="1350">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pic>
        <p:nvPicPr>
          <p:cNvPr id="126" name="Google Shape;126;p21"/>
          <p:cNvPicPr preferRelativeResize="0"/>
          <p:nvPr/>
        </p:nvPicPr>
        <p:blipFill>
          <a:blip r:embed="rId3">
            <a:alphaModFix/>
          </a:blip>
          <a:stretch>
            <a:fillRect/>
          </a:stretch>
        </p:blipFill>
        <p:spPr>
          <a:xfrm>
            <a:off x="1440950" y="1959100"/>
            <a:ext cx="6262101" cy="281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