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1"/>
  </p:notesMasterIdLst>
  <p:handoutMasterIdLst>
    <p:handoutMasterId r:id="rId22"/>
  </p:handoutMasterIdLst>
  <p:sldIdLst>
    <p:sldId id="288" r:id="rId2"/>
    <p:sldId id="290" r:id="rId3"/>
    <p:sldId id="320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21" r:id="rId12"/>
    <p:sldId id="327" r:id="rId13"/>
    <p:sldId id="300" r:id="rId14"/>
    <p:sldId id="322" r:id="rId15"/>
    <p:sldId id="323" r:id="rId16"/>
    <p:sldId id="324" r:id="rId17"/>
    <p:sldId id="325" r:id="rId18"/>
    <p:sldId id="326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EF"/>
    <a:srgbClr val="222160"/>
    <a:srgbClr val="E61E2A"/>
    <a:srgbClr val="EAECE8"/>
    <a:srgbClr val="E3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A2CDF-D94A-5BDF-2BE5-C59851B38E68}" v="11" dt="2021-10-28T07:28:18.959"/>
    <p1510:client id="{16BAD007-910A-8FF2-455F-F404E5637B4E}" v="6" dt="2021-10-15T03:53:29.209"/>
    <p1510:client id="{19504ADD-E357-5447-F624-EFB502B20AE7}" v="189" dt="2021-06-14T12:21:02.304"/>
    <p1510:client id="{2131DAAE-EBB0-423E-4453-03D173B811D0}" v="417" dt="2021-10-28T04:17:25.111"/>
    <p1510:client id="{3D939C55-A5DD-3433-1B11-F75BD2583450}" v="50" dt="2021-06-17T04:36:17.023"/>
    <p1510:client id="{4BA109BA-41A1-E271-832F-F2AAD0F5B21B}" v="62" dt="2021-10-25T06:22:14.943"/>
    <p1510:client id="{58C20993-9B97-7280-EBDA-DED3431047EB}" v="1506" dt="2022-07-07T10:00:19.806"/>
    <p1510:client id="{59ECEFFD-88E7-6566-0F10-1F60B83EF4E6}" v="340" dt="2021-09-03T05:17:58.574"/>
    <p1510:client id="{5B6A4045-7894-0571-FD25-3B4E30EA6A87}" v="996" dt="2021-10-28T05:41:58.891"/>
    <p1510:client id="{696E6B45-8260-B869-D9AD-4D884B8BBFA2}" v="443" dt="2021-06-14T05:55:57.985"/>
    <p1510:client id="{8C091147-84C3-597D-CE73-DF979E78A63B}" v="27" dt="2021-06-25T04:06:01.379"/>
    <p1510:client id="{E57D0C4D-3A4E-B2D8-A37C-B4906905C3B2}" v="378" dt="2021-06-14T08:00:29.741"/>
    <p1510:client id="{E60F3F38-0E0D-5BE9-58A0-0BE3A4E4CA3E}" v="17" dt="2021-10-26T05:13:40.914"/>
    <p1510:client id="{E9BF2A70-DA7D-BB72-3E91-1D5BBE68A78F}" v="259" dt="2021-06-14T07:44:42.695"/>
    <p1510:client id="{EFCF48B5-BBC7-DE71-0A38-788F5A434EC2}" v="192" dt="2021-10-29T11:18:09.864"/>
    <p1510:client id="{FEBD53F9-C322-AE95-9DC8-72CCB207E431}" v="2106" dt="2021-08-27T13:25:20.882"/>
  </p1510:revLst>
</p1510:revInfo>
</file>

<file path=ppt/tableStyles.xml><?xml version="1.0" encoding="utf-8"?>
<a:tblStyleLst xmlns:a="http://schemas.openxmlformats.org/drawingml/2006/main" def="{ECADE5A8-F4A5-4D3F-BD7C-F2CF13E77FEC}">
  <a:tblStyle styleId="{ECADE5A8-F4A5-4D3F-BD7C-F2CF13E77FE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69F0B0-1DE1-4359-96CC-24CED71D9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E99A6-382C-4B6A-8552-3C958CA9B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0DA8-6D8D-4DDE-B343-840C9261518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F32F-E135-4973-92A9-0982806955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8E1C-DFAA-40E0-8B9D-D5C1CFDBD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B2B4-6467-4AB4-AA21-F7DDAECD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ption 2" userDrawn="1">
  <p:cSld name="Title_option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3517" y="1818861"/>
            <a:ext cx="5038483" cy="503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5163" y="6036379"/>
            <a:ext cx="1492803" cy="51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5;p3">
            <a:extLst>
              <a:ext uri="{FF2B5EF4-FFF2-40B4-BE49-F238E27FC236}">
                <a16:creationId xmlns:a16="http://schemas.microsoft.com/office/drawing/2014/main" id="{FE94A2A8-C352-4821-BF4D-946987C11B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7734" y="2867378"/>
            <a:ext cx="6730806" cy="763028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E61E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Google Shape;26;p3">
            <a:extLst>
              <a:ext uri="{FF2B5EF4-FFF2-40B4-BE49-F238E27FC236}">
                <a16:creationId xmlns:a16="http://schemas.microsoft.com/office/drawing/2014/main" id="{06BADAF3-2988-46D3-AD3D-B53EBC9CAD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732" y="3980874"/>
            <a:ext cx="5539107" cy="683491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3"/>
              <a:buNone/>
              <a:defRPr sz="3600" b="0">
                <a:solidFill>
                  <a:srgbClr val="222160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3D29A-CFC6-410E-B028-71BB6D55F8C4}"/>
              </a:ext>
            </a:extLst>
          </p:cNvPr>
          <p:cNvSpPr/>
          <p:nvPr userDrawn="1"/>
        </p:nvSpPr>
        <p:spPr>
          <a:xfrm>
            <a:off x="671804" y="2204787"/>
            <a:ext cx="6826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sz="4000" b="1">
                <a:solidFill>
                  <a:srgbClr val="222160"/>
                </a:solidFill>
              </a:rPr>
              <a:t>—</a:t>
            </a:r>
            <a:endParaRPr lang="en-US" sz="4000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option 2" userDrawn="1">
  <p:cSld name="Content_option 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  <a:noFill/>
          <a:ln w="19050">
            <a:noFill/>
          </a:ln>
        </p:spPr>
      </p:pic>
      <p:pic>
        <p:nvPicPr>
          <p:cNvPr id="8" name="Google Shape;46;p6">
            <a:extLst>
              <a:ext uri="{FF2B5EF4-FFF2-40B4-BE49-F238E27FC236}">
                <a16:creationId xmlns:a16="http://schemas.microsoft.com/office/drawing/2014/main" id="{BF1C428A-2564-49EB-8AFA-A825187DA5C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-1" y="6655617"/>
            <a:ext cx="12192001" cy="20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7;p6">
            <a:extLst>
              <a:ext uri="{FF2B5EF4-FFF2-40B4-BE49-F238E27FC236}">
                <a16:creationId xmlns:a16="http://schemas.microsoft.com/office/drawing/2014/main" id="{32C16784-FAB7-4BE0-8258-AF8AA3E35B3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706809" y="282479"/>
            <a:ext cx="875591" cy="85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2;p10">
            <a:extLst>
              <a:ext uri="{FF2B5EF4-FFF2-40B4-BE49-F238E27FC236}">
                <a16:creationId xmlns:a16="http://schemas.microsoft.com/office/drawing/2014/main" id="{7029AA2E-C4CE-448D-9587-0BD1C312E1E1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609599" y="282477"/>
            <a:ext cx="9922935" cy="872067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Heading here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 hasCustomPrompt="1"/>
          </p:nvPr>
        </p:nvSpPr>
        <p:spPr>
          <a:xfrm>
            <a:off x="609600" y="1481804"/>
            <a:ext cx="10972800" cy="587505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28600" lvl="0" indent="0" algn="l">
              <a:spcBef>
                <a:spcPts val="0"/>
              </a:spcBef>
              <a:spcAft>
                <a:spcPts val="0"/>
              </a:spcAft>
              <a:buClr>
                <a:srgbClr val="222160"/>
              </a:buClr>
              <a:buSzPts val="2667"/>
              <a:buNone/>
              <a:defRPr sz="3200" b="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Subhead here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609600" y="2382482"/>
            <a:ext cx="10972800" cy="4018317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77A2029-8FDD-4BE8-A6E3-7586DACD8E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78048" y="6605587"/>
            <a:ext cx="435904" cy="252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B7A6BE-7A3D-1C4F-BEDA-C5431FB9F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option 5" userDrawn="1">
  <p:cSld name="Content_option 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7">
            <a:extLst>
              <a:ext uri="{FF2B5EF4-FFF2-40B4-BE49-F238E27FC236}">
                <a16:creationId xmlns:a16="http://schemas.microsoft.com/office/drawing/2014/main" id="{8BB3C6AC-DB3E-439F-8055-60D2AD26B2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E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46;p6">
            <a:extLst>
              <a:ext uri="{FF2B5EF4-FFF2-40B4-BE49-F238E27FC236}">
                <a16:creationId xmlns:a16="http://schemas.microsoft.com/office/drawing/2014/main" id="{D059B911-056A-451E-B05D-F8365D950E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655618"/>
            <a:ext cx="12192000" cy="2023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1"/>
          <p:cNvCxnSpPr>
            <a:cxnSpLocks/>
          </p:cNvCxnSpPr>
          <p:nvPr/>
        </p:nvCxnSpPr>
        <p:spPr>
          <a:xfrm>
            <a:off x="6096000" y="1482405"/>
            <a:ext cx="0" cy="4918395"/>
          </a:xfrm>
          <a:prstGeom prst="straightConnector1">
            <a:avLst/>
          </a:prstGeom>
          <a:noFill/>
          <a:ln w="15875" cap="flat" cmpd="sng">
            <a:solidFill>
              <a:srgbClr val="E61E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Google Shape;47;p6">
            <a:extLst>
              <a:ext uri="{FF2B5EF4-FFF2-40B4-BE49-F238E27FC236}">
                <a16:creationId xmlns:a16="http://schemas.microsoft.com/office/drawing/2014/main" id="{A9853EFB-B101-4A13-ADCD-0C60FAC225D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706809" y="282479"/>
            <a:ext cx="875591" cy="85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2;p10">
            <a:extLst>
              <a:ext uri="{FF2B5EF4-FFF2-40B4-BE49-F238E27FC236}">
                <a16:creationId xmlns:a16="http://schemas.microsoft.com/office/drawing/2014/main" id="{EA5FA162-ED6F-4B92-AAB5-E0DCAC6F4114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282479"/>
            <a:ext cx="9922932" cy="872067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Heading here</a:t>
            </a:r>
            <a:endParaRPr/>
          </a:p>
        </p:txBody>
      </p:sp>
      <p:sp>
        <p:nvSpPr>
          <p:cNvPr id="20" name="Google Shape;78;p11">
            <a:extLst>
              <a:ext uri="{FF2B5EF4-FFF2-40B4-BE49-F238E27FC236}">
                <a16:creationId xmlns:a16="http://schemas.microsoft.com/office/drawing/2014/main" id="{5EA474FC-E0D1-4427-966B-8F085E32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1482405"/>
            <a:ext cx="5155995" cy="4918395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222160"/>
              </a:buClr>
              <a:buSzPts val="1800"/>
              <a:buNone/>
              <a:defRPr sz="2400" b="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82;p11">
            <a:extLst>
              <a:ext uri="{FF2B5EF4-FFF2-40B4-BE49-F238E27FC236}">
                <a16:creationId xmlns:a16="http://schemas.microsoft.com/office/drawing/2014/main" id="{74964851-3014-4F5F-85A3-094416F530F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26408" y="1482405"/>
            <a:ext cx="5155994" cy="4918395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0"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984D05F9-A817-40A7-87C5-A4136C2FE7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78048" y="6605587"/>
            <a:ext cx="435904" cy="252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B7A6BE-7A3D-1C4F-BEDA-C5431FB9F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option 4" preserve="1" userDrawn="1">
  <p:cSld name="1_Section_option 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;p7">
            <a:extLst>
              <a:ext uri="{FF2B5EF4-FFF2-40B4-BE49-F238E27FC236}">
                <a16:creationId xmlns:a16="http://schemas.microsoft.com/office/drawing/2014/main" id="{03717ADE-3AC8-4D17-99EC-50ECADE793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E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46;p6">
            <a:extLst>
              <a:ext uri="{FF2B5EF4-FFF2-40B4-BE49-F238E27FC236}">
                <a16:creationId xmlns:a16="http://schemas.microsoft.com/office/drawing/2014/main" id="{BE9429CC-5A2E-4ED8-B12B-9CB566F100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655618"/>
            <a:ext cx="12192000" cy="2023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83;p11">
            <a:extLst>
              <a:ext uri="{FF2B5EF4-FFF2-40B4-BE49-F238E27FC236}">
                <a16:creationId xmlns:a16="http://schemas.microsoft.com/office/drawing/2014/main" id="{EC5FD1D6-8C3B-4BB9-9B32-10E49ECF6A9B}"/>
              </a:ext>
            </a:extLst>
          </p:cNvPr>
          <p:cNvCxnSpPr>
            <a:cxnSpLocks/>
          </p:cNvCxnSpPr>
          <p:nvPr userDrawn="1"/>
        </p:nvCxnSpPr>
        <p:spPr>
          <a:xfrm>
            <a:off x="9024257" y="1482405"/>
            <a:ext cx="0" cy="4918395"/>
          </a:xfrm>
          <a:prstGeom prst="straightConnector1">
            <a:avLst/>
          </a:prstGeom>
          <a:noFill/>
          <a:ln w="15875" cap="flat" cmpd="sng">
            <a:solidFill>
              <a:srgbClr val="E61E2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Google Shape;47;p6">
            <a:extLst>
              <a:ext uri="{FF2B5EF4-FFF2-40B4-BE49-F238E27FC236}">
                <a16:creationId xmlns:a16="http://schemas.microsoft.com/office/drawing/2014/main" id="{60678E3A-E5F0-441F-8FB7-4ED98B99B08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706809" y="282479"/>
            <a:ext cx="875591" cy="8548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2;p10">
            <a:extLst>
              <a:ext uri="{FF2B5EF4-FFF2-40B4-BE49-F238E27FC236}">
                <a16:creationId xmlns:a16="http://schemas.microsoft.com/office/drawing/2014/main" id="{5A52EEA7-6F34-439C-A587-737526083AFC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282479"/>
            <a:ext cx="9922932" cy="872067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Heading here</a:t>
            </a:r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963EB9-4D48-45B4-A94F-C41A15FDC29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" y="1482405"/>
            <a:ext cx="8229600" cy="4918395"/>
          </a:xfrm>
          <a:ln w="19050">
            <a:solidFill>
              <a:srgbClr val="222160"/>
            </a:solidFill>
          </a:ln>
        </p:spPr>
        <p:txBody>
          <a:bodyPr/>
          <a:lstStyle>
            <a:lvl1pPr>
              <a:defRPr sz="2400" b="0">
                <a:solidFill>
                  <a:srgbClr val="222160"/>
                </a:solidFill>
              </a:defRPr>
            </a:lvl1pPr>
          </a:lstStyle>
          <a:p>
            <a:r>
              <a:rPr lang="en-US" sz="2400" b="0"/>
              <a:t>Click icon to add picture</a:t>
            </a:r>
            <a:endParaRPr lang="en-US"/>
          </a:p>
        </p:txBody>
      </p:sp>
      <p:sp>
        <p:nvSpPr>
          <p:cNvPr id="12" name="Text Placeholder 2" title="Photo slide content">
            <a:extLst>
              <a:ext uri="{FF2B5EF4-FFF2-40B4-BE49-F238E27FC236}">
                <a16:creationId xmlns:a16="http://schemas.microsoft.com/office/drawing/2014/main" id="{E4CEAC77-F8D4-4F6F-8BF8-269A9B7F18E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204960" y="1484353"/>
            <a:ext cx="2377440" cy="4918395"/>
          </a:xfrm>
          <a:noFill/>
          <a:ln w="19050">
            <a:solidFill>
              <a:srgbClr val="222160"/>
            </a:solidFill>
          </a:ln>
        </p:spPr>
        <p:txBody>
          <a:bodyPr anchor="t">
            <a:normAutofit/>
          </a:bodyPr>
          <a:lstStyle>
            <a:lvl1pPr marL="2286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2221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9AA67137-2ECF-4542-B8A3-4A5384E717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78048" y="6605587"/>
            <a:ext cx="435904" cy="252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B7A6BE-7A3D-1C4F-BEDA-C5431FB9F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table_option 5" preserve="1" userDrawn="1">
  <p:cSld name="1_Content_table_option 5">
    <p:bg>
      <p:bgPr>
        <a:solidFill>
          <a:srgbClr val="F1F2E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;p7">
            <a:extLst>
              <a:ext uri="{FF2B5EF4-FFF2-40B4-BE49-F238E27FC236}">
                <a16:creationId xmlns:a16="http://schemas.microsoft.com/office/drawing/2014/main" id="{3FA38BE6-0B76-4A4E-923A-B632B3BAEF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E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46;p6">
            <a:extLst>
              <a:ext uri="{FF2B5EF4-FFF2-40B4-BE49-F238E27FC236}">
                <a16:creationId xmlns:a16="http://schemas.microsoft.com/office/drawing/2014/main" id="{6DD94604-D0D1-49BF-BC67-C87318EDBB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655618"/>
            <a:ext cx="12192000" cy="20238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2;p10">
            <a:extLst>
              <a:ext uri="{FF2B5EF4-FFF2-40B4-BE49-F238E27FC236}">
                <a16:creationId xmlns:a16="http://schemas.microsoft.com/office/drawing/2014/main" id="{E5B474FE-9BB0-4402-9388-64FBDEFBBF1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282479"/>
            <a:ext cx="9922932" cy="872067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2216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Heading here</a:t>
            </a:r>
            <a:endParaRPr/>
          </a:p>
        </p:txBody>
      </p:sp>
      <p:sp>
        <p:nvSpPr>
          <p:cNvPr id="53" name="Slide Number Placeholder 8">
            <a:extLst>
              <a:ext uri="{FF2B5EF4-FFF2-40B4-BE49-F238E27FC236}">
                <a16:creationId xmlns:a16="http://schemas.microsoft.com/office/drawing/2014/main" id="{053E1E7F-14DC-42B5-A528-8CC10FAE74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878048" y="6605587"/>
            <a:ext cx="435904" cy="252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B7A6BE-7A3D-1C4F-BEDA-C5431FB9FC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47;p6">
            <a:extLst>
              <a:ext uri="{FF2B5EF4-FFF2-40B4-BE49-F238E27FC236}">
                <a16:creationId xmlns:a16="http://schemas.microsoft.com/office/drawing/2014/main" id="{1FC25962-DF77-4226-8770-3EC6A476871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706809" y="282479"/>
            <a:ext cx="875591" cy="854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_option 2">
  <p:cSld name="End_option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 descr="A close up of a logo  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09600" y="2000918"/>
            <a:ext cx="8125300" cy="116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2286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E61E2A"/>
                </a:solidFill>
              </a:defRPr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2" name="Google Shape;122;p1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3517" y="1818861"/>
            <a:ext cx="5038483" cy="503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3;p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AD6044-4264-43FB-8C01-6ED1A71EF384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431158" y="5938837"/>
            <a:ext cx="1404627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F1F2E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54560" y="347134"/>
            <a:ext cx="10972800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4560" y="347134"/>
            <a:ext cx="10972800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4560" y="1600202"/>
            <a:ext cx="109728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93"/>
              </a:spcBef>
              <a:spcAft>
                <a:spcPts val="0"/>
              </a:spcAft>
              <a:buSzPts val="1400"/>
              <a:buNone/>
              <a:defRPr sz="346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82971" y="5812397"/>
            <a:ext cx="1692859" cy="7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6657655"/>
            <a:ext cx="12192000" cy="20034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941170" y="6650105"/>
            <a:ext cx="30966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-1910640812,&quot;Placement&quot;:&quot;Header&quot;,&quot;Top&quot;:0.0,&quot;Left&quot;:398.729126,&quot;SlideWidth&quot;:960,&quot;SlideHeight&quot;:540}">
            <a:extLst>
              <a:ext uri="{FF2B5EF4-FFF2-40B4-BE49-F238E27FC236}">
                <a16:creationId xmlns:a16="http://schemas.microsoft.com/office/drawing/2014/main" id="{EE142DF5-A205-454E-AC7C-DDFB66075A9E}"/>
              </a:ext>
            </a:extLst>
          </p:cNvPr>
          <p:cNvSpPr txBox="1"/>
          <p:nvPr userDrawn="1"/>
        </p:nvSpPr>
        <p:spPr>
          <a:xfrm>
            <a:off x="5063860" y="0"/>
            <a:ext cx="206428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</a:rPr>
              <a:t>RMIT Classification: Trusted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7" r:id="rId3"/>
    <p:sldLayoutId id="2147483669" r:id="rId4"/>
    <p:sldLayoutId id="2147483670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06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08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092" TargetMode="External"/><Relationship Id="rId2" Type="http://schemas.openxmlformats.org/officeDocument/2006/relationships/hyperlink" Target="https://cses.fi/problemset/task/10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092" TargetMode="External"/><Relationship Id="rId2" Type="http://schemas.openxmlformats.org/officeDocument/2006/relationships/hyperlink" Target="https://cses.fi/problemset/task/107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2431" TargetMode="External"/><Relationship Id="rId2" Type="http://schemas.openxmlformats.org/officeDocument/2006/relationships/hyperlink" Target="https://cses.fi/problemset/task/161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odingcompetitions/hacker-cup" TargetMode="External"/><Relationship Id="rId2" Type="http://schemas.openxmlformats.org/officeDocument/2006/relationships/hyperlink" Target="https://codingcompetitions.withgoogle.com/codej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pc.glob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j.vnoi.info/" TargetMode="External"/><Relationship Id="rId2" Type="http://schemas.openxmlformats.org/officeDocument/2006/relationships/hyperlink" Target="https://www.udebug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book/index.php" TargetMode="External"/><Relationship Id="rId2" Type="http://schemas.openxmlformats.org/officeDocument/2006/relationships/hyperlink" Target="https://cses.fi/problems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60A-2BFA-47CA-B246-D558889F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34" y="2877126"/>
            <a:ext cx="8747864" cy="817935"/>
          </a:xfrm>
        </p:spPr>
        <p:txBody>
          <a:bodyPr/>
          <a:lstStyle/>
          <a:p>
            <a:r>
              <a:rPr lang="en-US" b="0"/>
              <a:t>Competitive Programming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5508-9DA2-4CC7-A40C-B1FC3CCFA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/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Program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sz="2200"/>
              <a:t>It is sad seeing our programs are not correct. But worse, most (or all) online judges don't let you know where/why your programs fail. So, try to think of many test cases yourself. Debugging in competitive programming is not as informative as other programming tasks</a:t>
            </a:r>
          </a:p>
          <a:p>
            <a:r>
              <a:rPr lang="en-US" sz="2200"/>
              <a:t>Accepted (AC): you should aim for this</a:t>
            </a:r>
          </a:p>
          <a:p>
            <a:r>
              <a:rPr lang="en-US" sz="2200"/>
              <a:t>Wrong Answer (WA): it's time for debugging</a:t>
            </a:r>
          </a:p>
          <a:p>
            <a:r>
              <a:rPr lang="en-US" sz="2200"/>
              <a:t>Time Limit Exceeded (TL): your program is not fast enough, use another data structure or algorithm</a:t>
            </a:r>
          </a:p>
          <a:p>
            <a:r>
              <a:rPr lang="en-US" sz="2200"/>
              <a:t>Others: Compile Error (CE), Runtime Error (RE), Presentation Error (PE),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Virtual Judge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sz="2200" dirty="0"/>
              <a:t>This is the online judge we use for the Filtering Test (week 5)</a:t>
            </a:r>
          </a:p>
          <a:p>
            <a:r>
              <a:rPr lang="en-US" sz="2200" dirty="0"/>
              <a:t>You need to register for an account there</a:t>
            </a:r>
          </a:p>
          <a:p>
            <a:r>
              <a:rPr lang="en-US" sz="2200" dirty="0"/>
              <a:t>Then, update us your username</a:t>
            </a:r>
          </a:p>
          <a:p>
            <a:r>
              <a:rPr lang="en-US" sz="2200" dirty="0"/>
              <a:t>We will add your account to the RMIT group so you can do the test</a:t>
            </a:r>
          </a:p>
          <a:p>
            <a:r>
              <a:rPr lang="en-US" sz="2200" dirty="0">
                <a:hlinkClick r:id="rId2"/>
              </a:rPr>
              <a:t>https://vjudge.net/</a:t>
            </a:r>
          </a:p>
          <a:p>
            <a:endParaRPr lang="en-US" sz="2200" dirty="0"/>
          </a:p>
          <a:p>
            <a:r>
              <a:rPr lang="en-US" sz="2200" dirty="0"/>
              <a:t>I will create a form to collect your student id, student name, </a:t>
            </a:r>
            <a:r>
              <a:rPr lang="en-US" sz="2200" dirty="0" err="1"/>
              <a:t>vjudge</a:t>
            </a:r>
            <a:r>
              <a:rPr lang="en-US" sz="2200" dirty="0"/>
              <a:t> username</a:t>
            </a:r>
          </a:p>
          <a:p>
            <a:r>
              <a:rPr lang="en-US" sz="2200" dirty="0"/>
              <a:t>The link will be announced via Teams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Let's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sz="2200" dirty="0"/>
              <a:t>Create a CSES account if you have not done so</a:t>
            </a:r>
          </a:p>
          <a:p>
            <a:r>
              <a:rPr lang="en-US" sz="2200" dirty="0"/>
              <a:t>I will wait</a:t>
            </a:r>
          </a:p>
          <a:p>
            <a:endParaRPr lang="en-US" sz="2200" dirty="0"/>
          </a:p>
          <a:p>
            <a:r>
              <a:rPr lang="en-US" sz="2200" dirty="0"/>
              <a:t>Launch your favorite editor/IDE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Weird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r>
              <a:rPr lang="en-US" dirty="0"/>
              <a:t>Input/output</a:t>
            </a:r>
          </a:p>
          <a:p>
            <a:r>
              <a:rPr lang="en-US" dirty="0"/>
              <a:t>Pay attention to data types</a:t>
            </a:r>
          </a:p>
          <a:p>
            <a:endParaRPr lang="en-US" dirty="0"/>
          </a:p>
          <a:p>
            <a:r>
              <a:rPr lang="en-US" dirty="0"/>
              <a:t>Java program</a:t>
            </a:r>
          </a:p>
          <a:p>
            <a:r>
              <a:rPr lang="en-US" dirty="0"/>
              <a:t>C++ program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Missing Number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r>
              <a:rPr lang="en-US" dirty="0"/>
              <a:t>Algorithm complexity</a:t>
            </a:r>
          </a:p>
          <a:p>
            <a:r>
              <a:rPr lang="en-US" dirty="0"/>
              <a:t>Approximately, aim at algorithms that cost you less than 1 billion "basic operations"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N! complexity: only works for N &lt;= 12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2^N complexity: only works for N &lt;= 30</a:t>
            </a:r>
          </a:p>
          <a:p>
            <a:pPr marL="971550" lvl="1" indent="-285750">
              <a:buClr>
                <a:srgbClr val="FB0015"/>
              </a:buClr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N^3 complexity: only works for N &lt;= 1,000</a:t>
            </a:r>
          </a:p>
          <a:p>
            <a:pPr marL="971550" lvl="1" indent="-285750">
              <a:buClr>
                <a:srgbClr val="FB0015"/>
              </a:buClr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N^2 complexity: only works for N &lt;= 30,000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Linear complexity: works for N up to 10^9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Sqrt(N) complexity: works for N up to 10^18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Log(N) complexity: works for N up to 2^(10^9)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endParaRPr lang="en-US" dirty="0"/>
          </a:p>
          <a:p>
            <a:r>
              <a:rPr lang="en-US" dirty="0"/>
              <a:t>Consider some basic cases</a:t>
            </a:r>
          </a:p>
          <a:p>
            <a:r>
              <a:rPr lang="en-US" dirty="0"/>
              <a:t>When it is YES, when it is NO?</a:t>
            </a:r>
          </a:p>
          <a:p>
            <a:pPr>
              <a:buClr>
                <a:srgbClr val="FB0015"/>
              </a:buClr>
            </a:pPr>
            <a:r>
              <a:rPr lang="en-US" dirty="0"/>
              <a:t>Generalize the solution</a:t>
            </a:r>
          </a:p>
          <a:p>
            <a:pPr>
              <a:buClr>
                <a:srgbClr val="FB0015"/>
              </a:buClr>
            </a:pPr>
            <a:endParaRPr lang="en-US" dirty="0"/>
          </a:p>
          <a:p>
            <a:pPr>
              <a:buClr>
                <a:srgbClr val="FB0015"/>
              </a:buClr>
            </a:pPr>
            <a:r>
              <a:rPr lang="en-US" dirty="0"/>
              <a:t>Similar problem: </a:t>
            </a:r>
            <a:r>
              <a:rPr lang="en-US" dirty="0">
                <a:hlinkClick r:id="rId3"/>
              </a:rPr>
              <a:t>Two Sets</a:t>
            </a:r>
            <a:endParaRPr lang="en-US" dirty="0"/>
          </a:p>
          <a:p>
            <a:pPr>
              <a:buClr>
                <a:srgbClr val="FB0015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endParaRPr lang="en-US" dirty="0"/>
          </a:p>
          <a:p>
            <a:r>
              <a:rPr lang="en-US" dirty="0"/>
              <a:t>Consider some basic cases</a:t>
            </a:r>
          </a:p>
          <a:p>
            <a:r>
              <a:rPr lang="en-US" dirty="0"/>
              <a:t>When it is YES, when it is NO?</a:t>
            </a:r>
          </a:p>
          <a:p>
            <a:pPr>
              <a:buClr>
                <a:srgbClr val="FB0015"/>
              </a:buClr>
            </a:pPr>
            <a:r>
              <a:rPr lang="en-US" dirty="0"/>
              <a:t>Generalize the solution</a:t>
            </a:r>
          </a:p>
          <a:p>
            <a:pPr>
              <a:buClr>
                <a:srgbClr val="FB0015"/>
              </a:buClr>
            </a:pPr>
            <a:endParaRPr lang="en-US" dirty="0"/>
          </a:p>
          <a:p>
            <a:pPr>
              <a:buClr>
                <a:srgbClr val="FB0015"/>
              </a:buClr>
            </a:pPr>
            <a:r>
              <a:rPr lang="en-US" dirty="0"/>
              <a:t>Similar problem: </a:t>
            </a:r>
            <a:r>
              <a:rPr lang="en-US" dirty="0">
                <a:hlinkClick r:id="rId3"/>
              </a:rPr>
              <a:t>Two Sets</a:t>
            </a:r>
            <a:endParaRPr lang="en-US" dirty="0"/>
          </a:p>
          <a:p>
            <a:pPr>
              <a:buClr>
                <a:srgbClr val="FB0015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Trailing Zeros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endParaRPr lang="en-US" dirty="0"/>
          </a:p>
          <a:p>
            <a:r>
              <a:rPr lang="en-US" dirty="0"/>
              <a:t>When there is a new zero added?</a:t>
            </a:r>
          </a:p>
          <a:p>
            <a:r>
              <a:rPr lang="en-US" dirty="0"/>
              <a:t>Let's use pictures</a:t>
            </a:r>
          </a:p>
          <a:p>
            <a:pPr>
              <a:buClr>
                <a:srgbClr val="FB0015"/>
              </a:buClr>
            </a:pPr>
            <a:r>
              <a:rPr lang="en-US" dirty="0"/>
              <a:t>Generalize the solution</a:t>
            </a:r>
          </a:p>
          <a:p>
            <a:pPr>
              <a:buClr>
                <a:srgbClr val="FB0015"/>
              </a:buClr>
            </a:pPr>
            <a:endParaRPr lang="en-US" dirty="0"/>
          </a:p>
          <a:p>
            <a:pPr>
              <a:buClr>
                <a:srgbClr val="FB0015"/>
              </a:buClr>
            </a:pPr>
            <a:r>
              <a:rPr lang="en-US" dirty="0"/>
              <a:t>(Not quite) similar problem: </a:t>
            </a:r>
            <a:r>
              <a:rPr lang="en-US" dirty="0">
                <a:hlinkClick r:id="rId3"/>
              </a:rPr>
              <a:t>Digit Queries</a:t>
            </a:r>
            <a:endParaRPr lang="en-US" dirty="0"/>
          </a:p>
          <a:p>
            <a:pPr>
              <a:buClr>
                <a:srgbClr val="FB0015"/>
              </a:buClr>
            </a:pPr>
            <a:r>
              <a:rPr lang="en-US" dirty="0"/>
              <a:t>Also use integer division and modulo (remainder)</a:t>
            </a:r>
          </a:p>
          <a:p>
            <a:pPr>
              <a:buClr>
                <a:srgbClr val="FB0015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Apple Division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link</a:t>
            </a:r>
          </a:p>
          <a:p>
            <a:endParaRPr lang="en-US" dirty="0"/>
          </a:p>
          <a:p>
            <a:r>
              <a:rPr lang="en-US" dirty="0"/>
              <a:t>Represent set members using binary digits</a:t>
            </a:r>
          </a:p>
          <a:p>
            <a:pPr>
              <a:buClr>
                <a:srgbClr val="FB0015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608886" y="880040"/>
            <a:ext cx="8126358" cy="254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/>
            <a:r>
              <a:rPr lang="en-US" sz="8000">
                <a:solidFill>
                  <a:srgbClr val="222160"/>
                </a:solidFill>
              </a:rPr>
              <a:t>—</a:t>
            </a:r>
            <a:br>
              <a:rPr lang="en-US" sz="8000">
                <a:solidFill>
                  <a:srgbClr val="222160"/>
                </a:solidFill>
              </a:rPr>
            </a:br>
            <a:r>
              <a:rPr lang="en-US" sz="8000">
                <a:solidFill>
                  <a:srgbClr val="222160"/>
                </a:solidFill>
              </a:rPr>
              <a:t>Thank you</a:t>
            </a:r>
            <a:endParaRPr>
              <a:solidFill>
                <a:srgbClr val="222160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767038" y="3919849"/>
            <a:ext cx="6052862" cy="1781038"/>
          </a:xfrm>
          <a:prstGeom prst="rect">
            <a:avLst/>
          </a:prstGeo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lnSpc>
                <a:spcPct val="150000"/>
              </a:lnSpc>
            </a:pPr>
            <a:r>
              <a:rPr lang="en-US" sz="2400">
                <a:solidFill>
                  <a:srgbClr val="222160"/>
                </a:solidFill>
              </a:rPr>
              <a:t>Tri Dang</a:t>
            </a:r>
            <a:endParaRPr sz="2400">
              <a:solidFill>
                <a:srgbClr val="222160"/>
              </a:solidFill>
            </a:endParaRPr>
          </a:p>
          <a:p>
            <a:pPr marL="228600">
              <a:lnSpc>
                <a:spcPct val="150000"/>
              </a:lnSpc>
            </a:pPr>
            <a:r>
              <a:rPr lang="en-US" sz="2400">
                <a:solidFill>
                  <a:srgbClr val="222160"/>
                </a:solidFill>
              </a:rPr>
              <a:t>tri.dangtran@rmit.edu.vn</a:t>
            </a:r>
            <a:endParaRPr sz="2400">
              <a:solidFill>
                <a:srgbClr val="222160"/>
              </a:solidFill>
            </a:endParaRPr>
          </a:p>
        </p:txBody>
      </p:sp>
      <p:cxnSp>
        <p:nvCxnSpPr>
          <p:cNvPr id="243" name="Google Shape;243;p39"/>
          <p:cNvCxnSpPr/>
          <p:nvPr/>
        </p:nvCxnSpPr>
        <p:spPr>
          <a:xfrm>
            <a:off x="767039" y="3602265"/>
            <a:ext cx="4943651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/>
              <a:t>Let's meet the teaching team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67BE807-024C-BE50-CD9B-86EEADA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7" y="2057400"/>
            <a:ext cx="2906484" cy="290648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246E8C8-6B83-822D-5377-E47B9478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2057400"/>
            <a:ext cx="2897413" cy="290648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3E4047C-36B9-4A30-B6D3-74A9C0F1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043" y="2054031"/>
            <a:ext cx="2198914" cy="2895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815EB-E96B-EFA3-344B-4426BAD911F5}"/>
              </a:ext>
            </a:extLst>
          </p:cNvPr>
          <p:cNvSpPr txBox="1"/>
          <p:nvPr/>
        </p:nvSpPr>
        <p:spPr>
          <a:xfrm>
            <a:off x="1422400" y="5114470"/>
            <a:ext cx="1772557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Long Nguyen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6F33A-4E6B-98FB-0BBD-EE1E8C4184B8}"/>
              </a:ext>
            </a:extLst>
          </p:cNvPr>
          <p:cNvSpPr txBox="1"/>
          <p:nvPr/>
        </p:nvSpPr>
        <p:spPr>
          <a:xfrm>
            <a:off x="5350328" y="5114470"/>
            <a:ext cx="1772557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Linh Tran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997D-A135-AF3A-7995-557D4437DC80}"/>
              </a:ext>
            </a:extLst>
          </p:cNvPr>
          <p:cNvSpPr txBox="1"/>
          <p:nvPr/>
        </p:nvSpPr>
        <p:spPr>
          <a:xfrm>
            <a:off x="9260113" y="5114470"/>
            <a:ext cx="1772557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Tri Dang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55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/>
              <a:t>A kind of sport</a:t>
            </a:r>
          </a:p>
          <a:p>
            <a:r>
              <a:rPr lang="en-US"/>
              <a:t>Solve challenging problems within a time duration</a:t>
            </a:r>
          </a:p>
          <a:p>
            <a:r>
              <a:rPr lang="en-US"/>
              <a:t>Correctness is the most (or the only) important properties</a:t>
            </a:r>
          </a:p>
          <a:p>
            <a:r>
              <a:rPr lang="en-US"/>
              <a:t>Then, efficiency: make sure your programs are fast enough</a:t>
            </a:r>
          </a:p>
          <a:p>
            <a:r>
              <a:rPr lang="en-US"/>
              <a:t>No need to apply software engineering stuff (clear code, easy to maintain, easy to extend, etc.)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Contests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/>
              <a:t>Google Code Jam: Individual, anyone can register</a:t>
            </a:r>
          </a:p>
          <a:p>
            <a:r>
              <a:rPr lang="en-US" dirty="0">
                <a:hlinkClick r:id="rId2"/>
              </a:rPr>
              <a:t>https://codingcompetitions.withgoogle.com/codejam</a:t>
            </a:r>
            <a:endParaRPr lang="en-US" dirty="0"/>
          </a:p>
          <a:p>
            <a:r>
              <a:rPr lang="en-US" dirty="0"/>
              <a:t>Facebook Hacker Cup: Individual, anyone can register</a:t>
            </a:r>
          </a:p>
          <a:p>
            <a:r>
              <a:rPr lang="en-US" dirty="0">
                <a:hlinkClick r:id="rId3"/>
              </a:rPr>
              <a:t>https://www.facebook.com/codingcompetitions/hacker-cup</a:t>
            </a:r>
            <a:endParaRPr lang="en-US" dirty="0"/>
          </a:p>
          <a:p>
            <a:r>
              <a:rPr lang="en-US" b="1" dirty="0"/>
              <a:t>ACM – ICPC: Team of three, represent a college/university (our focus)</a:t>
            </a:r>
          </a:p>
          <a:p>
            <a:r>
              <a:rPr lang="en-US" dirty="0">
                <a:hlinkClick r:id="rId4"/>
              </a:rPr>
              <a:t>https://icpc.global/</a:t>
            </a:r>
            <a:endParaRPr lang="en-US" dirty="0"/>
          </a:p>
          <a:p>
            <a:r>
              <a:rPr lang="en-US" dirty="0"/>
              <a:t>Others: </a:t>
            </a:r>
            <a:r>
              <a:rPr lang="en-US" dirty="0" err="1"/>
              <a:t>HackerRank</a:t>
            </a:r>
            <a:r>
              <a:rPr lang="en-US" dirty="0"/>
              <a:t>, </a:t>
            </a:r>
            <a:r>
              <a:rPr lang="en-US" dirty="0" err="1"/>
              <a:t>LeetCode</a:t>
            </a:r>
            <a:r>
              <a:rPr lang="en-US" dirty="0"/>
              <a:t>, TopCoder, </a:t>
            </a:r>
            <a:r>
              <a:rPr lang="en-US" dirty="0" err="1"/>
              <a:t>CodeForces</a:t>
            </a:r>
            <a:r>
              <a:rPr lang="en-US" dirty="0"/>
              <a:t>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About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sz="2200"/>
              <a:t>Coding-based course</a:t>
            </a:r>
          </a:p>
          <a:p>
            <a:r>
              <a:rPr lang="en-US" sz="2200"/>
              <a:t>Knowledge/skills of at least one programming language is required (C++ and Java are preferred)</a:t>
            </a:r>
          </a:p>
          <a:p>
            <a:r>
              <a:rPr lang="en-US" sz="2200"/>
              <a:t>Must know how to write conditional &amp; looping statements</a:t>
            </a:r>
          </a:p>
          <a:p>
            <a:r>
              <a:rPr lang="en-US" sz="2200"/>
              <a:t>Knowledge of basic data structures such as array, string, linked list, etc. is necessary</a:t>
            </a:r>
          </a:p>
          <a:p>
            <a:r>
              <a:rPr lang="en-US" sz="2200"/>
              <a:t>Knowledge of basic algorithms such sorting, searching, counting, etc. is necessary</a:t>
            </a:r>
          </a:p>
          <a:p>
            <a:r>
              <a:rPr lang="en-US" sz="2200"/>
              <a:t>Recursion, greedy, tree/graph traversal, dynamic programming will be covered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Objectives of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/>
              <a:t>Help you get familiar with competitive programming</a:t>
            </a:r>
          </a:p>
          <a:p>
            <a:r>
              <a:rPr lang="en-US" dirty="0"/>
              <a:t>Improve your coding skills</a:t>
            </a:r>
          </a:p>
          <a:p>
            <a:r>
              <a:rPr lang="en-US" dirty="0"/>
              <a:t>Enhance your knowledge of data structures &amp; algorithm</a:t>
            </a:r>
          </a:p>
          <a:p>
            <a:r>
              <a:rPr lang="en-US" dirty="0"/>
              <a:t>Achieve a (possibly) better result in your chosen programming contests</a:t>
            </a:r>
          </a:p>
          <a:p>
            <a:r>
              <a:rPr lang="en-US" dirty="0"/>
              <a:t>Prepare RMIT VN for future ACM ICPC participation</a:t>
            </a:r>
          </a:p>
          <a:p>
            <a:r>
              <a:rPr lang="en-US" dirty="0"/>
              <a:t>Prepare you for coding interviews at tech companies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Content covered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</p:spPr>
        <p:txBody>
          <a:bodyPr/>
          <a:lstStyle/>
          <a:p>
            <a:r>
              <a:rPr lang="en-US" dirty="0"/>
              <a:t>This semester</a:t>
            </a:r>
          </a:p>
          <a:p>
            <a:pPr marL="971550" lvl="1" indent="-285750">
              <a:buClr>
                <a:srgbClr val="FB0015"/>
              </a:buClr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Introduction (this session)</a:t>
            </a:r>
          </a:p>
          <a:p>
            <a:pPr marL="971550" lvl="1" indent="-285750">
              <a:buClr>
                <a:srgbClr val="FB0015"/>
              </a:buClr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Basic data structures &amp; sorting &amp; searching (2nd session)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String, number theory (3rd session)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Tree &amp; graph (4th session)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Greedy &amp; dynamic programming (5th session)</a:t>
            </a:r>
          </a:p>
          <a:p>
            <a:pPr marL="514350" indent="-285750">
              <a:buClr>
                <a:srgbClr val="FB0015"/>
              </a:buClr>
              <a:buChar char="•"/>
            </a:pPr>
            <a:r>
              <a:rPr lang="en-US" dirty="0"/>
              <a:t>Next </a:t>
            </a:r>
            <a:r>
              <a:rPr lang="en-US" dirty="0">
                <a:solidFill>
                  <a:srgbClr val="222160"/>
                </a:solidFill>
              </a:rPr>
              <a:t>semester</a:t>
            </a:r>
            <a:r>
              <a:rPr lang="en-US" dirty="0"/>
              <a:t> (tentative)</a:t>
            </a:r>
            <a:endParaRPr lang="en-US" dirty="0">
              <a:solidFill>
                <a:srgbClr val="222160"/>
              </a:solidFill>
            </a:endParaRP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Combinatorics</a:t>
            </a:r>
          </a:p>
          <a:p>
            <a:pPr marL="971550" lvl="1" indent="-285750"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Geometry</a:t>
            </a:r>
          </a:p>
          <a:p>
            <a:pPr lvl="1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/>
              <a:t>Online judges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2691" y="1446350"/>
            <a:ext cx="10972800" cy="4977540"/>
          </a:xfrm>
        </p:spPr>
        <p:txBody>
          <a:bodyPr/>
          <a:lstStyle/>
          <a:p>
            <a:r>
              <a:rPr lang="en-US" sz="2200" dirty="0"/>
              <a:t>An online judge is an online system to test programs in programming contests</a:t>
            </a:r>
          </a:p>
          <a:p>
            <a:r>
              <a:rPr lang="en-US" sz="2200" dirty="0"/>
              <a:t>There are many online judges</a:t>
            </a:r>
          </a:p>
          <a:p>
            <a:r>
              <a:rPr lang="en-US" sz="2200" dirty="0"/>
              <a:t>You should practice using the most appropriate online judge for your chosen contests (e.g., Google Code Jam, TopCoder, </a:t>
            </a:r>
            <a:r>
              <a:rPr lang="en-US" sz="2200" dirty="0" err="1"/>
              <a:t>HackerRank</a:t>
            </a:r>
            <a:r>
              <a:rPr lang="en-US" sz="2200" dirty="0"/>
              <a:t>, etc.)</a:t>
            </a:r>
          </a:p>
          <a:p>
            <a:r>
              <a:rPr lang="en-US" sz="2200" dirty="0"/>
              <a:t>Usually, each online judge provides different requirements for input/output, so be careful and don't make assumptions. They may also provide a "template" for each language</a:t>
            </a:r>
          </a:p>
          <a:p>
            <a:r>
              <a:rPr lang="en-US" sz="2200" dirty="0">
                <a:hlinkClick r:id="rId2"/>
              </a:rPr>
              <a:t>https://www.udebug.com/</a:t>
            </a:r>
            <a:r>
              <a:rPr lang="en-US" sz="2200" dirty="0"/>
              <a:t> is an excellent site for debugging </a:t>
            </a:r>
          </a:p>
          <a:p>
            <a:r>
              <a:rPr lang="en-US" sz="2200" dirty="0">
                <a:hlinkClick r:id="rId3"/>
              </a:rPr>
              <a:t>VNOI Online Judge</a:t>
            </a:r>
            <a:r>
              <a:rPr lang="en-US" sz="2200" dirty="0"/>
              <a:t> useful for ICPC regional, national contests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F1662-F881-4BA6-9F53-F5D72BBA642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The CSES problem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5EF7-61F6-4A7A-BF5E-ED7B5569A7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1423259"/>
            <a:ext cx="10972800" cy="4977540"/>
          </a:xfrm>
          <a:noFill/>
          <a:ln w="19050">
            <a:solidFill>
              <a:srgbClr val="2221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UVa Online Judge</a:t>
            </a:r>
            <a:r>
              <a:rPr lang="en-US" sz="2200" dirty="0"/>
              <a:t> is an online judge hosted by the University of Valladolid</a:t>
            </a:r>
          </a:p>
          <a:p>
            <a:r>
              <a:rPr lang="en-US" sz="2200" dirty="0"/>
              <a:t>I used it in the previous offering, but it has many problems</a:t>
            </a:r>
          </a:p>
          <a:p>
            <a:r>
              <a:rPr lang="en-US" sz="2200" dirty="0"/>
              <a:t>The CSES problem set is good enough: it has hundreds of problems, ranging from easy to difficult</a:t>
            </a:r>
          </a:p>
          <a:p>
            <a:r>
              <a:rPr lang="en-US" sz="2200" dirty="0">
                <a:solidFill>
                  <a:schemeClr val="bg2"/>
                </a:solidFill>
              </a:rPr>
              <a:t>It shows you the test cases as well!</a:t>
            </a:r>
            <a:r>
              <a:rPr lang="en-US" sz="2200" dirty="0"/>
              <a:t> (not available in the real contests) =&gt; very good for educational purposes</a:t>
            </a:r>
          </a:p>
          <a:p>
            <a:r>
              <a:rPr lang="en-US" sz="2200" dirty="0">
                <a:hlinkClick r:id="rId2"/>
              </a:rPr>
              <a:t>https://cses.fi/problemset/</a:t>
            </a:r>
            <a:endParaRPr lang="en-US" sz="2200"/>
          </a:p>
          <a:p>
            <a:r>
              <a:rPr lang="en-US" sz="2200" dirty="0"/>
              <a:t>There is even a free book "Competitive Programmer's Handbook" from the same author of the CSES problem set</a:t>
            </a:r>
          </a:p>
          <a:p>
            <a:r>
              <a:rPr lang="en-US" sz="2200" dirty="0">
                <a:hlinkClick r:id="rId3"/>
              </a:rPr>
              <a:t>https://cses.fi/book/index.php</a:t>
            </a:r>
            <a:endParaRPr lang="en-US" sz="220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EC7-25CB-4C5C-9764-C0E650894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7A6BE-7A3D-1C4F-BEDA-C5431FB9FC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6805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Formal_ITS">
  <a:themeElements>
    <a:clrScheme name="RMIT COlor theme">
      <a:dk1>
        <a:srgbClr val="000000"/>
      </a:dk1>
      <a:lt1>
        <a:srgbClr val="FFFFFF"/>
      </a:lt1>
      <a:dk2>
        <a:srgbClr val="FB0015"/>
      </a:dk2>
      <a:lt2>
        <a:srgbClr val="E7E6E6"/>
      </a:lt2>
      <a:accent1>
        <a:srgbClr val="000057"/>
      </a:accent1>
      <a:accent2>
        <a:srgbClr val="FB001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IT 2020 Guideline Template.pptx [Read-Only]" id="{6205B2F2-8767-4F93-AE91-7C5E8D2C1847}" vid="{100ED14E-5AC1-4E58-A044-DE0A52C80E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07F6E461D414593D8110B824E3F9E" ma:contentTypeVersion="12" ma:contentTypeDescription="Create a new document." ma:contentTypeScope="" ma:versionID="877355a66f772f8e197d4ce44ec5b9b4">
  <xsd:schema xmlns:xsd="http://www.w3.org/2001/XMLSchema" xmlns:xs="http://www.w3.org/2001/XMLSchema" xmlns:p="http://schemas.microsoft.com/office/2006/metadata/properties" xmlns:ns2="8d949ea2-4695-4433-8b87-891e80161892" xmlns:ns3="94a85ecc-8cbc-4080-98d0-e969235de157" targetNamespace="http://schemas.microsoft.com/office/2006/metadata/properties" ma:root="true" ma:fieldsID="5d1f1df607036713daa9faf3a25663db" ns2:_="" ns3:_="">
    <xsd:import namespace="8d949ea2-4695-4433-8b87-891e80161892"/>
    <xsd:import namespace="94a85ecc-8cbc-4080-98d0-e969235de1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49ea2-4695-4433-8b87-891e801618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c0c2daa0-972a-48d4-9262-ab15e72f48b4}" ma:internalName="TaxCatchAll" ma:showField="CatchAllData" ma:web="8d949ea2-4695-4433-8b87-891e801618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85ecc-8cbc-4080-98d0-e969235de15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F7707-89C0-4155-A444-E2B06BB75C48}"/>
</file>

<file path=customXml/itemProps2.xml><?xml version="1.0" encoding="utf-8"?>
<ds:datastoreItem xmlns:ds="http://schemas.openxmlformats.org/officeDocument/2006/customXml" ds:itemID="{C3B4F3FA-3778-40FC-9FC6-BF265FFE9843}"/>
</file>

<file path=docProps/app.xml><?xml version="1.0" encoding="utf-8"?>
<Properties xmlns="http://schemas.openxmlformats.org/officeDocument/2006/extended-properties" xmlns:vt="http://schemas.openxmlformats.org/officeDocument/2006/docPropsVTypes">
  <Template>TeachingSlidesTemplate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RMIT_2017_Templates_Master_Formal_ITS</vt:lpstr>
      <vt:lpstr>Competitive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—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Mai Thanh Tam</dc:creator>
  <cp:revision>310</cp:revision>
  <dcterms:created xsi:type="dcterms:W3CDTF">2020-10-30T04:20:08Z</dcterms:created>
  <dcterms:modified xsi:type="dcterms:W3CDTF">2022-07-07T10:00:53Z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2020-10-30T04:20:23Z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bedde565-f8cf-4515-8f70-00719c261e5e</vt:lpwstr>
  </property>
  <property fmtid="{D5CDD505-2E9C-101B-9397-08002B2CF9AE}" pid="8" name="MSIP_Label_8c3d088b-6243-4963-a2e2-8b321ab7f8fc_ContentBits">
    <vt:lpwstr>1</vt:lpwstr>
  </property>
</Properties>
</file>