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11" r:id="rId3"/>
    <p:sldId id="297" r:id="rId4"/>
    <p:sldId id="305" r:id="rId5"/>
    <p:sldId id="306" r:id="rId6"/>
    <p:sldId id="261" r:id="rId7"/>
    <p:sldId id="262" r:id="rId8"/>
    <p:sldId id="289" r:id="rId9"/>
    <p:sldId id="258" r:id="rId10"/>
    <p:sldId id="263" r:id="rId11"/>
    <p:sldId id="295" r:id="rId12"/>
    <p:sldId id="264" r:id="rId13"/>
    <p:sldId id="296" r:id="rId14"/>
    <p:sldId id="294" r:id="rId15"/>
    <p:sldId id="265" r:id="rId16"/>
    <p:sldId id="307" r:id="rId17"/>
    <p:sldId id="308" r:id="rId18"/>
    <p:sldId id="309" r:id="rId19"/>
    <p:sldId id="286" r:id="rId20"/>
    <p:sldId id="269" r:id="rId21"/>
    <p:sldId id="310" r:id="rId22"/>
    <p:sldId id="292" r:id="rId23"/>
    <p:sldId id="293" r:id="rId24"/>
    <p:sldId id="281" r:id="rId2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5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sharshini MJ" userId="8bbfb2d456d65a50" providerId="LiveId" clId="{96DAB2BB-FD36-406B-B13F-7F7AB14BCB88}"/>
    <pc:docChg chg="undo custSel addSld delSld modSld">
      <pc:chgData name="Devasharshini MJ" userId="8bbfb2d456d65a50" providerId="LiveId" clId="{96DAB2BB-FD36-406B-B13F-7F7AB14BCB88}" dt="2025-10-27T15:06:04.430" v="389" actId="20577"/>
      <pc:docMkLst>
        <pc:docMk/>
      </pc:docMkLst>
      <pc:sldChg chg="modSp mod">
        <pc:chgData name="Devasharshini MJ" userId="8bbfb2d456d65a50" providerId="LiveId" clId="{96DAB2BB-FD36-406B-B13F-7F7AB14BCB88}" dt="2025-10-27T15:06:04.430" v="389" actId="20577"/>
        <pc:sldMkLst>
          <pc:docMk/>
          <pc:sldMk cId="0" sldId="256"/>
        </pc:sldMkLst>
        <pc:spChg chg="mod">
          <ac:chgData name="Devasharshini MJ" userId="8bbfb2d456d65a50" providerId="LiveId" clId="{96DAB2BB-FD36-406B-B13F-7F7AB14BCB88}" dt="2025-10-27T15:04:57.007" v="348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evasharshini MJ" userId="8bbfb2d456d65a50" providerId="LiveId" clId="{96DAB2BB-FD36-406B-B13F-7F7AB14BCB88}" dt="2025-10-27T15:06:04.430" v="389" actId="20577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evasharshini MJ" userId="8bbfb2d456d65a50" providerId="LiveId" clId="{96DAB2BB-FD36-406B-B13F-7F7AB14BCB88}" dt="2025-10-27T14:31:53.019" v="3" actId="2710"/>
        <pc:sldMkLst>
          <pc:docMk/>
          <pc:sldMk cId="0" sldId="258"/>
        </pc:sldMkLst>
        <pc:spChg chg="mod">
          <ac:chgData name="Devasharshini MJ" userId="8bbfb2d456d65a50" providerId="LiveId" clId="{96DAB2BB-FD36-406B-B13F-7F7AB14BCB88}" dt="2025-10-27T14:31:53.019" v="3" actId="2710"/>
          <ac:spMkLst>
            <pc:docMk/>
            <pc:sldMk cId="0" sldId="258"/>
            <ac:spMk id="10" creationId="{4C87CAB3-2EC8-9EE6-CD5E-3F69A64F60C5}"/>
          </ac:spMkLst>
        </pc:spChg>
      </pc:sldChg>
      <pc:sldChg chg="delSp modSp del mod">
        <pc:chgData name="Devasharshini MJ" userId="8bbfb2d456d65a50" providerId="LiveId" clId="{96DAB2BB-FD36-406B-B13F-7F7AB14BCB88}" dt="2025-10-27T14:54:38.540" v="241" actId="2696"/>
        <pc:sldMkLst>
          <pc:docMk/>
          <pc:sldMk cId="0" sldId="260"/>
        </pc:sldMkLst>
        <pc:spChg chg="del">
          <ac:chgData name="Devasharshini MJ" userId="8bbfb2d456d65a50" providerId="LiveId" clId="{96DAB2BB-FD36-406B-B13F-7F7AB14BCB88}" dt="2025-10-27T14:41:11.686" v="98" actId="478"/>
          <ac:spMkLst>
            <pc:docMk/>
            <pc:sldMk cId="0" sldId="260"/>
            <ac:spMk id="2" creationId="{00000000-0000-0000-0000-000000000000}"/>
          </ac:spMkLst>
        </pc:spChg>
        <pc:graphicFrameChg chg="del mod modGraphic">
          <ac:chgData name="Devasharshini MJ" userId="8bbfb2d456d65a50" providerId="LiveId" clId="{96DAB2BB-FD36-406B-B13F-7F7AB14BCB88}" dt="2025-10-27T14:41:09.627" v="97" actId="478"/>
          <ac:graphicFrameMkLst>
            <pc:docMk/>
            <pc:sldMk cId="0" sldId="260"/>
            <ac:graphicFrameMk id="6" creationId="{AABD59C2-5BA3-0905-1649-29B711EE21E8}"/>
          </ac:graphicFrameMkLst>
        </pc:graphicFrameChg>
      </pc:sldChg>
      <pc:sldChg chg="delSp modSp mod">
        <pc:chgData name="Devasharshini MJ" userId="8bbfb2d456d65a50" providerId="LiveId" clId="{96DAB2BB-FD36-406B-B13F-7F7AB14BCB88}" dt="2025-10-27T14:54:34.128" v="240" actId="14100"/>
        <pc:sldMkLst>
          <pc:docMk/>
          <pc:sldMk cId="0" sldId="261"/>
        </pc:sldMkLst>
        <pc:spChg chg="del mod">
          <ac:chgData name="Devasharshini MJ" userId="8bbfb2d456d65a50" providerId="LiveId" clId="{96DAB2BB-FD36-406B-B13F-7F7AB14BCB88}" dt="2025-10-27T14:54:26.508" v="237" actId="478"/>
          <ac:spMkLst>
            <pc:docMk/>
            <pc:sldMk cId="0" sldId="261"/>
            <ac:spMk id="6" creationId="{1FC9CE4B-59D4-6131-E061-426E2BC758E7}"/>
          </ac:spMkLst>
        </pc:spChg>
        <pc:graphicFrameChg chg="mod modGraphic">
          <ac:chgData name="Devasharshini MJ" userId="8bbfb2d456d65a50" providerId="LiveId" clId="{96DAB2BB-FD36-406B-B13F-7F7AB14BCB88}" dt="2025-10-27T14:54:34.128" v="240" actId="14100"/>
          <ac:graphicFrameMkLst>
            <pc:docMk/>
            <pc:sldMk cId="0" sldId="261"/>
            <ac:graphicFrameMk id="5" creationId="{AE0D8AB2-B86E-9040-2D55-BBFC59E1123A}"/>
          </ac:graphicFrameMkLst>
        </pc:graphicFrameChg>
      </pc:sldChg>
      <pc:sldChg chg="delSp modSp mod">
        <pc:chgData name="Devasharshini MJ" userId="8bbfb2d456d65a50" providerId="LiveId" clId="{96DAB2BB-FD36-406B-B13F-7F7AB14BCB88}" dt="2025-10-27T14:57:25.690" v="292" actId="14100"/>
        <pc:sldMkLst>
          <pc:docMk/>
          <pc:sldMk cId="0" sldId="262"/>
        </pc:sldMkLst>
        <pc:spChg chg="del mod">
          <ac:chgData name="Devasharshini MJ" userId="8bbfb2d456d65a50" providerId="LiveId" clId="{96DAB2BB-FD36-406B-B13F-7F7AB14BCB88}" dt="2025-10-27T14:54:43.994" v="243" actId="478"/>
          <ac:spMkLst>
            <pc:docMk/>
            <pc:sldMk cId="0" sldId="262"/>
            <ac:spMk id="6" creationId="{C10DB32D-34EB-AE5D-B35B-2459BB315A49}"/>
          </ac:spMkLst>
        </pc:spChg>
        <pc:graphicFrameChg chg="mod modGraphic">
          <ac:chgData name="Devasharshini MJ" userId="8bbfb2d456d65a50" providerId="LiveId" clId="{96DAB2BB-FD36-406B-B13F-7F7AB14BCB88}" dt="2025-10-27T14:57:25.690" v="292" actId="14100"/>
          <ac:graphicFrameMkLst>
            <pc:docMk/>
            <pc:sldMk cId="0" sldId="262"/>
            <ac:graphicFrameMk id="5" creationId="{6DA72F94-BC44-E2AD-8632-AA3C9BA3CC7D}"/>
          </ac:graphicFrameMkLst>
        </pc:graphicFrameChg>
      </pc:sldChg>
      <pc:sldChg chg="delSp modSp mod">
        <pc:chgData name="Devasharshini MJ" userId="8bbfb2d456d65a50" providerId="LiveId" clId="{96DAB2BB-FD36-406B-B13F-7F7AB14BCB88}" dt="2025-10-27T15:00:04.217" v="332" actId="14100"/>
        <pc:sldMkLst>
          <pc:docMk/>
          <pc:sldMk cId="604856722" sldId="289"/>
        </pc:sldMkLst>
        <pc:spChg chg="del">
          <ac:chgData name="Devasharshini MJ" userId="8bbfb2d456d65a50" providerId="LiveId" clId="{96DAB2BB-FD36-406B-B13F-7F7AB14BCB88}" dt="2025-10-27T14:57:30.226" v="293" actId="478"/>
          <ac:spMkLst>
            <pc:docMk/>
            <pc:sldMk cId="604856722" sldId="289"/>
            <ac:spMk id="6" creationId="{1D86BE31-3EE9-AE56-AA4E-692C46D03FCE}"/>
          </ac:spMkLst>
        </pc:spChg>
        <pc:graphicFrameChg chg="mod modGraphic">
          <ac:chgData name="Devasharshini MJ" userId="8bbfb2d456d65a50" providerId="LiveId" clId="{96DAB2BB-FD36-406B-B13F-7F7AB14BCB88}" dt="2025-10-27T15:00:04.217" v="332" actId="14100"/>
          <ac:graphicFrameMkLst>
            <pc:docMk/>
            <pc:sldMk cId="604856722" sldId="289"/>
            <ac:graphicFrameMk id="4" creationId="{E307734A-4784-F502-6639-F46B2CA03E31}"/>
          </ac:graphicFrameMkLst>
        </pc:graphicFrameChg>
      </pc:sldChg>
      <pc:sldChg chg="del">
        <pc:chgData name="Devasharshini MJ" userId="8bbfb2d456d65a50" providerId="LiveId" clId="{96DAB2BB-FD36-406B-B13F-7F7AB14BCB88}" dt="2025-10-27T15:00:09.803" v="333" actId="2696"/>
        <pc:sldMkLst>
          <pc:docMk/>
          <pc:sldMk cId="1361307796" sldId="290"/>
        </pc:sldMkLst>
      </pc:sldChg>
      <pc:sldChg chg="modSp mod">
        <pc:chgData name="Devasharshini MJ" userId="8bbfb2d456d65a50" providerId="LiveId" clId="{96DAB2BB-FD36-406B-B13F-7F7AB14BCB88}" dt="2025-10-27T14:35:23.912" v="48" actId="20577"/>
        <pc:sldMkLst>
          <pc:docMk/>
          <pc:sldMk cId="950565995" sldId="292"/>
        </pc:sldMkLst>
        <pc:spChg chg="mod">
          <ac:chgData name="Devasharshini MJ" userId="8bbfb2d456d65a50" providerId="LiveId" clId="{96DAB2BB-FD36-406B-B13F-7F7AB14BCB88}" dt="2025-10-27T14:35:23.912" v="48" actId="20577"/>
          <ac:spMkLst>
            <pc:docMk/>
            <pc:sldMk cId="950565995" sldId="292"/>
            <ac:spMk id="4" creationId="{17ADCEB0-87B7-6D2B-4C91-622F16CB21CA}"/>
          </ac:spMkLst>
        </pc:spChg>
      </pc:sldChg>
      <pc:sldChg chg="modSp mod">
        <pc:chgData name="Devasharshini MJ" userId="8bbfb2d456d65a50" providerId="LiveId" clId="{96DAB2BB-FD36-406B-B13F-7F7AB14BCB88}" dt="2025-10-27T14:40:47.352" v="95" actId="20577"/>
        <pc:sldMkLst>
          <pc:docMk/>
          <pc:sldMk cId="3833904428" sldId="293"/>
        </pc:sldMkLst>
        <pc:spChg chg="mod">
          <ac:chgData name="Devasharshini MJ" userId="8bbfb2d456d65a50" providerId="LiveId" clId="{96DAB2BB-FD36-406B-B13F-7F7AB14BCB88}" dt="2025-10-27T14:40:47.352" v="95" actId="20577"/>
          <ac:spMkLst>
            <pc:docMk/>
            <pc:sldMk cId="3833904428" sldId="293"/>
            <ac:spMk id="4" creationId="{E1900462-A300-8D39-FCD7-16548054660F}"/>
          </ac:spMkLst>
        </pc:spChg>
      </pc:sldChg>
      <pc:sldChg chg="addSp modSp mod">
        <pc:chgData name="Devasharshini MJ" userId="8bbfb2d456d65a50" providerId="LiveId" clId="{96DAB2BB-FD36-406B-B13F-7F7AB14BCB88}" dt="2025-10-27T15:03:53.283" v="341" actId="1076"/>
        <pc:sldMkLst>
          <pc:docMk/>
          <pc:sldMk cId="2235811815" sldId="297"/>
        </pc:sldMkLst>
        <pc:spChg chg="mod">
          <ac:chgData name="Devasharshini MJ" userId="8bbfb2d456d65a50" providerId="LiveId" clId="{96DAB2BB-FD36-406B-B13F-7F7AB14BCB88}" dt="2025-10-27T15:02:01.784" v="336" actId="14100"/>
          <ac:spMkLst>
            <pc:docMk/>
            <pc:sldMk cId="2235811815" sldId="297"/>
            <ac:spMk id="17" creationId="{9E95C11E-D4DA-0DFF-A79A-B827FEA373A2}"/>
          </ac:spMkLst>
        </pc:spChg>
        <pc:picChg chg="add mod">
          <ac:chgData name="Devasharshini MJ" userId="8bbfb2d456d65a50" providerId="LiveId" clId="{96DAB2BB-FD36-406B-B13F-7F7AB14BCB88}" dt="2025-10-27T15:03:53.283" v="341" actId="1076"/>
          <ac:picMkLst>
            <pc:docMk/>
            <pc:sldMk cId="2235811815" sldId="297"/>
            <ac:picMk id="3" creationId="{FB99AA90-CCD2-A634-5467-119DA6D43C24}"/>
          </ac:picMkLst>
        </pc:picChg>
      </pc:sldChg>
      <pc:sldChg chg="addSp delSp modSp new del mod">
        <pc:chgData name="Devasharshini MJ" userId="8bbfb2d456d65a50" providerId="LiveId" clId="{96DAB2BB-FD36-406B-B13F-7F7AB14BCB88}" dt="2025-10-27T14:46:30.660" v="186" actId="2696"/>
        <pc:sldMkLst>
          <pc:docMk/>
          <pc:sldMk cId="329336017" sldId="312"/>
        </pc:sldMkLst>
        <pc:spChg chg="mod">
          <ac:chgData name="Devasharshini MJ" userId="8bbfb2d456d65a50" providerId="LiveId" clId="{96DAB2BB-FD36-406B-B13F-7F7AB14BCB88}" dt="2025-10-27T14:42:37.222" v="117" actId="122"/>
          <ac:spMkLst>
            <pc:docMk/>
            <pc:sldMk cId="329336017" sldId="312"/>
            <ac:spMk id="2" creationId="{815C184D-6AFD-7345-04B8-FD35078196DB}"/>
          </ac:spMkLst>
        </pc:spChg>
        <pc:graphicFrameChg chg="add del mod modGraphic">
          <ac:chgData name="Devasharshini MJ" userId="8bbfb2d456d65a50" providerId="LiveId" clId="{96DAB2BB-FD36-406B-B13F-7F7AB14BCB88}" dt="2025-10-27T14:43:45.832" v="133" actId="3680"/>
          <ac:graphicFrameMkLst>
            <pc:docMk/>
            <pc:sldMk cId="329336017" sldId="312"/>
            <ac:graphicFrameMk id="4" creationId="{F58B57E5-0A84-14C4-4593-47532AE2A67F}"/>
          </ac:graphicFrameMkLst>
        </pc:graphicFrameChg>
        <pc:graphicFrameChg chg="add del mod">
          <ac:chgData name="Devasharshini MJ" userId="8bbfb2d456d65a50" providerId="LiveId" clId="{96DAB2BB-FD36-406B-B13F-7F7AB14BCB88}" dt="2025-10-27T14:43:56.306" v="137" actId="3680"/>
          <ac:graphicFrameMkLst>
            <pc:docMk/>
            <pc:sldMk cId="329336017" sldId="312"/>
            <ac:graphicFrameMk id="5" creationId="{4D21544B-95E9-D61C-01A1-2840BF807CEB}"/>
          </ac:graphicFrameMkLst>
        </pc:graphicFrameChg>
        <pc:graphicFrameChg chg="add mod modGraphic">
          <ac:chgData name="Devasharshini MJ" userId="8bbfb2d456d65a50" providerId="LiveId" clId="{96DAB2BB-FD36-406B-B13F-7F7AB14BCB88}" dt="2025-10-27T14:46:13.216" v="185" actId="207"/>
          <ac:graphicFrameMkLst>
            <pc:docMk/>
            <pc:sldMk cId="329336017" sldId="312"/>
            <ac:graphicFrameMk id="6" creationId="{6041C4B3-404C-1BD6-A6F0-9D80BA1C308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8AD67-AB6E-4F7D-B326-44122EB00BD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86055-82E1-41F7-B6C1-24B65558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1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96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071" y="2165145"/>
            <a:ext cx="17221200" cy="659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rocs.2019.05.021" TargetMode="External"/><Relationship Id="rId2" Type="http://schemas.openxmlformats.org/officeDocument/2006/relationships/hyperlink" Target="https://doi.org/10.26438/ijarcs/v12i3.586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4569/IJACSA.2019.0100815" TargetMode="External"/><Relationship Id="rId4" Type="http://schemas.openxmlformats.org/officeDocument/2006/relationships/hyperlink" Target="https://doi.org/10.5120/ijca2018915612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777" y="43643"/>
            <a:ext cx="17694308" cy="32985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7133" y="3736656"/>
            <a:ext cx="1606773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solidFill>
                  <a:srgbClr val="54045C"/>
                </a:solidFill>
                <a:latin typeface="Times New Roman"/>
                <a:cs typeface="Times New Roman"/>
                <a:sym typeface="Times New Roman"/>
              </a:rPr>
              <a:t>SMART WASTE-AI-POWERED COMMUNITY WASTE MANAGEMENT SYSTEM</a:t>
            </a:r>
            <a:endParaRPr sz="2950" dirty="0"/>
          </a:p>
        </p:txBody>
      </p:sp>
      <p:sp>
        <p:nvSpPr>
          <p:cNvPr id="4" name="object 4"/>
          <p:cNvSpPr txBox="1"/>
          <p:nvPr/>
        </p:nvSpPr>
        <p:spPr>
          <a:xfrm>
            <a:off x="1384955" y="4661804"/>
            <a:ext cx="5932170" cy="17642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sz="31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en-IN" sz="31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475" marR="5080">
              <a:lnSpc>
                <a:spcPct val="150000"/>
              </a:lnSpc>
              <a:spcBef>
                <a:spcPts val="1385"/>
              </a:spcBef>
              <a:tabLst>
                <a:tab pos="1222375" algn="l"/>
                <a:tab pos="3778885" algn="l"/>
              </a:tabLst>
            </a:pPr>
            <a:r>
              <a:rPr sz="21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1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1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DHANASRI K /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211423104</a:t>
            </a:r>
            <a:r>
              <a:rPr lang="en-IN" sz="21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  <a:r>
              <a:rPr sz="21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100" spc="1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475" marR="5080">
              <a:lnSpc>
                <a:spcPct val="150000"/>
              </a:lnSpc>
              <a:spcBef>
                <a:spcPts val="1385"/>
              </a:spcBef>
              <a:tabLst>
                <a:tab pos="1222375" algn="l"/>
                <a:tab pos="3778885" algn="l"/>
              </a:tabLst>
            </a:pPr>
            <a:r>
              <a:rPr sz="21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1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DEVADHARSHINI J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1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211423104</a:t>
            </a:r>
            <a:r>
              <a:rPr lang="en-IN" sz="21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6944826"/>
            <a:ext cx="383066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sz="2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4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1300" y="7544436"/>
            <a:ext cx="722564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0"/>
              </a:spcBef>
              <a:tabLst>
                <a:tab pos="871219" algn="l"/>
                <a:tab pos="1179195" algn="l"/>
              </a:tabLst>
            </a:pPr>
            <a:r>
              <a:rPr lang="en-IN" sz="24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29/10/2025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1836" y="6944826"/>
            <a:ext cx="572666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:FULL STACK DEVELOPMENT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11180" y="7680994"/>
            <a:ext cx="60738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  <a:r>
              <a:rPr lang="en-IN" sz="2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11180" y="8580742"/>
            <a:ext cx="607383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DR.ALIMA BEEVI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ASSISTANT </a:t>
            </a:r>
            <a:r>
              <a:rPr lang="en-IN"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 </a:t>
            </a:r>
            <a:r>
              <a:rPr dirty="0"/>
              <a:t>ARCHITECTURE</a:t>
            </a:r>
            <a:r>
              <a:rPr spc="-215" dirty="0"/>
              <a:t> </a:t>
            </a:r>
            <a:r>
              <a:rPr spc="155" dirty="0"/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C300C-ADB7-0FAB-C6C1-D51ED9EEA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66899"/>
            <a:ext cx="14935199" cy="78486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FB0AD-80A8-A539-EA07-4D197FF0A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AA66ADE-9A4E-6C7E-E1FC-A1ED7FCD7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190500"/>
            <a:ext cx="10972800" cy="959903"/>
          </a:xfrm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3851275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Usecase</a:t>
            </a:r>
            <a:r>
              <a:rPr lang="en-US" dirty="0"/>
              <a:t> Diagram</a:t>
            </a:r>
            <a:endParaRPr spc="11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0E844-5C81-BEBF-ACC4-9B0206EB4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589424"/>
            <a:ext cx="11490768" cy="85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3851275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Class Diagram</a:t>
            </a:r>
            <a:endParaRPr spc="11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69C38-5469-AC17-5A69-538B3C6F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90700"/>
            <a:ext cx="14076349" cy="79300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57BE-F178-E7C9-BC58-74BB6D1C1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2A3073-D8C6-6437-80EF-2D8F9D91637C}"/>
              </a:ext>
            </a:extLst>
          </p:cNvPr>
          <p:cNvSpPr txBox="1"/>
          <p:nvPr/>
        </p:nvSpPr>
        <p:spPr>
          <a:xfrm>
            <a:off x="3429000" y="282224"/>
            <a:ext cx="9531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             </a:t>
            </a:r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tivity </a:t>
            </a:r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IN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F261F-89EA-28B3-148C-89471725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39741"/>
            <a:ext cx="11930797" cy="79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4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6E701-DAFF-0AF0-2054-E04548E0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918D44-5256-7041-5489-D98F973BF1A7}"/>
              </a:ext>
            </a:extLst>
          </p:cNvPr>
          <p:cNvSpPr txBox="1"/>
          <p:nvPr/>
        </p:nvSpPr>
        <p:spPr>
          <a:xfrm>
            <a:off x="3429000" y="282224"/>
            <a:ext cx="9531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             </a:t>
            </a:r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 DIAGRAM</a:t>
            </a:r>
            <a:endParaRPr lang="en-IN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7EF27-9C4B-4CA3-F45D-507CC8AD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790700"/>
            <a:ext cx="11008323" cy="70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0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3851275">
              <a:lnSpc>
                <a:spcPct val="100000"/>
              </a:lnSpc>
              <a:spcBef>
                <a:spcPts val="100"/>
              </a:spcBef>
            </a:pPr>
            <a:r>
              <a:rPr lang="en-US" spc="110" dirty="0"/>
              <a:t>MODULES</a:t>
            </a:r>
            <a:endParaRPr spc="1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59CBC-4BED-DA4C-CA0C-5C3FB518C316}"/>
              </a:ext>
            </a:extLst>
          </p:cNvPr>
          <p:cNvSpPr txBox="1"/>
          <p:nvPr/>
        </p:nvSpPr>
        <p:spPr>
          <a:xfrm>
            <a:off x="838200" y="2019300"/>
            <a:ext cx="16230600" cy="782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Citizen Module:</a:t>
            </a:r>
            <a:r>
              <a:rPr lang="en-US" sz="3200" dirty="0"/>
              <a:t> Register/login, submit complaints, and track status.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Employee Module:</a:t>
            </a:r>
            <a:r>
              <a:rPr lang="en-US" sz="3200" dirty="0"/>
              <a:t> View department complaints and update statuses.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Administrator Module:</a:t>
            </a:r>
            <a:r>
              <a:rPr lang="en-US" sz="3200" dirty="0"/>
              <a:t> Manage users, monitor complaints, and generate reports.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200" b="1" dirty="0"/>
              <a:t>Complaint Management Module:</a:t>
            </a:r>
            <a:r>
              <a:rPr lang="en-IN" sz="3200" dirty="0"/>
              <a:t> Automatic classification, routing, and duplicate detection.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Geolocation &amp; Multimedia Module:</a:t>
            </a:r>
            <a:r>
              <a:rPr lang="en-US" sz="3200" dirty="0"/>
              <a:t> Capture location and upload images.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Notification &amp; Tracking Module:</a:t>
            </a:r>
            <a:r>
              <a:rPr lang="en-US" sz="3200" dirty="0"/>
              <a:t> Real-time alerts and progress monitoring.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Security &amp; Database Module:</a:t>
            </a:r>
            <a:r>
              <a:rPr lang="en-US" sz="3200" dirty="0"/>
              <a:t> Role-based access and secure centralized storage.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E980-F9F8-0363-D120-A5642A9B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EFBCD-D910-1EF3-39B6-367EEDD6D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2165145"/>
            <a:ext cx="17221200" cy="789446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System Design: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system is built using a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role-based architecture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with separate dashboards for Citizens, Employees, and Administrators.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Workflow &amp; Automation: </a:t>
            </a:r>
            <a:r>
              <a:rPr lang="en-US" sz="3200" dirty="0"/>
              <a:t>Complaints are </a:t>
            </a:r>
            <a:r>
              <a:rPr lang="en-US" sz="3200" b="1" dirty="0"/>
              <a:t>submitted by citizens</a:t>
            </a:r>
            <a:r>
              <a:rPr lang="en-US" sz="3200" dirty="0"/>
              <a:t>, </a:t>
            </a:r>
            <a:r>
              <a:rPr lang="en-US" sz="3200" b="1" dirty="0"/>
              <a:t>automatically classified</a:t>
            </a:r>
            <a:r>
              <a:rPr lang="en-US" sz="3200" dirty="0"/>
              <a:t>, and </a:t>
            </a:r>
            <a:r>
              <a:rPr lang="en-US" sz="3200" b="1" dirty="0"/>
              <a:t>routed to the relevant department</a:t>
            </a:r>
            <a:r>
              <a:rPr lang="en-US" sz="3200" dirty="0"/>
              <a:t>. Duplicate complaints are detected to avoid redundancy.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Implementation (MERN Stack):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/>
              <a:t>Frontend: React.js for interactive user interfaces.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/>
              <a:t>Backend: Node.js and Express.js for server and API handling.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/>
              <a:t>Database: MongoDB stores complaints, users, and media securely.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Tracking &amp; Notifications: </a:t>
            </a:r>
            <a:r>
              <a:rPr lang="en-US" sz="3200" dirty="0"/>
              <a:t>Real-time </a:t>
            </a:r>
            <a:r>
              <a:rPr lang="en-US" sz="3200" b="1" dirty="0"/>
              <a:t>status updates and alerts</a:t>
            </a:r>
            <a:r>
              <a:rPr lang="en-US" sz="3200" dirty="0"/>
              <a:t> keep citizens, employees, and admins informed of complaint progress.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Testing &amp; Maintenance:</a:t>
            </a:r>
            <a:r>
              <a:rPr lang="en-US" sz="3200" dirty="0"/>
              <a:t>All modules are tested for functionality, performance, and security. Continuous monitoring ensures smooth operation.</a:t>
            </a:r>
            <a:endParaRPr lang="en-IN" sz="3200" b="1" dirty="0"/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24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0A57-D2AF-0D92-2460-069402D0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650E9-0BDB-ADB8-AD4D-A9E63C96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2165144"/>
            <a:ext cx="17221200" cy="78790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Functional Testing: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Verify that all modules (Citizen, Employee, Admin) perform their intended functions.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Check complaint submission, status updates, dashboards, and notifications.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Role-Based Testing: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Ensure that Citizens, Employees, and Administrators can access only their permitted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Database Testing: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Verify secure storage of complaints, user information, and media files.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Check integrity and consistency of stored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Automation &amp; Workflow Testing: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Test automatic complaint classification, routing, and duplicate detection.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Verify that complaints reach the correct department without manual intervention.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Performance &amp; Security Testing: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Ensure system handles multiple concurrent users.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Test authentication, authorization, and data privacy.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4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E4E9-2419-9CEE-23B8-71F5D04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TEST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534AB-E252-8214-A89B-DB6A78CFF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2165145"/>
            <a:ext cx="17221200" cy="507831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528DE4-0F77-EF4F-6407-AAB4B6818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16485"/>
              </p:ext>
            </p:extLst>
          </p:nvPr>
        </p:nvGraphicFramePr>
        <p:xfrm>
          <a:off x="482600" y="2324100"/>
          <a:ext cx="17221200" cy="6858000"/>
        </p:xfrm>
        <a:graphic>
          <a:graphicData uri="http://schemas.openxmlformats.org/drawingml/2006/table">
            <a:tbl>
              <a:tblPr/>
              <a:tblGrid>
                <a:gridCol w="5740400">
                  <a:extLst>
                    <a:ext uri="{9D8B030D-6E8A-4147-A177-3AD203B41FA5}">
                      <a16:colId xmlns:a16="http://schemas.microsoft.com/office/drawing/2014/main" val="2361730250"/>
                    </a:ext>
                  </a:extLst>
                </a:gridCol>
                <a:gridCol w="5740400">
                  <a:extLst>
                    <a:ext uri="{9D8B030D-6E8A-4147-A177-3AD203B41FA5}">
                      <a16:colId xmlns:a16="http://schemas.microsoft.com/office/drawing/2014/main" val="344266084"/>
                    </a:ext>
                  </a:extLst>
                </a:gridCol>
                <a:gridCol w="5740400">
                  <a:extLst>
                    <a:ext uri="{9D8B030D-6E8A-4147-A177-3AD203B41FA5}">
                      <a16:colId xmlns:a16="http://schemas.microsoft.com/office/drawing/2014/main" val="266448935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Module</a:t>
                      </a:r>
                      <a:endParaRPr lang="en-IN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Test Case</a:t>
                      </a:r>
                      <a:endParaRPr lang="en-IN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Expected Result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42456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Citizen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/>
                        <a:t>Register/login &amp; submit complaint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User can login &amp; complaint saved successfully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4778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Employee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View &amp; update 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Status updates reflect on dashboard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13661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Admin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Add/delete users &amp; generate reports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User management and reports work correctly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21168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Complaint Management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Automatic routing &amp; duplicate check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Complaints routed correctly, duplicates blocked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23730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Notification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Status change alert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/>
                        <a:t>Citizen receives real-time notification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41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33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233A-2EFF-18E8-8CEE-11F0EE10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US" dirty="0"/>
              <a:t>S</a:t>
            </a:r>
            <a:r>
              <a:rPr lang="en-IN" dirty="0"/>
              <a:t>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C4257-5C2E-6582-0AE1-AFBA37A38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553519"/>
            <a:ext cx="4800600" cy="3319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1958AE-2BD2-145C-1C7F-FA74CBE68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29" y="1553519"/>
            <a:ext cx="7010400" cy="3589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ABDD83-2750-B1F7-EE6F-397BC6C53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" y="5626326"/>
            <a:ext cx="7897083" cy="3605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E1CACE-817E-A4C1-1A56-834DF9232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5504554"/>
            <a:ext cx="6262258" cy="478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2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724E-B657-4C5D-8210-35BF1E45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8F92B-A506-7A08-E759-B950850F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2165145"/>
            <a:ext cx="17221200" cy="67616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Overview of the Smart Complaint Management System project.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Define the goals and purpose of the system.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Literature Review: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Study of existing complaint management solutions.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Identify issues in current manual complaint handling.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System Architecture &amp; Diagrams: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Visual representation of system workflow and design.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Modules Description: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Explanation of each module’s role and functionality.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 followed for design and implementation.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Testing: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Validation of system performance and functionality.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Summary of outcomes and future improvements.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2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600" y="190500"/>
            <a:ext cx="12018010" cy="963320"/>
          </a:xfrm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2567305">
              <a:lnSpc>
                <a:spcPct val="100000"/>
              </a:lnSpc>
              <a:spcBef>
                <a:spcPts val="100"/>
              </a:spcBef>
            </a:pPr>
            <a:r>
              <a:rPr lang="en-US" spc="120" dirty="0"/>
              <a:t>C</a:t>
            </a:r>
            <a:r>
              <a:rPr lang="en-IN" spc="120" dirty="0"/>
              <a:t>ONCLUSION</a:t>
            </a:r>
            <a:endParaRPr spc="18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A7A83-C047-B872-16CB-3FF8EE294C76}"/>
              </a:ext>
            </a:extLst>
          </p:cNvPr>
          <p:cNvSpPr txBox="1"/>
          <p:nvPr/>
        </p:nvSpPr>
        <p:spPr>
          <a:xfrm>
            <a:off x="685800" y="1638300"/>
            <a:ext cx="16535400" cy="8463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SCMS provides a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fully automated, transparent, and efficient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complaint management solution.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Citizens can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easily submit complaints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with detailed information and multimedia attachments.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Employees and administrators can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track, manage, and resolve complaints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effectively through dashboards.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Features like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automatic classification, duplicate detection, geolocation, and notifications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improve efficiency.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Overall, the system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enhances public grievance redressal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promotes accountability, and fosters trust between citizens and authorities.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latin typeface="Time new roman"/>
            </a:endParaRPr>
          </a:p>
          <a:p>
            <a:endParaRPr lang="en-US" sz="3200" dirty="0">
              <a:latin typeface="Time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F993-D48B-A59D-D917-AA4A5036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2F14-34E9-AC58-BFDA-54C2B89AC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2165145"/>
            <a:ext cx="17221200" cy="7617470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native mobile applications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Android and iOS to increase accessibility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advanced analytics dashboards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identify recurring issues and improve decision-making.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AI-based complaint categorization and prioritization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faster resolution.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multi-authority collaboration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complaints spanning multiple departments.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automated updates and real-time notifications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keep citizens informed at every stage.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777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A480-3E06-EC81-5592-B3570A29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44124"/>
            <a:ext cx="8657125" cy="1280081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ADCEB0-87B7-6D2B-4C91-622F16CB2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26" y="1248045"/>
            <a:ext cx="17297400" cy="833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Singh, R., &amp; Sharma, P. (2021). Smart Complaint Management System Using Web Based Applications. International Journal of Advanced Research in Computer Science, 12(3), 58–64. </a:t>
            </a:r>
            <a:r>
              <a:rPr lang="en-US" sz="2400" dirty="0">
                <a:hlinkClick r:id="rId2"/>
              </a:rPr>
              <a:t>https://doi.org/10.26438/ijarcs/v12i3.5864</a:t>
            </a:r>
            <a:endParaRPr lang="en-US" sz="2400" dirty="0"/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Yadav, S., &amp; Choudhary, A. (2020). Implementation of Complaint Redressal System for Public Services. International Journal of Innovative Research in Technology, 7(11), 112–117.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Patel, K., &amp; Desai, M. (2019). E-Governance: A Smart Complaint Management Framework for Urban Development. Procedia Computer Science, 152, 137–142. </a:t>
            </a:r>
            <a:r>
              <a:rPr lang="en-US" sz="2400" dirty="0">
                <a:hlinkClick r:id="rId3"/>
              </a:rPr>
              <a:t>https://doi.org/10.1016/j.procs.2019.05.021</a:t>
            </a:r>
            <a:endParaRPr lang="en-US" sz="2400" dirty="0"/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Sharma, P., &amp; Jain, R. (2020). Automated Complaint Management System for Improving Customer Satisfaction in Government Services. Journal of Management Information Systems, 36(2), 195–204.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Rathore, H., &amp; Aggarwal, N. (2018). Development of an Online Complaint Management Portal for Government Services. International Journal of Computer Applications, 179(7), 7–13. </a:t>
            </a:r>
            <a:r>
              <a:rPr lang="en-US" sz="2400" dirty="0">
                <a:hlinkClick r:id="rId4"/>
              </a:rPr>
              <a:t>https://doi.org/10.5120/ijca2018915612</a:t>
            </a:r>
            <a:endParaRPr lang="en-US" sz="2400" dirty="0"/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Islam, M. R., &amp; Rahman, A. (2019). Blockchain Based Complaint Management System for Enhancing Trust in E-Governance. International Journal of Advanced Computer Science and Applications, 10(8), 112–120. </a:t>
            </a:r>
            <a:r>
              <a:rPr lang="en-US" sz="2400" dirty="0">
                <a:hlinkClick r:id="rId5"/>
              </a:rPr>
              <a:t>https://doi.org/10.14569/IJACSA.2019.0100815</a:t>
            </a:r>
            <a:endParaRPr lang="en-US" sz="2400" dirty="0"/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Tripathi, V., &amp; Patel, R. (2021). Real-time Complaint Management System Using Cloud and AI Technologies. Journal of Cloud Computing: Advances, Systems and Applications, 10(1), 45–52.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565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77A8-1E2C-9A57-ED29-32684442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342900"/>
            <a:ext cx="12018010" cy="830997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900462-A300-8D39-FCD7-165480546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0623" y="1944268"/>
            <a:ext cx="17983200" cy="667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8. Shah, D., &amp; Shah, P. (2021). Intelligent Complaint Monitoring and Resolution System for Customer Service. International Journal   of   Data and Network Security, 9(1), 22–28.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9. Ramesh, P., &amp; Priya, K. (2019). Enhancing Complaint Resolution Efficiency in Government Offices Using Automation Tools. Journal of Software Engineering and Applications, 12(5), 213–221.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10. Kaur, J., &amp; Singh, S. (2020). Smart Complaint Management System for University Campuses Using IoT and Cloud Computing. International Journal of Computer Networks and Communications Security, 8(7), 1–7.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11. Thomas, J., &amp; Mathew, S. (2020). Design of a Secure Complaint Portal with Real Time Tracking and Feedback Mechanism. International Journal of Information Technology and Management, 19(4), 305–313.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13. Banerjee, A., &amp; Chatterjee, S. (2019). Machine Learning Techniques for Efficient Complaint Handling in Government Platforms. IEEE Access, 7, 100824–100833. https://doi.org/10.1109/ACCESS.2019.2936754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14. Sharma, K., &amp; Mishra, S. (2021). Data-Driven Complaint Resolution System for Enhancing Public Trust. International Journal of Intelligent Systems and Applications, 13(6), 45–54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04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9885" y="1714500"/>
            <a:ext cx="9968230" cy="5398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7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17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FCA8C-CF01-CEB8-7CFC-C2A610327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>
            <a:extLst>
              <a:ext uri="{FF2B5EF4-FFF2-40B4-BE49-F238E27FC236}">
                <a16:creationId xmlns:a16="http://schemas.microsoft.com/office/drawing/2014/main" id="{1D888C7A-A317-2CA6-0FDE-4D6F8105B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484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A2A2A"/>
                </a:solidFill>
              </a:rPr>
              <a:t>ABSTRACT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052920F-CA7A-5DC3-4829-A23CC739471A}"/>
              </a:ext>
            </a:extLst>
          </p:cNvPr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95C11E-D4DA-0DFF-A79A-B827FEA373A2}"/>
              </a:ext>
            </a:extLst>
          </p:cNvPr>
          <p:cNvSpPr txBox="1"/>
          <p:nvPr/>
        </p:nvSpPr>
        <p:spPr>
          <a:xfrm>
            <a:off x="1164265" y="6575881"/>
            <a:ext cx="557146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Utilized: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Frontend:</a:t>
            </a:r>
            <a:r>
              <a:rPr lang="en-IN" sz="2400" dirty="0"/>
              <a:t> React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Backend: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Node.js, Express.js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Database: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MongoDB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Notifications: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Email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Nodemailer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9AEC2-9A9D-7EC1-88D9-C5B58EDD66A0}"/>
              </a:ext>
            </a:extLst>
          </p:cNvPr>
          <p:cNvSpPr txBox="1"/>
          <p:nvPr/>
        </p:nvSpPr>
        <p:spPr>
          <a:xfrm>
            <a:off x="1143000" y="1866900"/>
            <a:ext cx="10210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Complaint Management System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citizens to easily report public issues to government authorities.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provides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 dashboards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citizens, employees, and admin to manage and track complaints efficiently.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supports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email notifications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feature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issue resolution.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and MongoDB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ensures fast, transparent, and user-friendly grievance handling.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9AA90-CCD2-A634-5467-119DA6D4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065" y="3026475"/>
            <a:ext cx="6358606" cy="42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1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A0E0-672D-E2AA-FA19-056A3235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21C14-A558-796E-6971-A09E9563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1790700"/>
            <a:ext cx="17221200" cy="689419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Smart Complaint Management System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is designed to simplify how citizens register and track their complaints.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 acts as a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bridge between citizens, employees, and administrators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enabling smooth communication and quick issue resolution.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system allows citizens to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submit complaints online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attach evidence (like images), and monitor progress in real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can manage employees, view complaints and monitor departmental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can view complaints relevant to their department and update progress efficiently.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platform ensures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transparency, accountability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Built using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React.js (frontend)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Node.js &amp; Express (backend)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MongoDB (database)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for seamless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Designed to make complaint handling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digital, faster, and more organized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reducing manual effort and paperwork.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2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D0ED-ECFB-5847-04B1-F23A3431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5804A-073F-55E7-CC3D-E54E39F9E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1638300"/>
            <a:ext cx="17221200" cy="676165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create a digital platform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easy and quick complaint registration by citizens.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streamline communication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between citizens, employees, and administrators.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ensure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transparency and accountability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complaint handling and resolution.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allow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real-time tracking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complaint status and progress.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reduce manual work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eliminate paper-based complaint systems.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enable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admins to monitor employee performance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build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user-friendly interface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can be accessed easily.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provide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centralized database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storing and managing complaint records securely.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promote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faster issue resolution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through clear workflows.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2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304" y="1189262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1619" y="0"/>
            <a:ext cx="12018010" cy="963320"/>
          </a:xfrm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244729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LITE</a:t>
            </a:r>
            <a:r>
              <a:rPr spc="-45" dirty="0"/>
              <a:t>R</a:t>
            </a:r>
            <a:r>
              <a:rPr spc="-585" dirty="0"/>
              <a:t>A</a:t>
            </a:r>
            <a:r>
              <a:rPr spc="-95" dirty="0"/>
              <a:t>TURE</a:t>
            </a:r>
            <a:r>
              <a:rPr spc="-275" dirty="0"/>
              <a:t> </a:t>
            </a:r>
            <a:r>
              <a:rPr spc="75" dirty="0"/>
              <a:t>REVIEW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0D8AB2-B86E-9040-2D55-BBFC59E11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12273"/>
              </p:ext>
            </p:extLst>
          </p:nvPr>
        </p:nvGraphicFramePr>
        <p:xfrm>
          <a:off x="557503" y="1605705"/>
          <a:ext cx="17172993" cy="83630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76497">
                  <a:extLst>
                    <a:ext uri="{9D8B030D-6E8A-4147-A177-3AD203B41FA5}">
                      <a16:colId xmlns:a16="http://schemas.microsoft.com/office/drawing/2014/main" val="253128162"/>
                    </a:ext>
                  </a:extLst>
                </a:gridCol>
                <a:gridCol w="12396496">
                  <a:extLst>
                    <a:ext uri="{9D8B030D-6E8A-4147-A177-3AD203B41FA5}">
                      <a16:colId xmlns:a16="http://schemas.microsoft.com/office/drawing/2014/main" val="2320211091"/>
                    </a:ext>
                  </a:extLst>
                </a:gridCol>
              </a:tblGrid>
              <a:tr h="56613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Author(s) &amp; Year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Key Contribution / Summary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extLst>
                  <a:ext uri="{0D108BD9-81ED-4DB2-BD59-A6C34878D82A}">
                    <a16:rowId xmlns:a16="http://schemas.microsoft.com/office/drawing/2014/main" val="1408397587"/>
                  </a:ext>
                </a:extLst>
              </a:tr>
              <a:tr h="1351645">
                <a:tc>
                  <a:txBody>
                    <a:bodyPr/>
                    <a:lstStyle/>
                    <a:p>
                      <a:r>
                        <a:rPr lang="en-US" sz="2800" dirty="0"/>
                        <a:t>Singh, R., &amp; Sharma, P. (2021)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Smart Complaint Management System Using Web-Based Applications.</a:t>
                      </a:r>
                      <a:r>
                        <a:rPr lang="en-US" sz="2800" dirty="0"/>
                        <a:t> Proposes a web-based system to automate complaint registration and tracking for improved public service efficiency.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extLst>
                  <a:ext uri="{0D108BD9-81ED-4DB2-BD59-A6C34878D82A}">
                    <a16:rowId xmlns:a16="http://schemas.microsoft.com/office/drawing/2014/main" val="3008637036"/>
                  </a:ext>
                </a:extLst>
              </a:tr>
              <a:tr h="1830095">
                <a:tc>
                  <a:txBody>
                    <a:bodyPr/>
                    <a:lstStyle/>
                    <a:p>
                      <a:r>
                        <a:rPr lang="en-IN" sz="2800" dirty="0"/>
                        <a:t>Yadav, S., &amp; Choudhary, A. (2020)</a:t>
                      </a:r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Implementation of Complaint Redressal System for Public Services.</a:t>
                      </a:r>
                      <a:r>
                        <a:rPr lang="en-US" sz="2800" dirty="0"/>
                        <a:t> Focuses on developing a simple and efficient redressal platform to handle public service complaints.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extLst>
                  <a:ext uri="{0D108BD9-81ED-4DB2-BD59-A6C34878D82A}">
                    <a16:rowId xmlns:a16="http://schemas.microsoft.com/office/drawing/2014/main" val="3561841495"/>
                  </a:ext>
                </a:extLst>
              </a:tr>
              <a:tr h="1830095">
                <a:tc>
                  <a:txBody>
                    <a:bodyPr/>
                    <a:lstStyle/>
                    <a:p>
                      <a:r>
                        <a:rPr lang="en-IN" sz="2800" dirty="0"/>
                        <a:t>Patel, K., &amp; Desai, M. (2019)</a:t>
                      </a:r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E-Governance: A Smart Complaint Management Framework for Urban Development.</a:t>
                      </a:r>
                      <a:r>
                        <a:rPr lang="en-US" sz="2800" dirty="0"/>
                        <a:t> Introduces a framework for managing urban complaints under e-governance initiatives.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extLst>
                  <a:ext uri="{0D108BD9-81ED-4DB2-BD59-A6C34878D82A}">
                    <a16:rowId xmlns:a16="http://schemas.microsoft.com/office/drawing/2014/main" val="2359365566"/>
                  </a:ext>
                </a:extLst>
              </a:tr>
              <a:tr h="1351645">
                <a:tc>
                  <a:txBody>
                    <a:bodyPr/>
                    <a:lstStyle/>
                    <a:p>
                      <a:r>
                        <a:rPr lang="fi-FI" sz="2800" dirty="0"/>
                        <a:t>Sharma, P., &amp; Jain, R. (2020)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Automated Complaint Management System for Improving Customer Satisfaction in Government Services.</a:t>
                      </a:r>
                      <a:r>
                        <a:rPr lang="en-US" sz="2800" dirty="0"/>
                        <a:t> Discusses automation tools to streamline complaint handling and improve satisfaction.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extLst>
                  <a:ext uri="{0D108BD9-81ED-4DB2-BD59-A6C34878D82A}">
                    <a16:rowId xmlns:a16="http://schemas.microsoft.com/office/drawing/2014/main" val="2883332623"/>
                  </a:ext>
                </a:extLst>
              </a:tr>
              <a:tr h="1408777">
                <a:tc>
                  <a:txBody>
                    <a:bodyPr/>
                    <a:lstStyle/>
                    <a:p>
                      <a:r>
                        <a:rPr lang="en-US" sz="2800" dirty="0"/>
                        <a:t>Rathore, H., &amp; Aggarwal, N. (2018)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Development of an Online Complaint Management Portal for Government Services.</a:t>
                      </a:r>
                      <a:r>
                        <a:rPr lang="en-US" sz="2800" dirty="0"/>
                        <a:t> Describes the creation of a user-friendly portal for managing public grievances.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extLst>
                  <a:ext uri="{0D108BD9-81ED-4DB2-BD59-A6C34878D82A}">
                    <a16:rowId xmlns:a16="http://schemas.microsoft.com/office/drawing/2014/main" val="12676318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244729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LITE</a:t>
            </a:r>
            <a:r>
              <a:rPr spc="-45" dirty="0"/>
              <a:t>R</a:t>
            </a:r>
            <a:r>
              <a:rPr spc="-585" dirty="0"/>
              <a:t>A</a:t>
            </a:r>
            <a:r>
              <a:rPr spc="-95" dirty="0"/>
              <a:t>TURE</a:t>
            </a:r>
            <a:r>
              <a:rPr spc="-275" dirty="0"/>
              <a:t> </a:t>
            </a:r>
            <a:r>
              <a:rPr spc="75" dirty="0"/>
              <a:t>REVIEW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A72F94-BC44-E2AD-8632-AA3C9BA3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96307"/>
              </p:ext>
            </p:extLst>
          </p:nvPr>
        </p:nvGraphicFramePr>
        <p:xfrm>
          <a:off x="762000" y="1735528"/>
          <a:ext cx="16459200" cy="8414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55454">
                  <a:extLst>
                    <a:ext uri="{9D8B030D-6E8A-4147-A177-3AD203B41FA5}">
                      <a16:colId xmlns:a16="http://schemas.microsoft.com/office/drawing/2014/main" val="2100054438"/>
                    </a:ext>
                  </a:extLst>
                </a:gridCol>
                <a:gridCol w="13403746">
                  <a:extLst>
                    <a:ext uri="{9D8B030D-6E8A-4147-A177-3AD203B41FA5}">
                      <a16:colId xmlns:a16="http://schemas.microsoft.com/office/drawing/2014/main" val="1427752215"/>
                    </a:ext>
                  </a:extLst>
                </a:gridCol>
              </a:tblGrid>
              <a:tr h="82168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Author(s) &amp; Year</a:t>
                      </a:r>
                      <a:endParaRPr lang="en-IN" sz="2800" dirty="0"/>
                    </a:p>
                    <a:p>
                      <a:endParaRPr lang="en-IN" sz="2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Summary</a:t>
                      </a:r>
                    </a:p>
                  </a:txBody>
                  <a:tcPr marL="58025" marR="58025" marT="29013" marB="29013" anchor="ctr"/>
                </a:tc>
                <a:extLst>
                  <a:ext uri="{0D108BD9-81ED-4DB2-BD59-A6C34878D82A}">
                    <a16:rowId xmlns:a16="http://schemas.microsoft.com/office/drawing/2014/main" val="2868557394"/>
                  </a:ext>
                </a:extLst>
              </a:tr>
              <a:tr h="1206374">
                <a:tc>
                  <a:txBody>
                    <a:bodyPr/>
                    <a:lstStyle/>
                    <a:p>
                      <a:r>
                        <a:rPr lang="de-DE" sz="2800" dirty="0"/>
                        <a:t>Islam, M. R., &amp; Rahman, A. (2019)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Blockchain Based Complaint Management System for Enhancing Trust in E-Governance.</a:t>
                      </a:r>
                      <a:r>
                        <a:rPr lang="en-US" sz="2800" dirty="0"/>
                        <a:t> Proposes blockchain integration to ensure transparency and trust in complaint management.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extLst>
                  <a:ext uri="{0D108BD9-81ED-4DB2-BD59-A6C34878D82A}">
                    <a16:rowId xmlns:a16="http://schemas.microsoft.com/office/drawing/2014/main" val="3116667621"/>
                  </a:ext>
                </a:extLst>
              </a:tr>
              <a:tr h="1726495">
                <a:tc>
                  <a:txBody>
                    <a:bodyPr/>
                    <a:lstStyle/>
                    <a:p>
                      <a:r>
                        <a:rPr lang="it-IT" sz="2800" dirty="0"/>
                        <a:t>Tripathi, V., &amp; Patel, R. (2021)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Real-time Complaint Management System Using Cloud and AI Technologies.</a:t>
                      </a:r>
                      <a:r>
                        <a:rPr lang="en-US" sz="2800" dirty="0"/>
                        <a:t> Suggests a real-time system leveraging AI and cloud for faster response and resolution.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extLst>
                  <a:ext uri="{0D108BD9-81ED-4DB2-BD59-A6C34878D82A}">
                    <a16:rowId xmlns:a16="http://schemas.microsoft.com/office/drawing/2014/main" val="2646518595"/>
                  </a:ext>
                </a:extLst>
              </a:tr>
              <a:tr h="1355999">
                <a:tc>
                  <a:txBody>
                    <a:bodyPr/>
                    <a:lstStyle/>
                    <a:p>
                      <a:r>
                        <a:rPr lang="de-DE" sz="2800" dirty="0"/>
                        <a:t>Mehta, S., &amp; Garg, A. (2020)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Improving Public Service Delivery Through Smart Complaint Handling Systems.</a:t>
                      </a:r>
                      <a:r>
                        <a:rPr lang="en-US" sz="2800" dirty="0"/>
                        <a:t> Focuses on digital tools to improve government service delivery through efficient complaint handling.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extLst>
                  <a:ext uri="{0D108BD9-81ED-4DB2-BD59-A6C34878D82A}">
                    <a16:rowId xmlns:a16="http://schemas.microsoft.com/office/drawing/2014/main" val="53826234"/>
                  </a:ext>
                </a:extLst>
              </a:tr>
              <a:tr h="1355999">
                <a:tc>
                  <a:txBody>
                    <a:bodyPr/>
                    <a:lstStyle/>
                    <a:p>
                      <a:r>
                        <a:rPr lang="en-US" sz="2800" dirty="0"/>
                        <a:t>Shah, D., &amp; Shah, P. (2021)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Intelligent Complaint Monitoring and Resolution System for Customer Service.</a:t>
                      </a:r>
                      <a:r>
                        <a:rPr lang="en-US" sz="2800" dirty="0"/>
                        <a:t> Introduces an AI-based monitoring and resolution platform to enhance customer service.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extLst>
                  <a:ext uri="{0D108BD9-81ED-4DB2-BD59-A6C34878D82A}">
                    <a16:rowId xmlns:a16="http://schemas.microsoft.com/office/drawing/2014/main" val="4132339085"/>
                  </a:ext>
                </a:extLst>
              </a:tr>
              <a:tr h="1726495">
                <a:tc>
                  <a:txBody>
                    <a:bodyPr/>
                    <a:lstStyle/>
                    <a:p>
                      <a:r>
                        <a:rPr lang="en-US" sz="2800" dirty="0"/>
                        <a:t>Ramesh, P., &amp; Priya, K. (2019)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Enhancing Complaint Resolution Efficiency in Government Offices Using Automation Tools.</a:t>
                      </a:r>
                      <a:r>
                        <a:rPr lang="en-US" sz="2800" dirty="0"/>
                        <a:t> Studies automation to increase complaint resolution speed and efficiency.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extLst>
                  <a:ext uri="{0D108BD9-81ED-4DB2-BD59-A6C34878D82A}">
                    <a16:rowId xmlns:a16="http://schemas.microsoft.com/office/drawing/2014/main" val="30648485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C7D4-96CD-0343-87E8-A4538F73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342900"/>
            <a:ext cx="12018010" cy="830997"/>
          </a:xfrm>
        </p:spPr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07734A-4784-F502-6639-F46B2CA03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68123"/>
              </p:ext>
            </p:extLst>
          </p:nvPr>
        </p:nvGraphicFramePr>
        <p:xfrm>
          <a:off x="685800" y="1866900"/>
          <a:ext cx="16992600" cy="8213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33148">
                  <a:extLst>
                    <a:ext uri="{9D8B030D-6E8A-4147-A177-3AD203B41FA5}">
                      <a16:colId xmlns:a16="http://schemas.microsoft.com/office/drawing/2014/main" val="2472873813"/>
                    </a:ext>
                  </a:extLst>
                </a:gridCol>
                <a:gridCol w="11859452">
                  <a:extLst>
                    <a:ext uri="{9D8B030D-6E8A-4147-A177-3AD203B41FA5}">
                      <a16:colId xmlns:a16="http://schemas.microsoft.com/office/drawing/2014/main" val="4077236321"/>
                    </a:ext>
                  </a:extLst>
                </a:gridCol>
              </a:tblGrid>
              <a:tr h="886624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Author(s) &amp; Year</a:t>
                      </a:r>
                      <a:endParaRPr lang="en-IN" sz="2800" dirty="0"/>
                    </a:p>
                    <a:p>
                      <a:endParaRPr lang="en-IN" sz="2800" dirty="0"/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Summary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2781642378"/>
                  </a:ext>
                </a:extLst>
              </a:tr>
              <a:tr h="1288181">
                <a:tc>
                  <a:txBody>
                    <a:bodyPr/>
                    <a:lstStyle/>
                    <a:p>
                      <a:r>
                        <a:rPr lang="en-IN" sz="2800" dirty="0"/>
                        <a:t>Kaur, J., &amp; Singh, S. (2020)</a:t>
                      </a:r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Smart Complaint Management System for University Campuses Using IoT and Cloud Computing.</a:t>
                      </a:r>
                      <a:r>
                        <a:rPr lang="en-US" sz="2800" dirty="0"/>
                        <a:t> Applies IoT and cloud solutions to manage university-level complaints.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4241804595"/>
                  </a:ext>
                </a:extLst>
              </a:tr>
              <a:tr h="1835560">
                <a:tc>
                  <a:txBody>
                    <a:bodyPr/>
                    <a:lstStyle/>
                    <a:p>
                      <a:r>
                        <a:rPr lang="en-US" sz="2800" dirty="0"/>
                        <a:t>Thomas, J., &amp; Mathew, S. (2020)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Design of a Secure Complaint Portal with Real-Time Tracking and Feedback Mechanism.</a:t>
                      </a:r>
                      <a:r>
                        <a:rPr lang="en-US" sz="2800" dirty="0"/>
                        <a:t> Presents a secure complaint system with live tracking and feedback integration.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3189264262"/>
                  </a:ext>
                </a:extLst>
              </a:tr>
              <a:tr h="1399348">
                <a:tc>
                  <a:txBody>
                    <a:bodyPr/>
                    <a:lstStyle/>
                    <a:p>
                      <a:r>
                        <a:rPr lang="en-IN" sz="2800" dirty="0"/>
                        <a:t>Banerjee, A., &amp; Chatterjee, S. (2019)</a:t>
                      </a:r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Machine Learning Techniques for Efficient Complaint Handling in Government Platforms.</a:t>
                      </a:r>
                      <a:r>
                        <a:rPr lang="en-US" sz="2800" dirty="0"/>
                        <a:t> Explores ML algorithms for improving classification and resolution of public grievances.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2778073728"/>
                  </a:ext>
                </a:extLst>
              </a:tr>
              <a:tr h="1399348">
                <a:tc>
                  <a:txBody>
                    <a:bodyPr/>
                    <a:lstStyle/>
                    <a:p>
                      <a:r>
                        <a:rPr lang="fi-FI" sz="2800" dirty="0"/>
                        <a:t>Sharma, K., &amp; Mishra, S. (2021)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Data-Driven Complaint Resolution System for Enhancing Public Trust.</a:t>
                      </a:r>
                      <a:r>
                        <a:rPr lang="en-US" sz="2800" dirty="0"/>
                        <a:t> Emphasizes data analytics for better decision-making in grievance management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381449485"/>
                  </a:ext>
                </a:extLst>
              </a:tr>
              <a:tr h="1268138">
                <a:tc>
                  <a:txBody>
                    <a:bodyPr/>
                    <a:lstStyle/>
                    <a:p>
                      <a:r>
                        <a:rPr lang="pl-PL" sz="2800" dirty="0"/>
                        <a:t>Verma, R., &amp; Prasad, K. (2021)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Development of a Web-Based Complaint Monitoring System Using Artificial Intelligence.</a:t>
                      </a:r>
                      <a:r>
                        <a:rPr lang="en-US" sz="2800" dirty="0"/>
                        <a:t> Describes an AI-driven platform for real-time complaint tracking</a:t>
                      </a:r>
                      <a:r>
                        <a:rPr lang="en-IN" sz="2800" dirty="0"/>
                        <a:t>.</a:t>
                      </a:r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20073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5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951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A2A2A"/>
                </a:solidFill>
              </a:rPr>
              <a:t>PROBLEM</a:t>
            </a:r>
            <a:r>
              <a:rPr spc="-114" dirty="0">
                <a:solidFill>
                  <a:srgbClr val="2A2A2A"/>
                </a:solidFill>
              </a:rPr>
              <a:t> </a:t>
            </a:r>
            <a:r>
              <a:rPr spc="-65" dirty="0">
                <a:solidFill>
                  <a:srgbClr val="2A2A2A"/>
                </a:solidFill>
              </a:rPr>
              <a:t>STATEMENT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7CAB3-2EC8-9EE6-CD5E-3F69A64F60C5}"/>
              </a:ext>
            </a:extLst>
          </p:cNvPr>
          <p:cNvSpPr txBox="1"/>
          <p:nvPr/>
        </p:nvSpPr>
        <p:spPr>
          <a:xfrm>
            <a:off x="990600" y="1943100"/>
            <a:ext cx="16916400" cy="7387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Slow and Manual Handling: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Complaints are processed manually, causing delays. This reduces overall efficiency and response time.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/>
              <a:t>Lack of Transparency:</a:t>
            </a:r>
            <a:r>
              <a:rPr lang="en-US" sz="3200" dirty="0"/>
              <a:t> Users cannot track the status of their complaints easily. Organizations also struggle to prioritize and manage complaints effectively.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/>
              <a:t>Poor Communication:</a:t>
            </a:r>
            <a:r>
              <a:rPr lang="en-US" sz="3200" dirty="0"/>
              <a:t> Interaction between users and authorities is inconsistent. Miscommunication often leads to unresolved or repeated complaints.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/>
              <a:t>Delayed Resolution:</a:t>
            </a:r>
            <a:r>
              <a:rPr lang="en-US" sz="3200" dirty="0"/>
              <a:t> Complaints take longer to resolve due to manual workflows. Slow responses affect service quality and stakeholder satisfaction.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/>
              <a:t>User Experience Problems:</a:t>
            </a:r>
            <a:r>
              <a:rPr lang="en-US" sz="3200" dirty="0"/>
              <a:t> Citizens find it hard to submit complaints with full details. Frustration reduces trust in governance and slows civic engagement.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2228</Words>
  <Application>Microsoft Office PowerPoint</Application>
  <PresentationFormat>Custom</PresentationFormat>
  <Paragraphs>185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Tahoma</vt:lpstr>
      <vt:lpstr>Time new roman</vt:lpstr>
      <vt:lpstr>Times New Roman</vt:lpstr>
      <vt:lpstr>Wingdings</vt:lpstr>
      <vt:lpstr>Office Theme</vt:lpstr>
      <vt:lpstr>SMART WASTE-AI-POWERED COMMUNITY WASTE MANAGEMENT SYSTEM</vt:lpstr>
      <vt:lpstr>AGENDA</vt:lpstr>
      <vt:lpstr>ABSTRACT</vt:lpstr>
      <vt:lpstr>INTRODUCTION</vt:lpstr>
      <vt:lpstr>OBJECTIVE</vt:lpstr>
      <vt:lpstr>LITERATURE REVIEW</vt:lpstr>
      <vt:lpstr>LITERATURE REVIEW</vt:lpstr>
      <vt:lpstr>LITERATURE REVIEW</vt:lpstr>
      <vt:lpstr>PROBLEM STATEMENT</vt:lpstr>
      <vt:lpstr> ARCHITECTURE DIAGRAM</vt:lpstr>
      <vt:lpstr>Usecase Diagram</vt:lpstr>
      <vt:lpstr>Class Diagram</vt:lpstr>
      <vt:lpstr>PowerPoint Presentation</vt:lpstr>
      <vt:lpstr>PowerPoint Presentation</vt:lpstr>
      <vt:lpstr>MODULES</vt:lpstr>
      <vt:lpstr>METHODOLOGY</vt:lpstr>
      <vt:lpstr>TESTING</vt:lpstr>
      <vt:lpstr>TEST CASE</vt:lpstr>
      <vt:lpstr>SCREENSHOTS</vt:lpstr>
      <vt:lpstr>CONCLUSION</vt:lpstr>
      <vt:lpstr>FUTURE WORK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Zerobite: A Real-Time Food Donation and Waste Management System</dc:title>
  <dc:creator>alin Jebi</dc:creator>
  <cp:keywords>DAG2fh9DTDc,BAFvR4EEPHo,0</cp:keywords>
  <cp:lastModifiedBy>Devasharshini MJ</cp:lastModifiedBy>
  <cp:revision>10</cp:revision>
  <dcterms:created xsi:type="dcterms:W3CDTF">2025-10-25T05:48:32Z</dcterms:created>
  <dcterms:modified xsi:type="dcterms:W3CDTF">2025-10-28T11:21:31Z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2025-10-23T00:00:00Z</vt:filetime>
  </property>
  <property fmtid="{D5CDD505-2E9C-101B-9397-08002B2CF9AE}" pid="3" name="Creator">
    <vt:lpwstr>Canva</vt:lpwstr>
  </property>
  <property fmtid="{D5CDD505-2E9C-101B-9397-08002B2CF9AE}" pid="4" name="LastSaved">
    <vt:filetime>2025-10-25T00:00:00Z</vt:filetime>
  </property>
  <property fmtid="{D5CDD505-2E9C-101B-9397-08002B2CF9AE}" pid="5" name="Producer">
    <vt:lpwstr>Canva</vt:lpwstr>
  </property>
</Properties>
</file>