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88" d="100"/>
          <a:sy n="88" d="100"/>
        </p:scale>
        <p:origin x="494"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 name=""/>
        <p:cNvGrpSpPr/>
        <p:nvPr/>
      </p:nvGrpSpPr>
      <p:grpSpPr>
        <a:xfrm>
          <a:off x="0" y="0"/>
          <a:ext cx="0" cy="0"/>
          <a:chOff x="0" y="0"/>
          <a:chExt cx="0" cy="0"/>
        </a:xfrm>
      </p:grpSpPr>
      <p:sp>
        <p:nvSpPr>
          <p:cNvPr id="1048621"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622"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23" name="Date Placeholder 3"/>
          <p:cNvSpPr>
            <a:spLocks noGrp="1"/>
          </p:cNvSpPr>
          <p:nvPr>
            <p:ph type="dt" sz="half" idx="10"/>
          </p:nvPr>
        </p:nvSpPr>
        <p:spPr/>
        <p:txBody>
          <a:bodyPr/>
          <a:p>
            <a:fld id="{665DC871-49C7-4E97-9008-8444A22B88C4}" type="datetimeFigureOut">
              <a:rPr lang="en-IN" smtClean="0"/>
              <a:t>22-10-2023</a:t>
            </a:fld>
            <a:endParaRPr lang="en-IN"/>
          </a:p>
        </p:txBody>
      </p:sp>
      <p:sp>
        <p:nvSpPr>
          <p:cNvPr id="1048624" name="Footer Placeholder 4"/>
          <p:cNvSpPr>
            <a:spLocks noGrp="1"/>
          </p:cNvSpPr>
          <p:nvPr>
            <p:ph type="ftr" sz="quarter" idx="11"/>
          </p:nvPr>
        </p:nvSpPr>
        <p:spPr>
          <a:xfrm>
            <a:off x="2416500" y="329307"/>
            <a:ext cx="4973915" cy="309201"/>
          </a:xfrm>
        </p:spPr>
        <p:txBody>
          <a:bodyPr/>
          <a:p>
            <a:endParaRPr lang="en-IN"/>
          </a:p>
        </p:txBody>
      </p:sp>
      <p:sp>
        <p:nvSpPr>
          <p:cNvPr id="1048625" name="Slide Number Placeholder 5"/>
          <p:cNvSpPr>
            <a:spLocks noGrp="1"/>
          </p:cNvSpPr>
          <p:nvPr>
            <p:ph type="sldNum" sz="quarter" idx="12"/>
          </p:nvPr>
        </p:nvSpPr>
        <p:spPr>
          <a:xfrm>
            <a:off x="1437664" y="798973"/>
            <a:ext cx="811019" cy="503578"/>
          </a:xfrm>
        </p:spPr>
        <p:txBody>
          <a:bodyPr/>
          <a:p>
            <a:fld id="{C04A4152-F4FC-491D-BA01-A9D9A002841D}" type="slidenum">
              <a:rPr lang="en-IN" smtClean="0"/>
              <a:t>‹#›</a:t>
            </a:fld>
            <a:endParaRPr lang="en-IN"/>
          </a:p>
        </p:txBody>
      </p:sp>
      <p:cxnSp>
        <p:nvCxnSpPr>
          <p:cNvPr id="3145729"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dirty="0" lang="en-US"/>
          </a:p>
        </p:txBody>
      </p:sp>
      <p:sp>
        <p:nvSpPr>
          <p:cNvPr id="10486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3"/>
          <p:cNvSpPr>
            <a:spLocks noGrp="1"/>
          </p:cNvSpPr>
          <p:nvPr>
            <p:ph type="dt" sz="half" idx="10"/>
          </p:nvPr>
        </p:nvSpPr>
        <p:spPr/>
        <p:txBody>
          <a:bodyPr/>
          <a:p>
            <a:fld id="{665DC871-49C7-4E97-9008-8444A22B88C4}" type="datetimeFigureOut">
              <a:rPr lang="en-IN" smtClean="0"/>
              <a:t>22-10-2023</a:t>
            </a:fld>
            <a:endParaRPr lang="en-IN"/>
          </a:p>
        </p:txBody>
      </p:sp>
      <p:sp>
        <p:nvSpPr>
          <p:cNvPr id="1048651" name="Footer Placeholder 4"/>
          <p:cNvSpPr>
            <a:spLocks noGrp="1"/>
          </p:cNvSpPr>
          <p:nvPr>
            <p:ph type="ftr" sz="quarter" idx="11"/>
          </p:nvPr>
        </p:nvSpPr>
        <p:spPr/>
        <p:txBody>
          <a:bodyPr/>
          <a:p>
            <a:endParaRPr lang="en-IN"/>
          </a:p>
        </p:txBody>
      </p:sp>
      <p:sp>
        <p:nvSpPr>
          <p:cNvPr id="1048652" name="Slide Number Placeholder 5"/>
          <p:cNvSpPr>
            <a:spLocks noGrp="1"/>
          </p:cNvSpPr>
          <p:nvPr>
            <p:ph type="sldNum" sz="quarter" idx="12"/>
          </p:nvPr>
        </p:nvSpPr>
        <p:spPr/>
        <p:txBody>
          <a:bodyPr/>
          <a:p>
            <a:fld id="{C04A4152-F4FC-491D-BA01-A9D9A002841D}" type="slidenum">
              <a:rPr lang="en-IN" smtClean="0"/>
              <a:t>‹#›</a:t>
            </a:fld>
            <a:endParaRPr lang="en-IN"/>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30"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31"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Date Placeholder 3"/>
          <p:cNvSpPr>
            <a:spLocks noGrp="1"/>
          </p:cNvSpPr>
          <p:nvPr>
            <p:ph type="dt" sz="half" idx="10"/>
          </p:nvPr>
        </p:nvSpPr>
        <p:spPr/>
        <p:txBody>
          <a:bodyPr/>
          <a:p>
            <a:fld id="{665DC871-49C7-4E97-9008-8444A22B88C4}" type="datetimeFigureOut">
              <a:rPr lang="en-IN" smtClean="0"/>
              <a:t>22-10-2023</a:t>
            </a:fld>
            <a:endParaRPr lang="en-IN"/>
          </a:p>
        </p:txBody>
      </p:sp>
      <p:sp>
        <p:nvSpPr>
          <p:cNvPr id="1048633" name="Footer Placeholder 4"/>
          <p:cNvSpPr>
            <a:spLocks noGrp="1"/>
          </p:cNvSpPr>
          <p:nvPr>
            <p:ph type="ftr" sz="quarter" idx="11"/>
          </p:nvPr>
        </p:nvSpPr>
        <p:spPr/>
        <p:txBody>
          <a:bodyPr/>
          <a:p>
            <a:endParaRPr lang="en-IN"/>
          </a:p>
        </p:txBody>
      </p:sp>
      <p:sp>
        <p:nvSpPr>
          <p:cNvPr id="1048634" name="Slide Number Placeholder 5"/>
          <p:cNvSpPr>
            <a:spLocks noGrp="1"/>
          </p:cNvSpPr>
          <p:nvPr>
            <p:ph type="sldNum" sz="quarter" idx="12"/>
          </p:nvPr>
        </p:nvSpPr>
        <p:spPr/>
        <p:txBody>
          <a:bodyPr/>
          <a:p>
            <a:fld id="{C04A4152-F4FC-491D-BA01-A9D9A002841D}" type="slidenum">
              <a:rPr lang="en-IN" smtClean="0"/>
              <a:t>‹#›</a:t>
            </a:fld>
            <a:endParaRPr lang="en-IN"/>
          </a:p>
        </p:txBody>
      </p:sp>
      <p:cxnSp>
        <p:nvCxnSpPr>
          <p:cNvPr id="3145731"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endParaRPr dirty="0" lang="en-US"/>
          </a:p>
        </p:txBody>
      </p:sp>
      <p:sp>
        <p:nvSpPr>
          <p:cNvPr id="1048636"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Date Placeholder 3"/>
          <p:cNvSpPr>
            <a:spLocks noGrp="1"/>
          </p:cNvSpPr>
          <p:nvPr>
            <p:ph type="dt" sz="half" idx="10"/>
          </p:nvPr>
        </p:nvSpPr>
        <p:spPr/>
        <p:txBody>
          <a:bodyPr/>
          <a:p>
            <a:fld id="{665DC871-49C7-4E97-9008-8444A22B88C4}" type="datetimeFigureOut">
              <a:rPr lang="en-IN" smtClean="0"/>
              <a:t>22-10-2023</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C04A4152-F4FC-491D-BA01-A9D9A002841D}" type="slidenum">
              <a:rPr lang="en-IN" smtClean="0"/>
              <a:t>‹#›</a:t>
            </a:fld>
            <a:endParaRPr lang="en-IN"/>
          </a:p>
        </p:txBody>
      </p:sp>
      <p:cxnSp>
        <p:nvCxnSpPr>
          <p:cNvPr id="3145732"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653"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54"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665DC871-49C7-4E97-9008-8444A22B88C4}" type="datetimeFigureOut">
              <a:rPr lang="en-IN" smtClean="0"/>
              <a:t>22-10-2023</a:t>
            </a:fld>
            <a:endParaRPr lang="en-IN"/>
          </a:p>
        </p:txBody>
      </p:sp>
      <p:sp>
        <p:nvSpPr>
          <p:cNvPr id="1048656" name="Footer Placeholder 4"/>
          <p:cNvSpPr>
            <a:spLocks noGrp="1"/>
          </p:cNvSpPr>
          <p:nvPr>
            <p:ph type="ftr" sz="quarter" idx="11"/>
          </p:nvPr>
        </p:nvSpPr>
        <p:spPr/>
        <p:txBody>
          <a:bodyPr/>
          <a:p>
            <a:endParaRPr lang="en-IN"/>
          </a:p>
        </p:txBody>
      </p:sp>
      <p:sp>
        <p:nvSpPr>
          <p:cNvPr id="1048657" name="Slide Number Placeholder 5"/>
          <p:cNvSpPr>
            <a:spLocks noGrp="1"/>
          </p:cNvSpPr>
          <p:nvPr>
            <p:ph type="sldNum" sz="quarter" idx="12"/>
          </p:nvPr>
        </p:nvSpPr>
        <p:spPr/>
        <p:txBody>
          <a:bodyPr/>
          <a:p>
            <a:fld id="{C04A4152-F4FC-491D-BA01-A9D9A002841D}" type="slidenum">
              <a:rPr lang="en-IN" smtClean="0"/>
              <a:t>‹#›</a:t>
            </a:fld>
            <a:endParaRPr lang="en-IN"/>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5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5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4"/>
          <p:cNvSpPr>
            <a:spLocks noGrp="1"/>
          </p:cNvSpPr>
          <p:nvPr>
            <p:ph type="dt" sz="half" idx="10"/>
          </p:nvPr>
        </p:nvSpPr>
        <p:spPr/>
        <p:txBody>
          <a:bodyPr/>
          <a:p>
            <a:fld id="{665DC871-49C7-4E97-9008-8444A22B88C4}" type="datetimeFigureOut">
              <a:rPr lang="en-IN" smtClean="0"/>
              <a:t>22-10-2023</a:t>
            </a:fld>
            <a:endParaRPr lang="en-IN"/>
          </a:p>
        </p:txBody>
      </p:sp>
      <p:sp>
        <p:nvSpPr>
          <p:cNvPr id="1048662" name="Footer Placeholder 5"/>
          <p:cNvSpPr>
            <a:spLocks noGrp="1"/>
          </p:cNvSpPr>
          <p:nvPr>
            <p:ph type="ftr" sz="quarter" idx="11"/>
          </p:nvPr>
        </p:nvSpPr>
        <p:spPr/>
        <p:txBody>
          <a:bodyPr/>
          <a:p>
            <a:endParaRPr lang="en-IN"/>
          </a:p>
        </p:txBody>
      </p:sp>
      <p:sp>
        <p:nvSpPr>
          <p:cNvPr id="1048663" name="Slide Number Placeholder 6"/>
          <p:cNvSpPr>
            <a:spLocks noGrp="1"/>
          </p:cNvSpPr>
          <p:nvPr>
            <p:ph type="sldNum" sz="quarter" idx="12"/>
          </p:nvPr>
        </p:nvSpPr>
        <p:spPr/>
        <p:txBody>
          <a:bodyPr/>
          <a:p>
            <a:fld id="{C04A4152-F4FC-491D-BA01-A9D9A002841D}" type="slidenum">
              <a:rPr lang="en-IN" smtClean="0"/>
              <a:t>‹#›</a:t>
            </a:fld>
            <a:endParaRPr lang="en-IN"/>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4"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65"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6"/>
          <p:cNvSpPr>
            <a:spLocks noGrp="1"/>
          </p:cNvSpPr>
          <p:nvPr>
            <p:ph type="dt" sz="half" idx="10"/>
          </p:nvPr>
        </p:nvSpPr>
        <p:spPr/>
        <p:txBody>
          <a:bodyPr/>
          <a:p>
            <a:fld id="{665DC871-49C7-4E97-9008-8444A22B88C4}" type="datetimeFigureOut">
              <a:rPr lang="en-IN" smtClean="0"/>
              <a:t>22-10-2023</a:t>
            </a:fld>
            <a:endParaRPr lang="en-IN"/>
          </a:p>
        </p:txBody>
      </p:sp>
      <p:sp>
        <p:nvSpPr>
          <p:cNvPr id="1048670" name="Footer Placeholder 7"/>
          <p:cNvSpPr>
            <a:spLocks noGrp="1"/>
          </p:cNvSpPr>
          <p:nvPr>
            <p:ph type="ftr" sz="quarter" idx="11"/>
          </p:nvPr>
        </p:nvSpPr>
        <p:spPr/>
        <p:txBody>
          <a:bodyPr/>
          <a:p>
            <a:endParaRPr lang="en-IN"/>
          </a:p>
        </p:txBody>
      </p:sp>
      <p:sp>
        <p:nvSpPr>
          <p:cNvPr id="1048671" name="Slide Number Placeholder 8"/>
          <p:cNvSpPr>
            <a:spLocks noGrp="1"/>
          </p:cNvSpPr>
          <p:nvPr>
            <p:ph type="sldNum" sz="quarter" idx="12"/>
          </p:nvPr>
        </p:nvSpPr>
        <p:spPr/>
        <p:txBody>
          <a:bodyPr/>
          <a:p>
            <a:fld id="{C04A4152-F4FC-491D-BA01-A9D9A002841D}" type="slidenum">
              <a:rPr lang="en-IN" smtClean="0"/>
              <a:t>‹#›</a:t>
            </a:fld>
            <a:endParaRPr lang="en-IN"/>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Date Placeholder 2"/>
          <p:cNvSpPr>
            <a:spLocks noGrp="1"/>
          </p:cNvSpPr>
          <p:nvPr>
            <p:ph type="dt" sz="half" idx="10"/>
          </p:nvPr>
        </p:nvSpPr>
        <p:spPr/>
        <p:txBody>
          <a:bodyPr/>
          <a:p>
            <a:fld id="{665DC871-49C7-4E97-9008-8444A22B88C4}" type="datetimeFigureOut">
              <a:rPr lang="en-IN" smtClean="0"/>
              <a:t>22-10-2023</a:t>
            </a:fld>
            <a:endParaRPr lang="en-IN"/>
          </a:p>
        </p:txBody>
      </p:sp>
      <p:sp>
        <p:nvSpPr>
          <p:cNvPr id="1048628" name="Footer Placeholder 3"/>
          <p:cNvSpPr>
            <a:spLocks noGrp="1"/>
          </p:cNvSpPr>
          <p:nvPr>
            <p:ph type="ftr" sz="quarter" idx="11"/>
          </p:nvPr>
        </p:nvSpPr>
        <p:spPr/>
        <p:txBody>
          <a:bodyPr/>
          <a:p>
            <a:endParaRPr lang="en-IN"/>
          </a:p>
        </p:txBody>
      </p:sp>
      <p:sp>
        <p:nvSpPr>
          <p:cNvPr id="1048629" name="Slide Number Placeholder 4"/>
          <p:cNvSpPr>
            <a:spLocks noGrp="1"/>
          </p:cNvSpPr>
          <p:nvPr>
            <p:ph type="sldNum" sz="quarter" idx="12"/>
          </p:nvPr>
        </p:nvSpPr>
        <p:spPr/>
        <p:txBody>
          <a:bodyPr/>
          <a:p>
            <a:fld id="{C04A4152-F4FC-491D-BA01-A9D9A002841D}" type="slidenum">
              <a:rPr lang="en-IN" smtClean="0"/>
              <a:t>‹#›</a:t>
            </a:fld>
            <a:endParaRPr lang="en-IN"/>
          </a:p>
        </p:txBody>
      </p:sp>
      <p:cxnSp>
        <p:nvCxnSpPr>
          <p:cNvPr id="3145730"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p>
            <a:fld id="{665DC871-49C7-4E97-9008-8444A22B88C4}" type="datetimeFigureOut">
              <a:rPr lang="en-IN" smtClean="0"/>
              <a:t>22-10-2023</a:t>
            </a:fld>
            <a:endParaRPr lang="en-IN"/>
          </a:p>
        </p:txBody>
      </p:sp>
      <p:sp>
        <p:nvSpPr>
          <p:cNvPr id="1048583" name="Footer Placeholder 2"/>
          <p:cNvSpPr>
            <a:spLocks noGrp="1"/>
          </p:cNvSpPr>
          <p:nvPr>
            <p:ph type="ftr" sz="quarter" idx="11"/>
          </p:nvPr>
        </p:nvSpPr>
        <p:spPr/>
        <p:txBody>
          <a:bodyPr/>
          <a:p>
            <a:endParaRPr lang="en-IN"/>
          </a:p>
        </p:txBody>
      </p:sp>
      <p:sp>
        <p:nvSpPr>
          <p:cNvPr id="1048584" name="Slide Number Placeholder 3"/>
          <p:cNvSpPr>
            <a:spLocks noGrp="1"/>
          </p:cNvSpPr>
          <p:nvPr>
            <p:ph type="sldNum" sz="quarter" idx="12"/>
          </p:nvPr>
        </p:nvSpPr>
        <p:spPr/>
        <p:txBody>
          <a:bodyPr/>
          <a:p>
            <a:fld id="{C04A4152-F4FC-491D-BA01-A9D9A00284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73"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665DC871-49C7-4E97-9008-8444A22B88C4}" type="datetimeFigureOut">
              <a:rPr lang="en-IN" smtClean="0"/>
              <a:t>22-10-2023</a:t>
            </a:fld>
            <a:endParaRPr lang="en-IN"/>
          </a:p>
        </p:txBody>
      </p:sp>
      <p:sp>
        <p:nvSpPr>
          <p:cNvPr id="1048676" name="Footer Placeholder 5"/>
          <p:cNvSpPr>
            <a:spLocks noGrp="1"/>
          </p:cNvSpPr>
          <p:nvPr>
            <p:ph type="ftr" sz="quarter" idx="11"/>
          </p:nvPr>
        </p:nvSpPr>
        <p:spPr/>
        <p:txBody>
          <a:bodyPr/>
          <a:p>
            <a:endParaRPr lang="en-IN"/>
          </a:p>
        </p:txBody>
      </p:sp>
      <p:sp>
        <p:nvSpPr>
          <p:cNvPr id="1048677" name="Slide Number Placeholder 6"/>
          <p:cNvSpPr>
            <a:spLocks noGrp="1"/>
          </p:cNvSpPr>
          <p:nvPr>
            <p:ph type="sldNum" sz="quarter" idx="12"/>
          </p:nvPr>
        </p:nvSpPr>
        <p:spPr/>
        <p:txBody>
          <a:bodyPr/>
          <a:p>
            <a:fld id="{C04A4152-F4FC-491D-BA01-A9D9A002841D}" type="slidenum">
              <a:rPr lang="en-IN" smtClean="0"/>
              <a:t>‹#›</a:t>
            </a:fld>
            <a:endParaRPr lang="en-IN"/>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grpSp>
        <p:nvGrpSpPr>
          <p:cNvPr id="51" name="Group 7"/>
          <p:cNvGrpSpPr/>
          <p:nvPr/>
        </p:nvGrpSpPr>
        <p:grpSpPr>
          <a:xfrm>
            <a:off x="7477387" y="482170"/>
            <a:ext cx="4074533" cy="5149101"/>
            <a:chOff x="7477387" y="482170"/>
            <a:chExt cx="4074533" cy="5149101"/>
          </a:xfrm>
        </p:grpSpPr>
        <p:sp>
          <p:nvSpPr>
            <p:cNvPr id="1048640"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41"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a:xfrm>
            <a:off x="1447382" y="5469856"/>
            <a:ext cx="5527351" cy="320123"/>
          </a:xfrm>
        </p:spPr>
        <p:txBody>
          <a:bodyPr/>
          <a:lstStyle>
            <a:lvl1pPr algn="l"/>
          </a:lstStyle>
          <a:p>
            <a:fld id="{665DC871-49C7-4E97-9008-8444A22B88C4}" type="datetimeFigureOut">
              <a:rPr lang="en-IN" smtClean="0"/>
              <a:t>22-10-2023</a:t>
            </a:fld>
            <a:endParaRPr lang="en-IN"/>
          </a:p>
        </p:txBody>
      </p:sp>
      <p:sp>
        <p:nvSpPr>
          <p:cNvPr id="1048646" name="Footer Placeholder 5"/>
          <p:cNvSpPr>
            <a:spLocks noGrp="1"/>
          </p:cNvSpPr>
          <p:nvPr>
            <p:ph type="ftr" sz="quarter" idx="11"/>
          </p:nvPr>
        </p:nvSpPr>
        <p:spPr>
          <a:xfrm>
            <a:off x="1447382" y="318640"/>
            <a:ext cx="5541004" cy="320931"/>
          </a:xfrm>
        </p:spPr>
        <p:txBody>
          <a:bodyPr/>
          <a:p>
            <a:endParaRPr lang="en-IN"/>
          </a:p>
        </p:txBody>
      </p:sp>
      <p:sp>
        <p:nvSpPr>
          <p:cNvPr id="1048647" name="Slide Number Placeholder 6"/>
          <p:cNvSpPr>
            <a:spLocks noGrp="1"/>
          </p:cNvSpPr>
          <p:nvPr>
            <p:ph type="sldNum" sz="quarter" idx="12"/>
          </p:nvPr>
        </p:nvSpPr>
        <p:spPr/>
        <p:txBody>
          <a:bodyPr/>
          <a:p>
            <a:fld id="{C04A4152-F4FC-491D-BA01-A9D9A002841D}" type="slidenum">
              <a:rPr lang="en-IN" smtClean="0"/>
              <a:t>‹#›</a:t>
            </a:fld>
            <a:endParaRPr lang="en-IN"/>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665DC871-49C7-4E97-9008-8444A22B88C4}" type="datetimeFigureOut">
              <a:rPr lang="en-IN" smtClean="0"/>
              <a:t>22-10-2023</a:t>
            </a:fld>
            <a:endParaRPr lang="en-IN"/>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lang="en-IN"/>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C04A4152-F4FC-491D-BA01-A9D9A002841D}" type="slidenum">
              <a:rPr lang="en-IN" smtClean="0"/>
              <a:t>‹#›</a:t>
            </a:fld>
            <a:endParaRPr lang="en-IN"/>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2"/>
          <p:cNvSpPr txBox="1"/>
          <p:nvPr/>
        </p:nvSpPr>
        <p:spPr>
          <a:xfrm>
            <a:off x="209550" y="247650"/>
            <a:ext cx="11563350" cy="1348740"/>
          </a:xfrm>
          <a:prstGeom prst="rect"/>
          <a:noFill/>
        </p:spPr>
        <p:txBody>
          <a:bodyPr rtlCol="0" wrap="square">
            <a:spAutoFit/>
          </a:bodyPr>
          <a:p>
            <a:pPr algn="ctr"/>
            <a:endParaRPr b="1" dirty="0" sz="2800" lang="en-US">
              <a:latin typeface="Times New Roman" panose="02020603050405020304" pitchFamily="18" charset="0"/>
              <a:cs typeface="Times New Roman" panose="02020603050405020304" pitchFamily="18" charset="0"/>
            </a:endParaRPr>
          </a:p>
          <a:p>
            <a:pPr algn="ctr"/>
            <a:r>
              <a:rPr b="1" dirty="0" sz="2800" lang="en-US" smtClean="0">
                <a:latin typeface="Times New Roman" panose="02020603050405020304" pitchFamily="18" charset="0"/>
                <a:cs typeface="Times New Roman" panose="02020603050405020304" pitchFamily="18" charset="0"/>
              </a:rPr>
              <a:t>DOMAIN</a:t>
            </a:r>
            <a:r>
              <a:rPr dirty="0" sz="2800" lang="en-US" smtClean="0">
                <a:latin typeface="Times New Roman" panose="02020603050405020304" pitchFamily="18" charset="0"/>
                <a:cs typeface="Times New Roman" panose="02020603050405020304" pitchFamily="18" charset="0"/>
              </a:rPr>
              <a:t>-SALESFORCE DEVELOPER</a:t>
            </a:r>
            <a:r>
              <a:rPr dirty="0" sz="2800" lang="en-US">
                <a:latin typeface="Times New Roman" panose="02020603050405020304" pitchFamily="18" charset="0"/>
                <a:cs typeface="Times New Roman" panose="02020603050405020304" pitchFamily="18" charset="0"/>
              </a:rPr>
              <a:t/>
            </a:r>
            <a:br>
              <a:rPr dirty="0" sz="2800" lang="en-US">
                <a:latin typeface="Times New Roman" panose="02020603050405020304" pitchFamily="18" charset="0"/>
                <a:cs typeface="Times New Roman" panose="02020603050405020304" pitchFamily="18" charset="0"/>
              </a:rPr>
            </a:br>
            <a:r>
              <a:rPr b="1" dirty="0" sz="2800" lang="en-US" smtClean="0">
                <a:latin typeface="Times New Roman" panose="02020603050405020304" pitchFamily="18" charset="0"/>
                <a:cs typeface="Times New Roman" panose="02020603050405020304" pitchFamily="18" charset="0"/>
              </a:rPr>
              <a:t>USECASE-</a:t>
            </a:r>
            <a:r>
              <a:rPr dirty="0" sz="2800" lang="en-US" smtClean="0">
                <a:latin typeface="Times New Roman" panose="02020603050405020304" pitchFamily="18" charset="0"/>
                <a:cs typeface="Times New Roman" panose="02020603050405020304" pitchFamily="18" charset="0"/>
              </a:rPr>
              <a:t>JOB APPLICATION TRACKING SYSTEM</a:t>
            </a:r>
            <a:endParaRPr dirty="0" sz="2800" lang="en-IN"/>
          </a:p>
        </p:txBody>
      </p:sp>
      <p:sp>
        <p:nvSpPr>
          <p:cNvPr id="1048586" name="TextBox 3"/>
          <p:cNvSpPr txBox="1"/>
          <p:nvPr/>
        </p:nvSpPr>
        <p:spPr>
          <a:xfrm>
            <a:off x="742950" y="2809875"/>
            <a:ext cx="11029950" cy="1882140"/>
          </a:xfrm>
          <a:prstGeom prst="rect"/>
          <a:noFill/>
        </p:spPr>
        <p:txBody>
          <a:bodyPr rtlCol="0" wrap="square">
            <a:spAutoFit/>
          </a:bodyPr>
          <a:p>
            <a:pPr>
              <a:lnSpc>
                <a:spcPct val="100000"/>
              </a:lnSpc>
            </a:pPr>
            <a:r>
              <a:rPr b="1" dirty="0" sz="2000" lang="en-US" smtClean="0"/>
              <a:t>TEAM MEMBERS                                                                   </a:t>
            </a:r>
            <a:r>
              <a:rPr b="1" dirty="0" sz="2000" lang="en-US" smtClean="0"/>
              <a:t> </a:t>
            </a:r>
            <a:r>
              <a:rPr b="1" dirty="0" sz="2000" lang="en-US" smtClean="0"/>
              <a:t>MENTOR</a:t>
            </a:r>
            <a:r>
              <a:rPr dirty="0" sz="2000" lang="en-US" smtClean="0"/>
              <a:t>-</a:t>
            </a:r>
            <a:r>
              <a:rPr dirty="0" sz="2000" lang="en-US" err="1" smtClean="0"/>
              <a:t>K</a:t>
            </a:r>
            <a:r>
              <a:rPr dirty="0" sz="2000" lang="en-US" err="1" smtClean="0"/>
              <a:t>O</a:t>
            </a:r>
            <a:r>
              <a:rPr dirty="0" sz="2000" lang="en-US" err="1" smtClean="0"/>
              <a:t>W</a:t>
            </a:r>
            <a:r>
              <a:rPr dirty="0" sz="2000" lang="en-US" err="1" smtClean="0"/>
              <a:t>S</a:t>
            </a:r>
            <a:r>
              <a:rPr dirty="0" sz="2000" lang="en-US" err="1" smtClean="0"/>
              <a:t>A</a:t>
            </a:r>
            <a:r>
              <a:rPr dirty="0" sz="2000" lang="en-US" err="1" smtClean="0"/>
              <a:t>L</a:t>
            </a:r>
            <a:r>
              <a:rPr dirty="0" sz="2000" lang="en-US" err="1" smtClean="0"/>
              <a:t>Y</a:t>
            </a:r>
            <a:r>
              <a:rPr dirty="0" sz="2000" lang="en-US" err="1" smtClean="0"/>
              <a:t>A</a:t>
            </a:r>
            <a:r>
              <a:rPr dirty="0" sz="2000" lang="en-US" err="1" smtClean="0"/>
              <a:t> </a:t>
            </a:r>
            <a:r>
              <a:rPr dirty="0" sz="2000" lang="en-US" err="1" smtClean="0"/>
              <a:t>N</a:t>
            </a:r>
            <a:endParaRPr dirty="0" sz="2000" lang="en-US" smtClean="0"/>
          </a:p>
          <a:p>
            <a:pPr>
              <a:lnSpc>
                <a:spcPct val="100000"/>
              </a:lnSpc>
            </a:pPr>
            <a:r>
              <a:rPr dirty="0" sz="2000" lang="en-US" smtClean="0"/>
              <a:t>D</a:t>
            </a:r>
            <a:r>
              <a:rPr dirty="0" sz="2000" lang="en-US" smtClean="0"/>
              <a:t>E</a:t>
            </a:r>
            <a:r>
              <a:rPr dirty="0" sz="2000" lang="en-US" smtClean="0"/>
              <a:t>V</a:t>
            </a:r>
            <a:r>
              <a:rPr dirty="0" sz="2000" lang="en-US" smtClean="0"/>
              <a:t>A</a:t>
            </a:r>
            <a:r>
              <a:rPr dirty="0" sz="2000" lang="en-US" smtClean="0"/>
              <a:t>D</a:t>
            </a:r>
            <a:r>
              <a:rPr dirty="0" sz="2000" lang="en-US" smtClean="0"/>
              <a:t>H</a:t>
            </a:r>
            <a:r>
              <a:rPr dirty="0" sz="2000" lang="en-US" smtClean="0"/>
              <a:t>A</a:t>
            </a:r>
            <a:r>
              <a:rPr dirty="0" sz="2000" lang="en-US" smtClean="0"/>
              <a:t>R</a:t>
            </a:r>
            <a:r>
              <a:rPr dirty="0" sz="2000" lang="en-US" smtClean="0"/>
              <a:t>S</a:t>
            </a:r>
            <a:r>
              <a:rPr dirty="0" sz="2000" lang="en-US" smtClean="0"/>
              <a:t>H</a:t>
            </a:r>
            <a:r>
              <a:rPr dirty="0" sz="2000" lang="en-US" smtClean="0"/>
              <a:t>I</a:t>
            </a:r>
            <a:r>
              <a:rPr dirty="0" sz="2000" lang="en-US" smtClean="0"/>
              <a:t>N</a:t>
            </a:r>
            <a:r>
              <a:rPr dirty="0" sz="2000" lang="en-US" smtClean="0"/>
              <a:t>I</a:t>
            </a:r>
            <a:r>
              <a:rPr dirty="0" sz="2000" lang="en-US"/>
              <a:t> </a:t>
            </a:r>
            <a:r>
              <a:rPr dirty="0" sz="2000" lang="en-US"/>
              <a:t>C</a:t>
            </a:r>
            <a:r>
              <a:rPr dirty="0" sz="2000" lang="en-US"/>
              <a:t>                                                                 </a:t>
            </a:r>
            <a:r>
              <a:rPr b="1" dirty="0" sz="2000" lang="en-US" smtClean="0"/>
              <a:t>GUIDE-</a:t>
            </a:r>
            <a:r>
              <a:rPr b="1" dirty="0" sz="2000" lang="en-US" err="1" smtClean="0"/>
              <a:t>K</a:t>
            </a:r>
            <a:r>
              <a:rPr b="1" dirty="0" sz="2000" lang="en-US" err="1" smtClean="0"/>
              <a:t>O</a:t>
            </a:r>
            <a:r>
              <a:rPr b="1" dirty="0" sz="2000" lang="en-US" err="1" smtClean="0"/>
              <a:t>W</a:t>
            </a:r>
            <a:r>
              <a:rPr b="1" dirty="0" sz="2000" lang="en-US" err="1" smtClean="0"/>
              <a:t>S</a:t>
            </a:r>
            <a:r>
              <a:rPr b="1" dirty="0" sz="2000" lang="en-US" err="1" smtClean="0"/>
              <a:t>A</a:t>
            </a:r>
            <a:r>
              <a:rPr b="1" dirty="0" sz="2000" lang="en-US" err="1" smtClean="0"/>
              <a:t>L</a:t>
            </a:r>
            <a:r>
              <a:rPr b="1" dirty="0" sz="2000" lang="en-US" err="1" smtClean="0"/>
              <a:t>Y</a:t>
            </a:r>
            <a:r>
              <a:rPr b="1" dirty="0" sz="2000" lang="en-US" err="1" smtClean="0"/>
              <a:t>A</a:t>
            </a:r>
            <a:r>
              <a:rPr b="1" dirty="0" sz="2000" lang="en-US" err="1" smtClean="0"/>
              <a:t> </a:t>
            </a:r>
            <a:r>
              <a:rPr b="1" dirty="0" sz="2000" lang="en-US" err="1" smtClean="0"/>
              <a:t>N</a:t>
            </a:r>
            <a:endParaRPr b="1" dirty="0" sz="2000" lang="en-US"/>
          </a:p>
          <a:p>
            <a:pPr>
              <a:lnSpc>
                <a:spcPct val="100000"/>
              </a:lnSpc>
            </a:pPr>
            <a:r>
              <a:rPr dirty="0" sz="2000" lang="en-US" smtClean="0"/>
              <a:t>P</a:t>
            </a:r>
            <a:r>
              <a:rPr dirty="0" sz="2000" lang="en-US" smtClean="0"/>
              <a:t>R</a:t>
            </a:r>
            <a:r>
              <a:rPr dirty="0" sz="2000" lang="en-US" smtClean="0"/>
              <a:t>I</a:t>
            </a:r>
            <a:r>
              <a:rPr dirty="0" sz="2000" lang="en-US" smtClean="0"/>
              <a:t>Y</a:t>
            </a:r>
            <a:r>
              <a:rPr dirty="0" sz="2000" lang="en-US" smtClean="0"/>
              <a:t>A</a:t>
            </a:r>
            <a:r>
              <a:rPr dirty="0" sz="2000" lang="en-US" smtClean="0"/>
              <a:t>D</a:t>
            </a:r>
            <a:r>
              <a:rPr dirty="0" sz="2000" lang="en-US" smtClean="0"/>
              <a:t>ARSHINI </a:t>
            </a:r>
            <a:r>
              <a:rPr dirty="0" sz="2000" lang="en-US" smtClean="0"/>
              <a:t> </a:t>
            </a:r>
            <a:r>
              <a:rPr dirty="0" sz="2000" lang="en-US" smtClean="0"/>
              <a:t>C</a:t>
            </a:r>
            <a:r>
              <a:rPr dirty="0" sz="2000" lang="en-US" smtClean="0"/>
              <a:t>                                                                  </a:t>
            </a:r>
            <a:r>
              <a:rPr b="1" dirty="0" sz="2000" lang="en-US" smtClean="0"/>
              <a:t>EVALUATOR-</a:t>
            </a:r>
            <a:r>
              <a:rPr b="1" dirty="0" sz="2000" lang="en-US" err="1" smtClean="0"/>
              <a:t>K</a:t>
            </a:r>
            <a:r>
              <a:rPr b="1" dirty="0" sz="2000" lang="en-US" err="1" smtClean="0"/>
              <a:t>O</a:t>
            </a:r>
            <a:r>
              <a:rPr b="1" dirty="0" sz="2000" lang="en-US" err="1" smtClean="0"/>
              <a:t>W</a:t>
            </a:r>
            <a:r>
              <a:rPr b="1" dirty="0" sz="2000" lang="en-US" err="1" smtClean="0"/>
              <a:t>S</a:t>
            </a:r>
            <a:r>
              <a:rPr b="1" dirty="0" sz="2000" lang="en-US" err="1" smtClean="0"/>
              <a:t>A</a:t>
            </a:r>
            <a:r>
              <a:rPr b="1" dirty="0" sz="2000" lang="en-US" err="1" smtClean="0"/>
              <a:t>L</a:t>
            </a:r>
            <a:r>
              <a:rPr b="1" dirty="0" sz="2000" lang="en-US" err="1" smtClean="0"/>
              <a:t>Y</a:t>
            </a:r>
            <a:r>
              <a:rPr b="1" dirty="0" sz="2000" lang="en-US" err="1" smtClean="0"/>
              <a:t>A</a:t>
            </a:r>
            <a:r>
              <a:rPr b="1" dirty="0" sz="2000" lang="en-US" err="1" smtClean="0"/>
              <a:t> </a:t>
            </a:r>
            <a:r>
              <a:rPr b="1" dirty="0" sz="2000" lang="en-US" err="1" smtClean="0"/>
              <a:t>N</a:t>
            </a:r>
            <a:endParaRPr dirty="0" sz="2000" lang="en-US" smtClean="0"/>
          </a:p>
          <a:p>
            <a:pPr>
              <a:lnSpc>
                <a:spcPct val="100000"/>
              </a:lnSpc>
            </a:pPr>
            <a:r>
              <a:rPr dirty="0" sz="2000" lang="en-US" smtClean="0"/>
              <a:t>R</a:t>
            </a:r>
            <a:r>
              <a:rPr dirty="0" sz="2000" lang="en-US" smtClean="0"/>
              <a:t>I</a:t>
            </a:r>
            <a:r>
              <a:rPr dirty="0" sz="2000" lang="en-US" smtClean="0"/>
              <a:t>T</a:t>
            </a:r>
            <a:r>
              <a:rPr dirty="0" sz="2000" lang="en-US" smtClean="0"/>
              <a:t>H</a:t>
            </a:r>
            <a:r>
              <a:rPr dirty="0" sz="2000" lang="en-US" smtClean="0"/>
              <a:t>I</a:t>
            </a:r>
            <a:r>
              <a:rPr dirty="0" sz="2000" lang="en-US" smtClean="0"/>
              <a:t>K</a:t>
            </a:r>
            <a:r>
              <a:rPr dirty="0" sz="2000" lang="en-US" smtClean="0"/>
              <a:t>A</a:t>
            </a:r>
            <a:r>
              <a:rPr dirty="0" sz="2000" lang="en-US" smtClean="0"/>
              <a:t> </a:t>
            </a:r>
            <a:r>
              <a:rPr dirty="0" sz="2000" lang="en-US" smtClean="0"/>
              <a:t>M</a:t>
            </a:r>
            <a:r>
              <a:rPr dirty="0" sz="2000" lang="en-US" smtClean="0"/>
              <a:t>                                                          </a:t>
            </a:r>
            <a:endParaRPr altLang="en-US" lang="zh-CN"/>
          </a:p>
          <a:p>
            <a:pPr>
              <a:lnSpc>
                <a:spcPct val="100000"/>
              </a:lnSpc>
            </a:pPr>
            <a:r>
              <a:rPr dirty="0" sz="2000" lang="en-US" smtClean="0"/>
              <a:t>S</a:t>
            </a:r>
            <a:r>
              <a:rPr dirty="0" sz="2000" lang="en-US" smtClean="0"/>
              <a:t>A</a:t>
            </a:r>
            <a:r>
              <a:rPr dirty="0" sz="2000" lang="en-US" smtClean="0"/>
              <a:t>R</a:t>
            </a:r>
            <a:r>
              <a:rPr dirty="0" sz="2000" lang="en-US" smtClean="0"/>
              <a:t>A</a:t>
            </a:r>
            <a:r>
              <a:rPr dirty="0" sz="2000" lang="en-US" smtClean="0"/>
              <a:t>N</a:t>
            </a:r>
            <a:r>
              <a:rPr dirty="0" sz="2000" lang="en-US" smtClean="0"/>
              <a:t>Y</a:t>
            </a:r>
            <a:r>
              <a:rPr dirty="0" sz="2000" lang="en-US" smtClean="0"/>
              <a:t>A</a:t>
            </a:r>
            <a:r>
              <a:rPr dirty="0" sz="2000" lang="en-US" smtClean="0"/>
              <a:t> </a:t>
            </a:r>
            <a:r>
              <a:rPr dirty="0" sz="2000" lang="en-US" smtClean="0"/>
              <a:t>M</a:t>
            </a:r>
            <a:endParaRPr altLang="en-US" lang="zh-CN"/>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TextBox 1"/>
          <p:cNvSpPr txBox="1"/>
          <p:nvPr/>
        </p:nvSpPr>
        <p:spPr>
          <a:xfrm>
            <a:off x="3439887" y="151039"/>
            <a:ext cx="8493850"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FIELDS AND RELATIONSHIP</a:t>
            </a:r>
            <a:endParaRPr b="1" dirty="0" sz="2800" lang="en-IN">
              <a:latin typeface="Times New Roman" panose="02020603050405020304" pitchFamily="18" charset="0"/>
              <a:cs typeface="Times New Roman" panose="02020603050405020304" pitchFamily="18" charset="0"/>
            </a:endParaRPr>
          </a:p>
        </p:txBody>
      </p:sp>
      <p:sp>
        <p:nvSpPr>
          <p:cNvPr id="1048603" name="TextBox 2"/>
          <p:cNvSpPr txBox="1"/>
          <p:nvPr/>
        </p:nvSpPr>
        <p:spPr>
          <a:xfrm>
            <a:off x="515166" y="674259"/>
            <a:ext cx="11296649" cy="4524315"/>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Fields </a:t>
            </a:r>
            <a:r>
              <a:rPr dirty="0" sz="2400" lang="en-US">
                <a:latin typeface="Times New Roman" panose="02020603050405020304" pitchFamily="18" charset="0"/>
                <a:cs typeface="Times New Roman" panose="02020603050405020304" pitchFamily="18" charset="0"/>
              </a:rPr>
              <a:t>in Salesforce represent what the columns represent in relational databases. It can store data values which are required for a particular object in a record</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There </a:t>
            </a:r>
            <a:r>
              <a:rPr b="1" dirty="0" sz="2400" lang="en-US">
                <a:latin typeface="Times New Roman" panose="02020603050405020304" pitchFamily="18" charset="0"/>
                <a:cs typeface="Times New Roman" panose="02020603050405020304" pitchFamily="18" charset="0"/>
              </a:rPr>
              <a:t>are 2 types of fields in salesforce</a:t>
            </a:r>
            <a:r>
              <a:rPr b="1" dirty="0" sz="2400" lang="en-US" smtClean="0">
                <a:latin typeface="Times New Roman" panose="02020603050405020304" pitchFamily="18" charset="0"/>
                <a:cs typeface="Times New Roman" panose="02020603050405020304" pitchFamily="18" charset="0"/>
              </a:rPr>
              <a:t>:</a:t>
            </a:r>
          </a:p>
          <a:p>
            <a:r>
              <a:rPr b="1" dirty="0" sz="2400" lang="en-US">
                <a:latin typeface="Times New Roman" panose="02020603050405020304" pitchFamily="18" charset="0"/>
                <a:cs typeface="Times New Roman" panose="02020603050405020304" pitchFamily="18" charset="0"/>
              </a:rPr>
              <a:t>&gt;</a:t>
            </a:r>
            <a:r>
              <a:rPr b="1" dirty="0" sz="2400" lang="en-US" smtClean="0">
                <a:latin typeface="Times New Roman" panose="02020603050405020304" pitchFamily="18" charset="0"/>
                <a:cs typeface="Times New Roman" panose="02020603050405020304" pitchFamily="18" charset="0"/>
              </a:rPr>
              <a:t>Standard </a:t>
            </a:r>
            <a:r>
              <a:rPr b="1" dirty="0" sz="2400" lang="en-US">
                <a:latin typeface="Times New Roman" panose="02020603050405020304" pitchFamily="18" charset="0"/>
                <a:cs typeface="Times New Roman" panose="02020603050405020304" pitchFamily="18" charset="0"/>
              </a:rPr>
              <a:t>fields: </a:t>
            </a:r>
            <a:endParaRPr b="1"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                   There </a:t>
            </a:r>
            <a:r>
              <a:rPr dirty="0" sz="2400" lang="en-US">
                <a:latin typeface="Times New Roman" panose="02020603050405020304" pitchFamily="18" charset="0"/>
                <a:cs typeface="Times New Roman" panose="02020603050405020304" pitchFamily="18" charset="0"/>
              </a:rPr>
              <a:t>are four standard fields in every custom object that are Created By, Last Modified By, Owner, and the field created at the time of the creation of an object. These fields cannot be deleted or edited and they are always required. </a:t>
            </a:r>
            <a:endParaRPr dirty="0" sz="2400" lang="en-US" smtClean="0">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&gt;</a:t>
            </a:r>
            <a:r>
              <a:rPr b="1" dirty="0" sz="2400" lang="en-US" smtClean="0">
                <a:latin typeface="Times New Roman" panose="02020603050405020304" pitchFamily="18" charset="0"/>
                <a:cs typeface="Times New Roman" panose="02020603050405020304" pitchFamily="18" charset="0"/>
              </a:rPr>
              <a:t>Custom </a:t>
            </a:r>
            <a:r>
              <a:rPr b="1" dirty="0" sz="2400" lang="en-US">
                <a:latin typeface="Times New Roman" panose="02020603050405020304" pitchFamily="18" charset="0"/>
                <a:cs typeface="Times New Roman" panose="02020603050405020304" pitchFamily="18" charset="0"/>
              </a:rPr>
              <a:t>fields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The </a:t>
            </a:r>
            <a:r>
              <a:rPr dirty="0" sz="2400" lang="en-US">
                <a:latin typeface="Times New Roman" panose="02020603050405020304" pitchFamily="18" charset="0"/>
                <a:cs typeface="Times New Roman" panose="02020603050405020304" pitchFamily="18" charset="0"/>
              </a:rPr>
              <a:t>Custom fields which are added by the administrator/developer to meet the business requirements of any organization. They may or may not be required.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4" name="TextBox 1"/>
          <p:cNvSpPr txBox="1"/>
          <p:nvPr/>
        </p:nvSpPr>
        <p:spPr>
          <a:xfrm>
            <a:off x="4876799" y="542925"/>
            <a:ext cx="6943725"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PROFILE</a:t>
            </a:r>
            <a:endParaRPr b="1" dirty="0" sz="2800" lang="en-IN">
              <a:latin typeface="Times New Roman" panose="02020603050405020304" pitchFamily="18" charset="0"/>
              <a:cs typeface="Times New Roman" panose="02020603050405020304" pitchFamily="18" charset="0"/>
            </a:endParaRPr>
          </a:p>
        </p:txBody>
      </p:sp>
      <p:sp>
        <p:nvSpPr>
          <p:cNvPr id="1048605" name="TextBox 2"/>
          <p:cNvSpPr txBox="1"/>
          <p:nvPr/>
        </p:nvSpPr>
        <p:spPr>
          <a:xfrm>
            <a:off x="523875" y="1153230"/>
            <a:ext cx="11296649" cy="2308324"/>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&gt;A </a:t>
            </a:r>
            <a:r>
              <a:rPr dirty="0" sz="2400" lang="en-US">
                <a:latin typeface="Times New Roman" panose="02020603050405020304" pitchFamily="18" charset="0"/>
                <a:cs typeface="Times New Roman" panose="02020603050405020304" pitchFamily="18" charset="0"/>
              </a:rPr>
              <a:t>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a:t>
            </a:r>
            <a:r>
              <a:rPr dirty="0" sz="2400" lang="en-US" smtClean="0">
                <a:latin typeface="Times New Roman" panose="02020603050405020304" pitchFamily="18" charset="0"/>
                <a:cs typeface="Times New Roman" panose="02020603050405020304" pitchFamily="18" charset="0"/>
              </a:rPr>
              <a:t>. </a:t>
            </a:r>
          </a:p>
          <a:p>
            <a:endParaRPr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&gt; A </a:t>
            </a:r>
            <a:r>
              <a:rPr dirty="0" sz="2400" lang="en-US">
                <a:latin typeface="Times New Roman" panose="02020603050405020304" pitchFamily="18" charset="0"/>
                <a:cs typeface="Times New Roman" panose="02020603050405020304" pitchFamily="18" charset="0"/>
              </a:rPr>
              <a:t>profile can be assigned to many users, but user can be assigned single profile at a time.</a:t>
            </a:r>
            <a:endParaRPr dirty="0" sz="2400" lang="en-IN">
              <a:latin typeface="Times New Roman" panose="02020603050405020304" pitchFamily="18" charset="0"/>
              <a:cs typeface="Times New Roman" panose="02020603050405020304" pitchFamily="18" charset="0"/>
            </a:endParaRPr>
          </a:p>
        </p:txBody>
      </p:sp>
      <p:sp>
        <p:nvSpPr>
          <p:cNvPr id="1048606" name="TextBox 4"/>
          <p:cNvSpPr txBox="1"/>
          <p:nvPr/>
        </p:nvSpPr>
        <p:spPr>
          <a:xfrm>
            <a:off x="5225143" y="3762103"/>
            <a:ext cx="5233851" cy="800219"/>
          </a:xfrm>
          <a:prstGeom prst="rect"/>
          <a:noFill/>
        </p:spPr>
        <p:txBody>
          <a:bodyPr rtlCol="0" wrap="square">
            <a:spAutoFit/>
          </a:bodyPr>
          <a:p>
            <a:r>
              <a:rPr b="1" dirty="0" sz="2800" lang="en-IN">
                <a:latin typeface="Times New Roman" panose="02020603050405020304" pitchFamily="18" charset="0"/>
                <a:cs typeface="Times New Roman" panose="02020603050405020304" pitchFamily="18" charset="0"/>
              </a:rPr>
              <a:t>ROLE</a:t>
            </a:r>
          </a:p>
          <a:p>
            <a:endParaRPr dirty="0" lang="en-IN"/>
          </a:p>
        </p:txBody>
      </p:sp>
      <p:sp>
        <p:nvSpPr>
          <p:cNvPr id="1048607" name="TextBox 6"/>
          <p:cNvSpPr txBox="1"/>
          <p:nvPr/>
        </p:nvSpPr>
        <p:spPr>
          <a:xfrm>
            <a:off x="661851" y="4380411"/>
            <a:ext cx="11033760" cy="1846659"/>
          </a:xfrm>
          <a:prstGeom prst="rect"/>
          <a:noFill/>
        </p:spPr>
        <p:txBody>
          <a:bodyPr rtlCol="0" wrap="square">
            <a:spAutoFit/>
          </a:bodyPr>
          <a:p>
            <a:pPr lvl="0"/>
            <a:r>
              <a:rPr dirty="0" sz="2400" lang="en-US">
                <a:solidFill>
                  <a:prstClr val="black"/>
                </a:solidFill>
                <a:latin typeface="Times New Roman" panose="02020603050405020304" pitchFamily="18" charset="0"/>
                <a:cs typeface="Times New Roman" panose="02020603050405020304" pitchFamily="18" charset="0"/>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endParaRPr dirty="0" sz="2400" lang="en-IN">
              <a:solidFill>
                <a:prstClr val="black"/>
              </a:solidFill>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extBox 1"/>
          <p:cNvSpPr txBox="1"/>
          <p:nvPr/>
        </p:nvSpPr>
        <p:spPr>
          <a:xfrm>
            <a:off x="5042263" y="542925"/>
            <a:ext cx="6778261"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USER</a:t>
            </a:r>
            <a:endParaRPr b="1" dirty="0" sz="2800" lang="en-IN">
              <a:latin typeface="Times New Roman" panose="02020603050405020304" pitchFamily="18" charset="0"/>
              <a:cs typeface="Times New Roman" panose="02020603050405020304" pitchFamily="18" charset="0"/>
            </a:endParaRPr>
          </a:p>
        </p:txBody>
      </p:sp>
      <p:sp>
        <p:nvSpPr>
          <p:cNvPr id="1048609" name="TextBox 2"/>
          <p:cNvSpPr txBox="1"/>
          <p:nvPr/>
        </p:nvSpPr>
        <p:spPr>
          <a:xfrm>
            <a:off x="410664" y="1423196"/>
            <a:ext cx="11296649" cy="4154984"/>
          </a:xfrm>
          <a:prstGeom prst="rect"/>
          <a:noFill/>
        </p:spPr>
        <p:txBody>
          <a:bodyPr rtlCol="0" wrap="square">
            <a:spAutoFit/>
          </a:bodyPr>
          <a:p>
            <a:r>
              <a:rPr b="1" dirty="0" sz="2400" lang="en-US" smtClean="0">
                <a:latin typeface="Times New Roman" panose="02020603050405020304" pitchFamily="18" charset="0"/>
                <a:cs typeface="Times New Roman" panose="02020603050405020304" pitchFamily="18" charset="0"/>
              </a:rPr>
              <a:t>&gt;What </a:t>
            </a:r>
            <a:r>
              <a:rPr b="1" dirty="0" sz="2400" lang="en-US">
                <a:latin typeface="Times New Roman" panose="02020603050405020304" pitchFamily="18" charset="0"/>
                <a:cs typeface="Times New Roman" panose="02020603050405020304" pitchFamily="18" charset="0"/>
              </a:rPr>
              <a:t>is a user</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A </a:t>
            </a:r>
            <a:r>
              <a:rPr dirty="0" sz="2400" lang="en-US">
                <a:latin typeface="Times New Roman" panose="02020603050405020304" pitchFamily="18" charset="0"/>
                <a:cs typeface="Times New Roman" panose="02020603050405020304" pitchFamily="18" charset="0"/>
              </a:rPr>
              <a:t>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t>
            </a:r>
            <a:r>
              <a:rPr dirty="0" sz="2400" lang="en-US" smtClean="0">
                <a:latin typeface="Times New Roman" panose="02020603050405020304" pitchFamily="18" charset="0"/>
                <a:cs typeface="Times New Roman" panose="02020603050405020304" pitchFamily="18" charset="0"/>
              </a:rPr>
              <a:t>access.</a:t>
            </a:r>
          </a:p>
          <a:p>
            <a:endParaRPr dirty="0" sz="2400" lang="en-US" smtClean="0">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&gt;</a:t>
            </a:r>
            <a:r>
              <a:rPr b="1" dirty="0" sz="2000" lang="en-US" smtClean="0">
                <a:latin typeface="Times New Roman" panose="02020603050405020304" pitchFamily="18" charset="0"/>
                <a:cs typeface="Times New Roman" panose="02020603050405020304" pitchFamily="18" charset="0"/>
              </a:rPr>
              <a:t>NOTE</a:t>
            </a:r>
          </a:p>
          <a:p>
            <a:r>
              <a:rPr b="1" dirty="0" sz="2400" lang="en-US">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extBox 1"/>
          <p:cNvSpPr txBox="1"/>
          <p:nvPr/>
        </p:nvSpPr>
        <p:spPr>
          <a:xfrm>
            <a:off x="4110447" y="542925"/>
            <a:ext cx="7710078"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SHARING RULES</a:t>
            </a:r>
            <a:endParaRPr b="1" dirty="0" sz="2800" lang="en-IN">
              <a:latin typeface="Times New Roman" panose="02020603050405020304" pitchFamily="18" charset="0"/>
              <a:cs typeface="Times New Roman" panose="02020603050405020304" pitchFamily="18" charset="0"/>
            </a:endParaRPr>
          </a:p>
        </p:txBody>
      </p:sp>
      <p:sp>
        <p:nvSpPr>
          <p:cNvPr id="1048611" name="TextBox 2"/>
          <p:cNvSpPr txBox="1"/>
          <p:nvPr/>
        </p:nvSpPr>
        <p:spPr>
          <a:xfrm>
            <a:off x="419372" y="1780247"/>
            <a:ext cx="11296649" cy="3046988"/>
          </a:xfrm>
          <a:prstGeom prst="rect"/>
          <a:noFill/>
        </p:spPr>
        <p:txBody>
          <a:bodyPr rtlCol="0" wrap="square">
            <a:spAutoFit/>
          </a:bodyPr>
          <a:p>
            <a:r>
              <a:rPr b="1" dirty="0" sz="2400" lang="en-US" smtClean="0">
                <a:latin typeface="Times New Roman" panose="02020603050405020304" pitchFamily="18" charset="0"/>
                <a:cs typeface="Times New Roman" panose="02020603050405020304" pitchFamily="18" charset="0"/>
              </a:rPr>
              <a:t>&gt;What </a:t>
            </a:r>
            <a:r>
              <a:rPr b="1" dirty="0" sz="2400" lang="en-US">
                <a:latin typeface="Times New Roman" panose="02020603050405020304" pitchFamily="18" charset="0"/>
                <a:cs typeface="Times New Roman" panose="02020603050405020304" pitchFamily="18" charset="0"/>
              </a:rPr>
              <a:t>are Sharing Rules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Sharing </a:t>
            </a:r>
            <a:r>
              <a:rPr dirty="0" sz="2400" lang="en-US">
                <a:latin typeface="Times New Roman" panose="02020603050405020304" pitchFamily="18" charset="0"/>
                <a:cs typeface="Times New Roman" panose="02020603050405020304" pitchFamily="18" charset="0"/>
              </a:rPr>
              <a:t>rules help users to share records based on conditions. It is basically created for objects whose organization-wide defaults (OWD) are set to public read-only or private because sharing rules can only extend the access and not restrict it</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&gt;Types </a:t>
            </a:r>
            <a:r>
              <a:rPr b="1" dirty="0" sz="2400" lang="en-US">
                <a:latin typeface="Times New Roman" panose="02020603050405020304" pitchFamily="18" charset="0"/>
                <a:cs typeface="Times New Roman" panose="02020603050405020304" pitchFamily="18" charset="0"/>
              </a:rPr>
              <a:t>of sharing </a:t>
            </a:r>
            <a:r>
              <a:rPr b="1" dirty="0" sz="2400" lang="en-US" smtClean="0">
                <a:latin typeface="Times New Roman" panose="02020603050405020304" pitchFamily="18" charset="0"/>
                <a:cs typeface="Times New Roman" panose="02020603050405020304" pitchFamily="18" charset="0"/>
              </a:rPr>
              <a:t>rules</a:t>
            </a:r>
          </a:p>
          <a:p>
            <a:r>
              <a:rPr dirty="0" sz="2400" lang="en-US" smtClean="0">
                <a:latin typeface="Times New Roman" panose="02020603050405020304" pitchFamily="18" charset="0"/>
                <a:cs typeface="Times New Roman" panose="02020603050405020304" pitchFamily="18" charset="0"/>
              </a:rPr>
              <a:t>            1. Owner-based </a:t>
            </a:r>
            <a:r>
              <a:rPr dirty="0" sz="2400" lang="en-US">
                <a:latin typeface="Times New Roman" panose="02020603050405020304" pitchFamily="18" charset="0"/>
                <a:cs typeface="Times New Roman" panose="02020603050405020304" pitchFamily="18" charset="0"/>
              </a:rPr>
              <a:t>Sharing </a:t>
            </a:r>
            <a:r>
              <a:rPr dirty="0" sz="2400" lang="en-US" smtClean="0">
                <a:latin typeface="Times New Roman" panose="02020603050405020304" pitchFamily="18" charset="0"/>
                <a:cs typeface="Times New Roman" panose="02020603050405020304" pitchFamily="18" charset="0"/>
              </a:rPr>
              <a:t>Rules</a:t>
            </a:r>
          </a:p>
          <a:p>
            <a:r>
              <a:rPr dirty="0" sz="2400" lang="en-US" smtClean="0">
                <a:latin typeface="Times New Roman" panose="02020603050405020304" pitchFamily="18" charset="0"/>
                <a:cs typeface="Times New Roman" panose="02020603050405020304" pitchFamily="18" charset="0"/>
              </a:rPr>
              <a:t>            2. Criteria-based </a:t>
            </a:r>
            <a:r>
              <a:rPr dirty="0" sz="2400" lang="en-US">
                <a:latin typeface="Times New Roman" panose="02020603050405020304" pitchFamily="18" charset="0"/>
                <a:cs typeface="Times New Roman" panose="02020603050405020304" pitchFamily="18" charset="0"/>
              </a:rPr>
              <a:t>Sharing Rules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TextBox 1"/>
          <p:cNvSpPr txBox="1"/>
          <p:nvPr/>
        </p:nvSpPr>
        <p:spPr>
          <a:xfrm>
            <a:off x="4110447" y="542925"/>
            <a:ext cx="7710078"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USER ADOPTION</a:t>
            </a:r>
            <a:endParaRPr b="1" dirty="0" sz="2800" lang="en-IN">
              <a:latin typeface="Times New Roman" panose="02020603050405020304" pitchFamily="18" charset="0"/>
              <a:cs typeface="Times New Roman" panose="02020603050405020304" pitchFamily="18" charset="0"/>
            </a:endParaRPr>
          </a:p>
        </p:txBody>
      </p:sp>
      <p:sp>
        <p:nvSpPr>
          <p:cNvPr id="1048613" name="TextBox 2"/>
          <p:cNvSpPr txBox="1"/>
          <p:nvPr/>
        </p:nvSpPr>
        <p:spPr>
          <a:xfrm>
            <a:off x="403315" y="1324170"/>
            <a:ext cx="11296649" cy="1200329"/>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Salesforce </a:t>
            </a:r>
            <a:r>
              <a:rPr dirty="0" sz="2400" lang="en-US">
                <a:latin typeface="Times New Roman" panose="02020603050405020304" pitchFamily="18" charset="0"/>
                <a:cs typeface="Times New Roman" panose="02020603050405020304" pitchFamily="18" charset="0"/>
              </a:rPr>
              <a:t>user adoption is the act of enabling a user to use SFDC's full CRM capabilities by creating strategies around onboarding, training, and continued development – all to drive overall digital adoption.</a:t>
            </a:r>
            <a:endParaRPr dirty="0" sz="2400" lang="en-IN">
              <a:latin typeface="Times New Roman" panose="02020603050405020304" pitchFamily="18" charset="0"/>
              <a:cs typeface="Times New Roman" panose="02020603050405020304" pitchFamily="18" charset="0"/>
            </a:endParaRPr>
          </a:p>
        </p:txBody>
      </p:sp>
      <p:sp>
        <p:nvSpPr>
          <p:cNvPr id="1048614" name="TextBox 3"/>
          <p:cNvSpPr txBox="1"/>
          <p:nvPr/>
        </p:nvSpPr>
        <p:spPr>
          <a:xfrm>
            <a:off x="4200388" y="2797943"/>
            <a:ext cx="3526972" cy="369332"/>
          </a:xfrm>
          <a:prstGeom prst="rect"/>
          <a:noFill/>
        </p:spPr>
        <p:txBody>
          <a:bodyPr rtlCol="0" wrap="square">
            <a:spAutoFit/>
          </a:bodyPr>
          <a:p>
            <a:endParaRPr dirty="0" lang="en-IN"/>
          </a:p>
        </p:txBody>
      </p:sp>
      <p:pic>
        <p:nvPicPr>
          <p:cNvPr id="2097156" name="Picture 4"/>
          <p:cNvPicPr>
            <a:picLocks noChangeAspect="1"/>
          </p:cNvPicPr>
          <p:nvPr/>
        </p:nvPicPr>
        <p:blipFill>
          <a:blip xmlns:r="http://schemas.openxmlformats.org/officeDocument/2006/relationships" r:embed="rId1"/>
          <a:stretch>
            <a:fillRect/>
          </a:stretch>
        </p:blipFill>
        <p:spPr>
          <a:xfrm>
            <a:off x="4510514" y="2697012"/>
            <a:ext cx="2091109" cy="749873"/>
          </a:xfrm>
          <a:prstGeom prst="rect"/>
        </p:spPr>
      </p:pic>
      <p:sp>
        <p:nvSpPr>
          <p:cNvPr id="1048615" name="TextBox 5"/>
          <p:cNvSpPr txBox="1"/>
          <p:nvPr/>
        </p:nvSpPr>
        <p:spPr>
          <a:xfrm>
            <a:off x="419371" y="3547816"/>
            <a:ext cx="11089005" cy="1846659"/>
          </a:xfrm>
          <a:prstGeom prst="rect"/>
          <a:noFill/>
        </p:spPr>
        <p:txBody>
          <a:bodyPr rtlCol="0" wrap="square">
            <a:spAutoFit/>
          </a:bodyPr>
          <a:p>
            <a:pPr lvl="0"/>
            <a:r>
              <a:rPr dirty="0" sz="2400" lang="en-US">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dirty="0" sz="2400" lang="en-IN">
              <a:solidFill>
                <a:prstClr val="black"/>
              </a:solidFill>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6" name="TextBox 1"/>
          <p:cNvSpPr txBox="1"/>
          <p:nvPr/>
        </p:nvSpPr>
        <p:spPr>
          <a:xfrm>
            <a:off x="4502333" y="314667"/>
            <a:ext cx="8058421"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DASHBOARDS</a:t>
            </a:r>
            <a:endParaRPr b="1" dirty="0" sz="2800" lang="en-IN">
              <a:latin typeface="Times New Roman" panose="02020603050405020304" pitchFamily="18" charset="0"/>
              <a:cs typeface="Times New Roman" panose="02020603050405020304" pitchFamily="18" charset="0"/>
            </a:endParaRPr>
          </a:p>
        </p:txBody>
      </p:sp>
      <p:sp>
        <p:nvSpPr>
          <p:cNvPr id="1048617" name="TextBox 2"/>
          <p:cNvSpPr txBox="1"/>
          <p:nvPr/>
        </p:nvSpPr>
        <p:spPr>
          <a:xfrm>
            <a:off x="516527" y="995558"/>
            <a:ext cx="11296649" cy="1938992"/>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Dashboards </a:t>
            </a:r>
            <a:r>
              <a:rPr dirty="0" sz="2400" lang="en-US">
                <a:latin typeface="Times New Roman" panose="02020603050405020304" pitchFamily="18" charset="0"/>
                <a:cs typeface="Times New Roman" panose="02020603050405020304" pitchFamily="18" charset="0"/>
              </a:rPr>
              <a:t>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dirty="0" sz="2400" lang="en-IN">
              <a:latin typeface="Times New Roman" panose="02020603050405020304" pitchFamily="18" charset="0"/>
              <a:cs typeface="Times New Roman" panose="02020603050405020304" pitchFamily="18" charset="0"/>
            </a:endParaRPr>
          </a:p>
        </p:txBody>
      </p:sp>
      <p:sp>
        <p:nvSpPr>
          <p:cNvPr id="1048618" name="TextBox 4"/>
          <p:cNvSpPr txBox="1"/>
          <p:nvPr/>
        </p:nvSpPr>
        <p:spPr>
          <a:xfrm>
            <a:off x="5007428" y="2761297"/>
            <a:ext cx="2778035" cy="800219"/>
          </a:xfrm>
          <a:prstGeom prst="rect"/>
          <a:noFill/>
        </p:spPr>
        <p:txBody>
          <a:bodyPr rtlCol="0" wrap="square">
            <a:spAutoFit/>
          </a:bodyPr>
          <a:p>
            <a:pPr lvl="0"/>
            <a:r>
              <a:rPr b="1" dirty="0" sz="2800" lang="en-US">
                <a:solidFill>
                  <a:prstClr val="black"/>
                </a:solidFill>
                <a:latin typeface="Times New Roman" panose="02020603050405020304" pitchFamily="18" charset="0"/>
                <a:cs typeface="Times New Roman" panose="02020603050405020304" pitchFamily="18" charset="0"/>
              </a:rPr>
              <a:t>FLOWS</a:t>
            </a:r>
            <a:endParaRPr b="1" dirty="0" sz="2800" lang="en-IN">
              <a:solidFill>
                <a:prstClr val="black"/>
              </a:solidFill>
              <a:latin typeface="Times New Roman" panose="02020603050405020304" pitchFamily="18" charset="0"/>
              <a:cs typeface="Times New Roman" panose="02020603050405020304" pitchFamily="18" charset="0"/>
            </a:endParaRPr>
          </a:p>
          <a:p>
            <a:endParaRPr dirty="0" lang="en-IN"/>
          </a:p>
        </p:txBody>
      </p:sp>
      <p:sp>
        <p:nvSpPr>
          <p:cNvPr id="1048619" name="TextBox 5"/>
          <p:cNvSpPr txBox="1"/>
          <p:nvPr/>
        </p:nvSpPr>
        <p:spPr>
          <a:xfrm>
            <a:off x="516527" y="3407627"/>
            <a:ext cx="10762433" cy="2585323"/>
          </a:xfrm>
          <a:prstGeom prst="rect"/>
          <a:noFill/>
        </p:spPr>
        <p:txBody>
          <a:bodyPr rtlCol="0" wrap="square">
            <a:spAutoFit/>
          </a:bodyPr>
          <a:p>
            <a:pPr lvl="0"/>
            <a:r>
              <a:rPr dirty="0" sz="2400" lang="en-US">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dirty="0" sz="2400" lang="en-US" err="1">
                <a:solidFill>
                  <a:prstClr val="black"/>
                </a:solidFill>
                <a:latin typeface="Times New Roman" panose="02020603050405020304" pitchFamily="18" charset="0"/>
                <a:cs typeface="Times New Roman" panose="02020603050405020304" pitchFamily="18" charset="0"/>
              </a:rPr>
              <a:t>Autolaunched</a:t>
            </a:r>
            <a:r>
              <a:rPr dirty="0" sz="2400" lang="en-US">
                <a:solidFill>
                  <a:prstClr val="black"/>
                </a:solidFill>
                <a:latin typeface="Times New Roman" panose="02020603050405020304" pitchFamily="18" charset="0"/>
                <a:cs typeface="Times New Roman" panose="02020603050405020304" pitchFamily="18" charset="0"/>
              </a:rPr>
              <a:t> Flows  Record-Triggered Flows  Platform Event-Triggered Flows</a:t>
            </a:r>
            <a:endParaRPr dirty="0" sz="2400" lang="en-IN">
              <a:solidFill>
                <a:prstClr val="black"/>
              </a:solidFill>
              <a:latin typeface="Times New Roman" panose="02020603050405020304" pitchFamily="18" charset="0"/>
              <a:cs typeface="Times New Roman" panose="02020603050405020304" pitchFamily="18" charset="0"/>
            </a:endParaRP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0" name="TextBox 1"/>
          <p:cNvSpPr txBox="1"/>
          <p:nvPr/>
        </p:nvSpPr>
        <p:spPr>
          <a:xfrm>
            <a:off x="627529" y="304800"/>
            <a:ext cx="11116236" cy="3662541"/>
          </a:xfrm>
          <a:prstGeom prst="rect"/>
          <a:noFill/>
        </p:spPr>
        <p:txBody>
          <a:bodyPr rtlCol="0" wrap="square">
            <a:spAutoFit/>
          </a:bodyPr>
          <a:p>
            <a:endParaRPr dirty="0" lang="en-US"/>
          </a:p>
          <a:p>
            <a:endParaRPr dirty="0" lang="en-IN"/>
          </a:p>
          <a:p>
            <a:endParaRPr dirty="0" lang="en-IN"/>
          </a:p>
          <a:p>
            <a:endParaRPr dirty="0" lang="en-IN"/>
          </a:p>
          <a:p>
            <a:endParaRPr dirty="0" lang="en-IN"/>
          </a:p>
          <a:p>
            <a:endParaRPr dirty="0" lang="en-IN"/>
          </a:p>
          <a:p>
            <a:endParaRPr dirty="0" lang="en-IN"/>
          </a:p>
          <a:p>
            <a:endParaRPr dirty="0" lang="en-IN"/>
          </a:p>
          <a:p>
            <a:r>
              <a:rPr dirty="0" sz="8800" lang="en-IN"/>
              <a:t>       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7" name="TextBox 2"/>
          <p:cNvSpPr txBox="1"/>
          <p:nvPr/>
        </p:nvSpPr>
        <p:spPr>
          <a:xfrm>
            <a:off x="3519949" y="314325"/>
            <a:ext cx="6046838"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WHAT IS SALESFORCE?</a:t>
            </a:r>
            <a:endParaRPr b="1" dirty="0" sz="2800" lang="en-IN">
              <a:latin typeface="Times New Roman" panose="02020603050405020304" pitchFamily="18" charset="0"/>
              <a:cs typeface="Times New Roman" panose="02020603050405020304" pitchFamily="18" charset="0"/>
            </a:endParaRPr>
          </a:p>
        </p:txBody>
      </p:sp>
      <p:sp>
        <p:nvSpPr>
          <p:cNvPr id="1048588" name="TextBox 3"/>
          <p:cNvSpPr txBox="1"/>
          <p:nvPr/>
        </p:nvSpPr>
        <p:spPr>
          <a:xfrm>
            <a:off x="201561" y="1042219"/>
            <a:ext cx="11788878" cy="61366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&gt;</a:t>
            </a:r>
            <a:r>
              <a:rPr dirty="0" sz="2400" lang="en-US">
                <a:latin typeface="Times New Roman" panose="02020603050405020304" pitchFamily="18" charset="0"/>
                <a:cs typeface="Times New Roman" panose="02020603050405020304" pitchFamily="18" charset="0"/>
              </a:rPr>
              <a:t>Salesforce  </a:t>
            </a:r>
            <a:r>
              <a:rPr dirty="0" sz="2400" lang="en-US" smtClean="0">
                <a:latin typeface="Times New Roman" panose="02020603050405020304" pitchFamily="18" charset="0"/>
                <a:cs typeface="Times New Roman" panose="02020603050405020304" pitchFamily="18" charset="0"/>
              </a:rPr>
              <a:t>a is  </a:t>
            </a:r>
            <a:r>
              <a:rPr dirty="0" sz="2400" lang="en-US">
                <a:latin typeface="Times New Roman" panose="02020603050405020304" pitchFamily="18" charset="0"/>
                <a:cs typeface="Times New Roman" panose="02020603050405020304" pitchFamily="18" charset="0"/>
              </a:rPr>
              <a:t>CRM platform and its an </a:t>
            </a:r>
            <a:r>
              <a:rPr dirty="0" sz="2400" lang="en-US" err="1">
                <a:latin typeface="Times New Roman" panose="02020603050405020304" pitchFamily="18" charset="0"/>
                <a:cs typeface="Times New Roman" panose="02020603050405020304" pitchFamily="18" charset="0"/>
              </a:rPr>
              <a:t>s</a:t>
            </a:r>
            <a:r>
              <a:rPr dirty="0" sz="2400" lang="en-US" err="1" smtClean="0">
                <a:latin typeface="Times New Roman" panose="02020603050405020304" pitchFamily="18" charset="0"/>
                <a:cs typeface="Times New Roman" panose="02020603050405020304" pitchFamily="18" charset="0"/>
              </a:rPr>
              <a:t>aas</a:t>
            </a:r>
            <a:r>
              <a:rPr dirty="0" sz="2400" lang="en-US" smtClean="0">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Cloud . </a:t>
            </a:r>
            <a:r>
              <a:rPr dirty="0" sz="2400" lang="en-US" smtClean="0">
                <a:latin typeface="Times New Roman" panose="02020603050405020304" pitchFamily="18" charset="0"/>
                <a:cs typeface="Times New Roman" panose="02020603050405020304" pitchFamily="18" charset="0"/>
              </a:rPr>
              <a:t>Apart </a:t>
            </a:r>
            <a:r>
              <a:rPr dirty="0" sz="2400" lang="en-US">
                <a:latin typeface="Times New Roman" panose="02020603050405020304" pitchFamily="18" charset="0"/>
                <a:cs typeface="Times New Roman" panose="02020603050405020304" pitchFamily="18" charset="0"/>
              </a:rPr>
              <a:t>from </a:t>
            </a:r>
            <a:r>
              <a:rPr dirty="0" sz="2400" lang="en-US" smtClean="0">
                <a:latin typeface="Times New Roman" panose="02020603050405020304" pitchFamily="18" charset="0"/>
                <a:cs typeface="Times New Roman" panose="02020603050405020304" pitchFamily="18" charset="0"/>
              </a:rPr>
              <a:t>this, It </a:t>
            </a:r>
            <a:r>
              <a:rPr dirty="0" sz="2400" lang="en-US">
                <a:latin typeface="Times New Roman" panose="02020603050405020304" pitchFamily="18" charset="0"/>
                <a:cs typeface="Times New Roman" panose="02020603050405020304" pitchFamily="18" charset="0"/>
              </a:rPr>
              <a:t>is game-changing technology, with a host of productivity- boosting features, that will help you sell smarter and faster</a:t>
            </a:r>
            <a:r>
              <a:rPr dirty="0" sz="2400" lang="en-US" smtClean="0">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&gt;</a:t>
            </a:r>
            <a:r>
              <a:rPr dirty="0" sz="2400" lang="en-US">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dirty="0" sz="2400" lang="en-US" smtClean="0">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&gt;</a:t>
            </a:r>
            <a:r>
              <a:rPr dirty="0" sz="2400" lang="en-US">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9" name="TextBox 1"/>
          <p:cNvSpPr txBox="1"/>
          <p:nvPr/>
        </p:nvSpPr>
        <p:spPr>
          <a:xfrm>
            <a:off x="2682241" y="1003679"/>
            <a:ext cx="8938532"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JOB APPLICATION TRACKING SYSTEM</a:t>
            </a:r>
            <a:endParaRPr b="1" dirty="0" sz="2800" lang="en-IN">
              <a:latin typeface="Times New Roman" panose="02020603050405020304" pitchFamily="18" charset="0"/>
              <a:cs typeface="Times New Roman" panose="02020603050405020304" pitchFamily="18" charset="0"/>
            </a:endParaRPr>
          </a:p>
        </p:txBody>
      </p:sp>
      <p:sp>
        <p:nvSpPr>
          <p:cNvPr id="1048590" name="TextBox 2"/>
          <p:cNvSpPr txBox="1"/>
          <p:nvPr/>
        </p:nvSpPr>
        <p:spPr>
          <a:xfrm>
            <a:off x="519954" y="2169715"/>
            <a:ext cx="11205322" cy="43586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&gt;</a:t>
            </a:r>
            <a:r>
              <a:rPr dirty="0" sz="2400" lang="en-US">
                <a:latin typeface="Times New Roman" panose="02020603050405020304" pitchFamily="18" charset="0"/>
                <a:cs typeface="Times New Roman" panose="02020603050405020304" pitchFamily="18" charset="0"/>
              </a:rPr>
              <a:t>In the project we Create a CRM Application which helps the applicant to track the No. of jobs he applied and helps him to find the job posted by the various recruiters, find the best attributes to be involved to run the process in a smooth way and easily to track.</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&gt;In this project you can do hands on practice the configuration as well as customization with the Data modeling, App building, User Adoption &amp; Many more </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endParaRPr dirty="0" sz="2400" lang="en-US"/>
          </a:p>
          <a:p>
            <a:endParaRPr b="1" dirty="0" sz="2400" lang="en-US"/>
          </a:p>
          <a:p>
            <a:endParaRPr dirty="0" sz="2400" lang="en-US"/>
          </a:p>
          <a:p>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1" name="TextBox 1"/>
          <p:cNvSpPr txBox="1"/>
          <p:nvPr/>
        </p:nvSpPr>
        <p:spPr>
          <a:xfrm>
            <a:off x="2403565" y="446587"/>
            <a:ext cx="8171634" cy="523220"/>
          </a:xfrm>
          <a:prstGeom prst="rect"/>
          <a:noFill/>
        </p:spPr>
        <p:txBody>
          <a:bodyPr rtlCol="0" wrap="square">
            <a:spAutoFit/>
          </a:bodyPr>
          <a:p>
            <a:r>
              <a:rPr b="1" dirty="0" sz="2800" lang="en-US" smtClean="0"/>
              <a:t>CREATION OF DEVELOPER ACCOUNT</a:t>
            </a:r>
            <a:endParaRPr b="1" dirty="0" sz="2800" lang="en-IN"/>
          </a:p>
        </p:txBody>
      </p:sp>
      <p:sp>
        <p:nvSpPr>
          <p:cNvPr id="1048592" name="TextBox 2"/>
          <p:cNvSpPr txBox="1"/>
          <p:nvPr/>
        </p:nvSpPr>
        <p:spPr>
          <a:xfrm>
            <a:off x="574766" y="1264264"/>
            <a:ext cx="11553416" cy="1780540"/>
          </a:xfrm>
          <a:prstGeom prst="rect"/>
          <a:noFill/>
        </p:spPr>
        <p:txBody>
          <a:bodyPr rtlCol="0" wrap="square">
            <a:spAutoFit/>
          </a:bodyPr>
          <a:p>
            <a:r>
              <a:rPr dirty="0" sz="2400" kern="100" lang="en-US"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a:t>
            </a:r>
            <a:r>
              <a:rPr dirty="0" sz="2400" kern="100" lang="en-US">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 org has all the features and licenses you need to get started with </a:t>
            </a:r>
            <a:r>
              <a:rPr dirty="0" sz="2400" kern="100" lang="en-US"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Salesforce.</a:t>
            </a:r>
          </a:p>
          <a:p>
            <a:r>
              <a:rPr dirty="0" sz="2400" kern="100" lang="en-US"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dirty="0" sz="2400" kern="100" lang="en-US"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b="1" dirty="0" sz="2400" kern="100" lang="en-US"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b="1" dirty="0" sz="2400" kern="100" lang="en-IN" strike="noStrike" u="non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17713" y="2800350"/>
            <a:ext cx="5956663" cy="2996946"/>
          </a:xfrm>
          <a:prstGeom prst="rect"/>
        </p:spPr>
      </p:pic>
      <p:pic>
        <p:nvPicPr>
          <p:cNvPr id="2097154" name="Picture 4"/>
          <p:cNvPicPr>
            <a:picLocks noChangeAspect="1"/>
          </p:cNvPicPr>
          <p:nvPr/>
        </p:nvPicPr>
        <p:blipFill>
          <a:blip xmlns:r="http://schemas.openxmlformats.org/officeDocument/2006/relationships" r:embed="rId2"/>
          <a:stretch>
            <a:fillRect/>
          </a:stretch>
        </p:blipFill>
        <p:spPr>
          <a:xfrm>
            <a:off x="6377599" y="2800349"/>
            <a:ext cx="5673530" cy="299694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3" name="TextBox 1"/>
          <p:cNvSpPr txBox="1"/>
          <p:nvPr/>
        </p:nvSpPr>
        <p:spPr>
          <a:xfrm>
            <a:off x="4638675" y="438150"/>
            <a:ext cx="7553325"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HOME PAGE</a:t>
            </a:r>
            <a:endParaRPr b="1" dirty="0" sz="2800" lang="en-IN">
              <a:latin typeface="Times New Roman" panose="02020603050405020304" pitchFamily="18" charset="0"/>
              <a:cs typeface="Times New Roman" panose="02020603050405020304" pitchFamily="18" charset="0"/>
            </a:endParaRPr>
          </a:p>
        </p:txBody>
      </p:sp>
      <p:pic>
        <p:nvPicPr>
          <p:cNvPr id="2097155" name="Picture 3"/>
          <p:cNvPicPr>
            <a:picLocks noChangeAspect="1"/>
          </p:cNvPicPr>
          <p:nvPr/>
        </p:nvPicPr>
        <p:blipFill>
          <a:blip xmlns:r="http://schemas.openxmlformats.org/officeDocument/2006/relationships" r:embed="rId1"/>
          <a:stretch>
            <a:fillRect/>
          </a:stretch>
        </p:blipFill>
        <p:spPr>
          <a:xfrm>
            <a:off x="330926" y="1208014"/>
            <a:ext cx="11469189" cy="477436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4" name="TextBox 1"/>
          <p:cNvSpPr txBox="1"/>
          <p:nvPr/>
        </p:nvSpPr>
        <p:spPr>
          <a:xfrm>
            <a:off x="4911634" y="314325"/>
            <a:ext cx="6899366"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OBJECTS</a:t>
            </a:r>
            <a:endParaRPr b="1" dirty="0" sz="2800" lang="en-IN">
              <a:latin typeface="Times New Roman" panose="02020603050405020304" pitchFamily="18" charset="0"/>
              <a:cs typeface="Times New Roman" panose="02020603050405020304" pitchFamily="18" charset="0"/>
            </a:endParaRPr>
          </a:p>
        </p:txBody>
      </p:sp>
      <p:sp>
        <p:nvSpPr>
          <p:cNvPr id="1048595" name="TextBox 2"/>
          <p:cNvSpPr txBox="1"/>
          <p:nvPr/>
        </p:nvSpPr>
        <p:spPr>
          <a:xfrm>
            <a:off x="243840" y="837545"/>
            <a:ext cx="11744325" cy="4714240"/>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  </a:t>
            </a:r>
            <a:r>
              <a:rPr b="1" dirty="0" sz="2000" lang="en-US" smtClean="0">
                <a:latin typeface="Times New Roman" panose="02020603050405020304" pitchFamily="18" charset="0"/>
                <a:cs typeface="Times New Roman" panose="02020603050405020304" pitchFamily="18" charset="0"/>
              </a:rPr>
              <a:t>&gt;WHAT IS AN OBJECT?</a:t>
            </a:r>
          </a:p>
          <a:p>
            <a:endParaRPr b="1"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Salesforce </a:t>
            </a:r>
            <a:r>
              <a:rPr dirty="0" sz="2400" lang="en-US">
                <a:latin typeface="Times New Roman" panose="02020603050405020304" pitchFamily="18" charset="0"/>
                <a:cs typeface="Times New Roman" panose="02020603050405020304" pitchFamily="18" charset="0"/>
              </a:rPr>
              <a:t>objects are database tables that permit you to store data that is specific to </a:t>
            </a:r>
            <a:r>
              <a:rPr dirty="0" sz="2400" lang="en-US" smtClean="0">
                <a:latin typeface="Times New Roman" panose="02020603050405020304" pitchFamily="18" charset="0"/>
                <a:cs typeface="Times New Roman" panose="02020603050405020304" pitchFamily="18" charset="0"/>
              </a:rPr>
              <a:t>                an </a:t>
            </a:r>
            <a:r>
              <a:rPr dirty="0" sz="2400" lang="en-US">
                <a:latin typeface="Times New Roman" panose="02020603050405020304" pitchFamily="18" charset="0"/>
                <a:cs typeface="Times New Roman" panose="02020603050405020304" pitchFamily="18" charset="0"/>
              </a:rPr>
              <a:t>organization. It consists of fields (columns) and records (rows</a:t>
            </a:r>
            <a:r>
              <a:rPr dirty="0" sz="2400" lang="en-US" smtClean="0">
                <a:latin typeface="Times New Roman" panose="02020603050405020304" pitchFamily="18" charset="0"/>
                <a:cs typeface="Times New Roman" panose="02020603050405020304" pitchFamily="18" charset="0"/>
              </a:rPr>
              <a:t>).</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&gt;</a:t>
            </a:r>
            <a:r>
              <a:rPr b="1" dirty="0" sz="2000" lang="en-US" smtClean="0">
                <a:latin typeface="Times New Roman" panose="02020603050405020304" pitchFamily="18" charset="0"/>
                <a:cs typeface="Times New Roman" panose="02020603050405020304" pitchFamily="18" charset="0"/>
              </a:rPr>
              <a:t>SALESFORCE OBJECTS ARE OF 2 TYPES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1.Standard </a:t>
            </a:r>
            <a:r>
              <a:rPr dirty="0" sz="2400" lang="en-US">
                <a:latin typeface="Times New Roman" panose="02020603050405020304" pitchFamily="18" charset="0"/>
                <a:cs typeface="Times New Roman" panose="02020603050405020304" pitchFamily="18" charset="0"/>
              </a:rPr>
              <a:t>Objects: Standard objects are the kind of objects that are provided by salesforce.com such as users, contracts, reports, dashboards, etc</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                  2.Custom </a:t>
            </a:r>
            <a:r>
              <a:rPr dirty="0" sz="2400" lang="en-US">
                <a:latin typeface="Times New Roman" panose="02020603050405020304" pitchFamily="18" charset="0"/>
                <a:cs typeface="Times New Roman" panose="02020603050405020304" pitchFamily="18" charset="0"/>
              </a:rPr>
              <a:t>Objects: Custom objects are those objects that are created by users. They supply information that is unique and essential to their organization. They are the heart of any application and provide a structure for sharing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6" name="TextBox 1"/>
          <p:cNvSpPr txBox="1"/>
          <p:nvPr/>
        </p:nvSpPr>
        <p:spPr>
          <a:xfrm>
            <a:off x="2159726" y="742950"/>
            <a:ext cx="9498873" cy="523220"/>
          </a:xfrm>
          <a:prstGeom prst="rect"/>
          <a:noFill/>
        </p:spPr>
        <p:txBody>
          <a:bodyPr rtlCol="0" wrap="square">
            <a:spAutoFit/>
          </a:bodyPr>
          <a:p>
            <a:r>
              <a:rPr b="1" sz="2800" lang="en-US">
                <a:latin typeface="Times New Roman" panose="02020603050405020304" pitchFamily="18" charset="0"/>
                <a:cs typeface="Times New Roman" panose="02020603050405020304" pitchFamily="18" charset="0"/>
              </a:rPr>
              <a:t>In This Application We Use 4 Custom Objects:</a:t>
            </a:r>
            <a:endParaRPr b="1" dirty="0" sz="2800" lang="en-IN">
              <a:latin typeface="Times New Roman" panose="02020603050405020304" pitchFamily="18" charset="0"/>
              <a:cs typeface="Times New Roman" panose="02020603050405020304" pitchFamily="18" charset="0"/>
            </a:endParaRPr>
          </a:p>
        </p:txBody>
      </p:sp>
      <p:sp>
        <p:nvSpPr>
          <p:cNvPr id="1048597" name="TextBox 5"/>
          <p:cNvSpPr txBox="1"/>
          <p:nvPr/>
        </p:nvSpPr>
        <p:spPr>
          <a:xfrm>
            <a:off x="495300" y="1666875"/>
            <a:ext cx="11582400" cy="2308324"/>
          </a:xfrm>
          <a:prstGeom prst="rect"/>
          <a:noFill/>
        </p:spPr>
        <p:txBody>
          <a:bodyPr rtlCol="0" wrap="square">
            <a:spAutoFit/>
          </a:bodyPr>
          <a:p>
            <a:r>
              <a:rPr b="1" dirty="0" sz="2400" lang="en-IN" smtClean="0">
                <a:latin typeface="Times New Roman" panose="02020603050405020304" pitchFamily="18" charset="0"/>
                <a:cs typeface="Times New Roman" panose="02020603050405020304" pitchFamily="18" charset="0"/>
              </a:rPr>
              <a:t>&gt;</a:t>
            </a:r>
            <a:r>
              <a:rPr dirty="0" sz="2400" lang="en-IN" smtClean="0">
                <a:latin typeface="Times New Roman" panose="02020603050405020304" pitchFamily="18" charset="0"/>
                <a:cs typeface="Times New Roman" panose="02020603050405020304" pitchFamily="18" charset="0"/>
              </a:rPr>
              <a:t>Recruiter</a:t>
            </a:r>
          </a:p>
          <a:p>
            <a:r>
              <a:rPr dirty="0" sz="2400" lang="en-IN" smtClean="0">
                <a:latin typeface="Times New Roman" panose="02020603050405020304" pitchFamily="18" charset="0"/>
                <a:cs typeface="Times New Roman" panose="02020603050405020304" pitchFamily="18" charset="0"/>
              </a:rPr>
              <a:t>&gt;</a:t>
            </a:r>
            <a:r>
              <a:rPr dirty="0" sz="2400" lang="en-IN">
                <a:latin typeface="Times New Roman" panose="02020603050405020304" pitchFamily="18" charset="0"/>
                <a:cs typeface="Times New Roman" panose="02020603050405020304" pitchFamily="18" charset="0"/>
              </a:rPr>
              <a:t>Jobs</a:t>
            </a:r>
          </a:p>
          <a:p>
            <a:r>
              <a:rPr dirty="0" sz="2400" lang="en-IN">
                <a:latin typeface="Times New Roman" panose="02020603050405020304" pitchFamily="18" charset="0"/>
                <a:cs typeface="Times New Roman" panose="02020603050405020304" pitchFamily="18" charset="0"/>
              </a:rPr>
              <a:t>&gt;Candidate</a:t>
            </a:r>
          </a:p>
          <a:p>
            <a:r>
              <a:rPr dirty="0" sz="2400" lang="en-IN">
                <a:latin typeface="Times New Roman" panose="02020603050405020304" pitchFamily="18" charset="0"/>
                <a:cs typeface="Times New Roman" panose="02020603050405020304" pitchFamily="18" charset="0"/>
              </a:rPr>
              <a:t>&gt;4.Job-Application</a:t>
            </a:r>
          </a:p>
          <a:p>
            <a:endParaRPr dirty="0" sz="2400" lang="en-IN">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8" name="TextBox 1"/>
          <p:cNvSpPr txBox="1"/>
          <p:nvPr/>
        </p:nvSpPr>
        <p:spPr>
          <a:xfrm>
            <a:off x="5164184" y="194582"/>
            <a:ext cx="6656340"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TABS</a:t>
            </a:r>
            <a:endParaRPr b="1" dirty="0" sz="2800" lang="en-IN">
              <a:latin typeface="Times New Roman" panose="02020603050405020304" pitchFamily="18" charset="0"/>
              <a:cs typeface="Times New Roman" panose="02020603050405020304" pitchFamily="18" charset="0"/>
            </a:endParaRPr>
          </a:p>
        </p:txBody>
      </p:sp>
      <p:sp>
        <p:nvSpPr>
          <p:cNvPr id="1048599" name="TextBox 2"/>
          <p:cNvSpPr txBox="1"/>
          <p:nvPr/>
        </p:nvSpPr>
        <p:spPr>
          <a:xfrm>
            <a:off x="505097" y="717802"/>
            <a:ext cx="11315427" cy="4893647"/>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Tabs </a:t>
            </a:r>
            <a:r>
              <a:rPr dirty="0" sz="2400" lang="en-US">
                <a:latin typeface="Times New Roman" panose="02020603050405020304" pitchFamily="18" charset="0"/>
                <a:cs typeface="Times New Roman" panose="02020603050405020304" pitchFamily="18" charset="0"/>
              </a:rPr>
              <a:t>in Salesforce help users view the information at a glance. It displays the data of objects and other web content in the application</a:t>
            </a:r>
            <a:r>
              <a:rPr dirty="0" sz="2400" lang="en-US" smtClean="0">
                <a:latin typeface="Times New Roman" panose="02020603050405020304" pitchFamily="18" charset="0"/>
                <a:cs typeface="Times New Roman" panose="02020603050405020304" pitchFamily="18" charset="0"/>
              </a:rPr>
              <a:t>.</a:t>
            </a:r>
            <a:endParaRPr dirty="0" sz="2400" lang="en-US" smtClean="0">
              <a:latin typeface="Times New Roman" panose="02020603050405020304" pitchFamily="18" charset="0"/>
              <a:cs typeface="Times New Roman" panose="02020603050405020304" pitchFamily="18" charset="0"/>
            </a:endParaRPr>
          </a:p>
          <a:p>
            <a:endParaRPr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There </a:t>
            </a:r>
            <a:r>
              <a:rPr b="1" dirty="0" sz="2400" lang="en-US">
                <a:latin typeface="Times New Roman" panose="02020603050405020304" pitchFamily="18" charset="0"/>
                <a:cs typeface="Times New Roman" panose="02020603050405020304" pitchFamily="18" charset="0"/>
              </a:rPr>
              <a:t>are mainly 4 types of tabs</a:t>
            </a:r>
            <a:r>
              <a:rPr b="1" dirty="0" sz="2400" lang="en-US" smtClean="0">
                <a:latin typeface="Times New Roman" panose="02020603050405020304" pitchFamily="18" charset="0"/>
                <a:cs typeface="Times New Roman" panose="02020603050405020304" pitchFamily="18" charset="0"/>
              </a:rPr>
              <a:t>:</a:t>
            </a:r>
            <a:endParaRPr b="1"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&gt;Standard </a:t>
            </a:r>
            <a:r>
              <a:rPr b="1" dirty="0" sz="2400" lang="en-US">
                <a:latin typeface="Times New Roman" panose="02020603050405020304" pitchFamily="18" charset="0"/>
                <a:cs typeface="Times New Roman" panose="02020603050405020304" pitchFamily="18" charset="0"/>
              </a:rPr>
              <a:t>Object Tabs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Standard </a:t>
            </a:r>
            <a:r>
              <a:rPr dirty="0" sz="2400" lang="en-US">
                <a:latin typeface="Times New Roman" panose="02020603050405020304" pitchFamily="18" charset="0"/>
                <a:cs typeface="Times New Roman" panose="02020603050405020304" pitchFamily="18" charset="0"/>
              </a:rPr>
              <a:t>object tabs display data related to standard objects</a:t>
            </a:r>
            <a:r>
              <a:rPr dirty="0" sz="2400" lang="en-US" smtClean="0">
                <a:latin typeface="Times New Roman" panose="02020603050405020304" pitchFamily="18" charset="0"/>
                <a:cs typeface="Times New Roman" panose="02020603050405020304" pitchFamily="18" charset="0"/>
              </a:rPr>
              <a:t>.</a:t>
            </a:r>
          </a:p>
          <a:p>
            <a:r>
              <a:rPr b="1" dirty="0" sz="2400" lang="en-US" smtClean="0">
                <a:latin typeface="Times New Roman" panose="02020603050405020304" pitchFamily="18" charset="0"/>
                <a:cs typeface="Times New Roman" panose="02020603050405020304" pitchFamily="18" charset="0"/>
              </a:rPr>
              <a:t>&gt;Custom </a:t>
            </a:r>
            <a:r>
              <a:rPr b="1" dirty="0" sz="2400" lang="en-US">
                <a:latin typeface="Times New Roman" panose="02020603050405020304" pitchFamily="18" charset="0"/>
                <a:cs typeface="Times New Roman" panose="02020603050405020304" pitchFamily="18" charset="0"/>
              </a:rPr>
              <a:t>Object Tabs</a:t>
            </a:r>
            <a:r>
              <a:rPr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Custom </a:t>
            </a:r>
            <a:r>
              <a:rPr dirty="0" sz="2400" lang="en-US">
                <a:latin typeface="Times New Roman" panose="02020603050405020304" pitchFamily="18" charset="0"/>
                <a:cs typeface="Times New Roman" panose="02020603050405020304" pitchFamily="18" charset="0"/>
              </a:rPr>
              <a:t>object tabs display data related to custom objects. These tabs look and function just like standard tabs</a:t>
            </a:r>
            <a:r>
              <a:rPr dirty="0" sz="2400" lang="en-US" smtClean="0">
                <a:latin typeface="Times New Roman" panose="02020603050405020304" pitchFamily="18" charset="0"/>
                <a:cs typeface="Times New Roman" panose="02020603050405020304" pitchFamily="18" charset="0"/>
              </a:rPr>
              <a:t>.</a:t>
            </a:r>
          </a:p>
          <a:p>
            <a:r>
              <a:rPr b="1" dirty="0" sz="2400" lang="en-US" smtClean="0">
                <a:latin typeface="Times New Roman" panose="02020603050405020304" pitchFamily="18" charset="0"/>
                <a:cs typeface="Times New Roman" panose="02020603050405020304" pitchFamily="18" charset="0"/>
              </a:rPr>
              <a:t>&gt;Web </a:t>
            </a:r>
            <a:r>
              <a:rPr b="1" dirty="0" sz="2400" lang="en-US">
                <a:latin typeface="Times New Roman" panose="02020603050405020304" pitchFamily="18" charset="0"/>
                <a:cs typeface="Times New Roman" panose="02020603050405020304" pitchFamily="18" charset="0"/>
              </a:rPr>
              <a:t>Tabs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Web </a:t>
            </a:r>
            <a:r>
              <a:rPr dirty="0" sz="2400" lang="en-US">
                <a:latin typeface="Times New Roman" panose="02020603050405020304" pitchFamily="18" charset="0"/>
                <a:cs typeface="Times New Roman" panose="02020603050405020304" pitchFamily="18" charset="0"/>
              </a:rPr>
              <a:t>Tabs display any external Web-based application or Web page in a Salesforce tab</a:t>
            </a:r>
            <a:r>
              <a:rPr dirty="0" sz="2400" lang="en-US" smtClean="0">
                <a:latin typeface="Times New Roman" panose="02020603050405020304" pitchFamily="18" charset="0"/>
                <a:cs typeface="Times New Roman" panose="02020603050405020304" pitchFamily="18" charset="0"/>
              </a:rPr>
              <a:t>.</a:t>
            </a:r>
          </a:p>
          <a:p>
            <a:r>
              <a:rPr b="1" dirty="0" sz="2400" lang="en-US" smtClean="0">
                <a:latin typeface="Times New Roman" panose="02020603050405020304" pitchFamily="18" charset="0"/>
                <a:cs typeface="Times New Roman" panose="02020603050405020304" pitchFamily="18" charset="0"/>
              </a:rPr>
              <a:t>&gt;Visualforce </a:t>
            </a:r>
            <a:r>
              <a:rPr b="1" dirty="0" sz="2400" lang="en-US">
                <a:latin typeface="Times New Roman" panose="02020603050405020304" pitchFamily="18" charset="0"/>
                <a:cs typeface="Times New Roman" panose="02020603050405020304" pitchFamily="18" charset="0"/>
              </a:rPr>
              <a:t>Tabs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Visualforce </a:t>
            </a:r>
            <a:r>
              <a:rPr dirty="0" sz="2400" lang="en-US">
                <a:latin typeface="Times New Roman" panose="02020603050405020304" pitchFamily="18" charset="0"/>
                <a:cs typeface="Times New Roman" panose="02020603050405020304" pitchFamily="18" charset="0"/>
              </a:rPr>
              <a:t>Tabs display data from a Visualforce Page.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extBox 1"/>
          <p:cNvSpPr txBox="1"/>
          <p:nvPr/>
        </p:nvSpPr>
        <p:spPr>
          <a:xfrm>
            <a:off x="4249783" y="272960"/>
            <a:ext cx="7570741" cy="523220"/>
          </a:xfrm>
          <a:prstGeom prst="rect"/>
          <a:noFill/>
        </p:spPr>
        <p:txBody>
          <a:bodyPr rtlCol="0" wrap="square">
            <a:spAutoFit/>
          </a:bodyPr>
          <a:p>
            <a:r>
              <a:rPr b="1" dirty="0" sz="2800" lang="en-US" smtClean="0">
                <a:latin typeface="Times New Roman" panose="02020603050405020304" pitchFamily="18" charset="0"/>
                <a:cs typeface="Times New Roman" panose="02020603050405020304" pitchFamily="18" charset="0"/>
              </a:rPr>
              <a:t>LIGHTNING APP</a:t>
            </a:r>
            <a:endParaRPr b="1" dirty="0" sz="2800" lang="en-IN">
              <a:latin typeface="Times New Roman" panose="02020603050405020304" pitchFamily="18" charset="0"/>
              <a:cs typeface="Times New Roman" panose="02020603050405020304" pitchFamily="18" charset="0"/>
            </a:endParaRPr>
          </a:p>
        </p:txBody>
      </p:sp>
      <p:sp>
        <p:nvSpPr>
          <p:cNvPr id="1048601" name="TextBox 2"/>
          <p:cNvSpPr txBox="1"/>
          <p:nvPr/>
        </p:nvSpPr>
        <p:spPr>
          <a:xfrm>
            <a:off x="410663" y="796180"/>
            <a:ext cx="11296649" cy="4893647"/>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Apps </a:t>
            </a:r>
            <a:r>
              <a:rPr dirty="0" sz="2400" lang="en-US">
                <a:latin typeface="Times New Roman" panose="02020603050405020304" pitchFamily="18" charset="0"/>
                <a:cs typeface="Times New Roman" panose="02020603050405020304" pitchFamily="18" charset="0"/>
              </a:rPr>
              <a:t>in Salesforce are a group of tabs that help the application function by working together </a:t>
            </a:r>
            <a:r>
              <a:rPr dirty="0" sz="2400" lang="en-US" smtClean="0">
                <a:latin typeface="Times New Roman" panose="02020603050405020304" pitchFamily="18" charset="0"/>
                <a:cs typeface="Times New Roman" panose="02020603050405020304" pitchFamily="18" charset="0"/>
              </a:rPr>
              <a:t>as a </a:t>
            </a:r>
            <a:r>
              <a:rPr dirty="0" sz="2400" lang="en-US">
                <a:latin typeface="Times New Roman" panose="02020603050405020304" pitchFamily="18" charset="0"/>
                <a:cs typeface="Times New Roman" panose="02020603050405020304" pitchFamily="18" charset="0"/>
              </a:rPr>
              <a:t>unit. It has a name, a logo, and a particular set of tabs. The simplest app usually has just two tabs</a:t>
            </a:r>
            <a:r>
              <a:rPr dirty="0" sz="2400" lang="en-US" smtClean="0">
                <a:latin typeface="Times New Roman" panose="02020603050405020304" pitchFamily="18" charset="0"/>
                <a:cs typeface="Times New Roman" panose="02020603050405020304" pitchFamily="18" charset="0"/>
              </a:rPr>
              <a:t>.</a:t>
            </a:r>
          </a:p>
          <a:p>
            <a:endParaRPr dirty="0" sz="2400" lang="en-US" smtClean="0">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There </a:t>
            </a:r>
            <a:r>
              <a:rPr b="1" dirty="0" sz="2400" lang="en-US">
                <a:latin typeface="Times New Roman" panose="02020603050405020304" pitchFamily="18" charset="0"/>
                <a:cs typeface="Times New Roman" panose="02020603050405020304" pitchFamily="18" charset="0"/>
              </a:rPr>
              <a:t>are 2 types of Salesforce </a:t>
            </a:r>
            <a:r>
              <a:rPr b="1" dirty="0" sz="2400" lang="en-US" smtClean="0">
                <a:latin typeface="Times New Roman" panose="02020603050405020304" pitchFamily="18" charset="0"/>
                <a:cs typeface="Times New Roman" panose="02020603050405020304" pitchFamily="18" charset="0"/>
              </a:rPr>
              <a:t>applications</a:t>
            </a:r>
          </a:p>
          <a:p>
            <a:r>
              <a:rPr b="1" dirty="0" sz="2400" lang="en-US">
                <a:latin typeface="Times New Roman" panose="02020603050405020304" pitchFamily="18" charset="0"/>
                <a:cs typeface="Times New Roman" panose="02020603050405020304" pitchFamily="18" charset="0"/>
              </a:rPr>
              <a:t>&gt;</a:t>
            </a:r>
            <a:r>
              <a:rPr b="1" dirty="0" sz="2400" lang="en-US" smtClean="0">
                <a:latin typeface="Times New Roman" panose="02020603050405020304" pitchFamily="18" charset="0"/>
                <a:cs typeface="Times New Roman" panose="02020603050405020304" pitchFamily="18" charset="0"/>
              </a:rPr>
              <a:t>Standard </a:t>
            </a:r>
            <a:r>
              <a:rPr b="1" dirty="0" sz="2400" lang="en-US">
                <a:latin typeface="Times New Roman" panose="02020603050405020304" pitchFamily="18" charset="0"/>
                <a:cs typeface="Times New Roman" panose="02020603050405020304" pitchFamily="18" charset="0"/>
              </a:rPr>
              <a:t>apps: </a:t>
            </a:r>
            <a:endParaRPr b="1" dirty="0" sz="2400" lang="en-US" smtClean="0">
              <a:latin typeface="Times New Roman" panose="02020603050405020304" pitchFamily="18" charset="0"/>
              <a:cs typeface="Times New Roman" panose="02020603050405020304" pitchFamily="18" charset="0"/>
            </a:endParaRPr>
          </a:p>
          <a:p>
            <a:r>
              <a:rPr dirty="0" sz="2400" lang="en-US" smtClean="0">
                <a:latin typeface="Times New Roman" panose="02020603050405020304" pitchFamily="18" charset="0"/>
                <a:cs typeface="Times New Roman" panose="02020603050405020304" pitchFamily="18" charset="0"/>
              </a:rPr>
              <a:t>                These </a:t>
            </a:r>
            <a:r>
              <a:rPr dirty="0" sz="2400" lang="en-US">
                <a:latin typeface="Times New Roman" panose="02020603050405020304" pitchFamily="18" charset="0"/>
                <a:cs typeface="Times New Roman" panose="02020603050405020304" pitchFamily="18" charset="0"/>
              </a:rPr>
              <a:t>apps come with every occurrence of Salesforce as default. Community, Call Center, Content, Sales, Marketing, Salesforce Chatter, Site.com, and App Launcher are included in these apps. The description, logo, and label of a standard app cannot be </a:t>
            </a:r>
            <a:r>
              <a:rPr dirty="0" sz="2400" lang="en-US" smtClean="0">
                <a:latin typeface="Times New Roman" panose="02020603050405020304" pitchFamily="18" charset="0"/>
                <a:cs typeface="Times New Roman" panose="02020603050405020304" pitchFamily="18" charset="0"/>
              </a:rPr>
              <a:t>altered.</a:t>
            </a:r>
          </a:p>
          <a:p>
            <a:r>
              <a:rPr b="1" dirty="0" sz="2400" lang="en-US">
                <a:latin typeface="Times New Roman" panose="02020603050405020304" pitchFamily="18" charset="0"/>
                <a:cs typeface="Times New Roman" panose="02020603050405020304" pitchFamily="18" charset="0"/>
              </a:rPr>
              <a:t>&gt;</a:t>
            </a:r>
            <a:r>
              <a:rPr b="1" dirty="0" sz="2400" lang="en-US" smtClean="0">
                <a:latin typeface="Times New Roman" panose="02020603050405020304" pitchFamily="18" charset="0"/>
                <a:cs typeface="Times New Roman" panose="02020603050405020304" pitchFamily="18" charset="0"/>
              </a:rPr>
              <a:t>Custom </a:t>
            </a:r>
            <a:r>
              <a:rPr b="1" dirty="0" sz="2400" lang="en-US">
                <a:latin typeface="Times New Roman" panose="02020603050405020304" pitchFamily="18" charset="0"/>
                <a:cs typeface="Times New Roman" panose="02020603050405020304" pitchFamily="18" charset="0"/>
              </a:rPr>
              <a:t>apps</a:t>
            </a:r>
            <a:r>
              <a:rPr b="1" dirty="0" sz="2400" lang="en-US" smtClean="0">
                <a:latin typeface="Times New Roman" panose="02020603050405020304" pitchFamily="18" charset="0"/>
                <a:cs typeface="Times New Roman" panose="02020603050405020304" pitchFamily="18" charset="0"/>
              </a:rPr>
              <a:t>:</a:t>
            </a:r>
          </a:p>
          <a:p>
            <a:r>
              <a:rPr dirty="0" sz="2400" lang="en-US" smtClean="0">
                <a:latin typeface="Times New Roman" panose="02020603050405020304" pitchFamily="18" charset="0"/>
                <a:cs typeface="Times New Roman" panose="02020603050405020304" pitchFamily="18" charset="0"/>
              </a:rPr>
              <a:t>                 These </a:t>
            </a:r>
            <a:r>
              <a:rPr dirty="0" sz="2400" lang="en-US">
                <a:latin typeface="Times New Roman" panose="02020603050405020304" pitchFamily="18" charset="0"/>
                <a:cs typeface="Times New Roman" panose="02020603050405020304" pitchFamily="18" charset="0"/>
              </a:rPr>
              <a:t>apps are created according to the needs of a company. They can be made by putting custom and standard tabs together. Logos for custom apps can be changed.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KIRUTHIKA S</dc:creator>
  <cp:lastModifiedBy>Admin</cp:lastModifiedBy>
  <dcterms:created xsi:type="dcterms:W3CDTF">2023-05-16T18:28:50Z</dcterms:created>
  <dcterms:modified xsi:type="dcterms:W3CDTF">2023-10-30T16:25:34Z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cd7355ec0c58444d813cde3cadd75995</vt:lpwstr>
  </property>
</Properties>
</file>