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lang="en-US" sz="1400" b="0" i="0" u="none" strike="noStrike" baseline="0">
                <a:solidFill>
                  <a:sysClr val="windowText" lastClr="000000">
                    <a:lumMod val="65000"/>
                    <a:lumOff val="35000"/>
                  </a:sysClr>
                </a:solidFill>
                <a:latin typeface="Calibri" panose="020F0502020204030204"/>
              </a:rPr>
              <a:t>Student Exam Performance</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[Devadharshini.xlsx]in!$A$1</c:f>
              <c:strCache>
                <c:ptCount val="1"/>
                <c:pt idx="0">
                  <c:v>Study Hours</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lt1"/>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[Devadharshini.xlsx]in!$A$2:$A$35</c:f>
              <c:numCache>
                <c:formatCode>General</c:formatCode>
                <c:ptCount val="34"/>
                <c:pt idx="0">
                  <c:v>4.37086106962626</c:v>
                </c:pt>
                <c:pt idx="1">
                  <c:v>9.5564287576892397</c:v>
                </c:pt>
                <c:pt idx="2">
                  <c:v>7.5879454763026404</c:v>
                </c:pt>
                <c:pt idx="3">
                  <c:v>6.3879263577733196</c:v>
                </c:pt>
                <c:pt idx="4">
                  <c:v>2.4041677639819201</c:v>
                </c:pt>
                <c:pt idx="5">
                  <c:v>2.4039506830258199</c:v>
                </c:pt>
                <c:pt idx="6">
                  <c:v>1.5227525095137899</c:v>
                </c:pt>
                <c:pt idx="7">
                  <c:v>8.7955853119744098</c:v>
                </c:pt>
                <c:pt idx="8">
                  <c:v>6.4100351056888796</c:v>
                </c:pt>
                <c:pt idx="9">
                  <c:v>7.3726532001644003</c:v>
                </c:pt>
                <c:pt idx="10">
                  <c:v>1.18526044866222</c:v>
                </c:pt>
                <c:pt idx="11">
                  <c:v>9.7291886694579492</c:v>
                </c:pt>
                <c:pt idx="12">
                  <c:v>8.4919837672037897</c:v>
                </c:pt>
                <c:pt idx="13">
                  <c:v>2.9110519961044798</c:v>
                </c:pt>
                <c:pt idx="14">
                  <c:v>2.6364247048639</c:v>
                </c:pt>
                <c:pt idx="15">
                  <c:v>2.6506405886809001</c:v>
                </c:pt>
                <c:pt idx="16">
                  <c:v>3.7381801866358302</c:v>
                </c:pt>
                <c:pt idx="17">
                  <c:v>5.7228078846901402</c:v>
                </c:pt>
                <c:pt idx="18">
                  <c:v>4.8875051677790404</c:v>
                </c:pt>
                <c:pt idx="19">
                  <c:v>3.6210622617823698</c:v>
                </c:pt>
                <c:pt idx="20">
                  <c:v>6.50667605250141</c:v>
                </c:pt>
                <c:pt idx="21">
                  <c:v>2.25544474586837</c:v>
                </c:pt>
                <c:pt idx="22">
                  <c:v>3.6293018368169601</c:v>
                </c:pt>
                <c:pt idx="23">
                  <c:v>4.2972565896432204</c:v>
                </c:pt>
                <c:pt idx="24">
                  <c:v>5.10462985795332</c:v>
                </c:pt>
                <c:pt idx="25">
                  <c:v>8.0665836525371208</c:v>
                </c:pt>
                <c:pt idx="26">
                  <c:v>2.79706403942523</c:v>
                </c:pt>
                <c:pt idx="27">
                  <c:v>5.6281099457224997</c:v>
                </c:pt>
                <c:pt idx="28">
                  <c:v>6.3317311197583797</c:v>
                </c:pt>
                <c:pt idx="29">
                  <c:v>1.4180537144799701</c:v>
                </c:pt>
                <c:pt idx="30">
                  <c:v>6.4679036671129397</c:v>
                </c:pt>
                <c:pt idx="31">
                  <c:v>2.5347171131856201</c:v>
                </c:pt>
                <c:pt idx="32">
                  <c:v>1.5854643368675101</c:v>
                </c:pt>
                <c:pt idx="33">
                  <c:v>9.5399698352799902</c:v>
                </c:pt>
              </c:numCache>
            </c:numRef>
          </c:val>
          <c:extLst>
            <c:ext xmlns:c16="http://schemas.microsoft.com/office/drawing/2014/chart" uri="{C3380CC4-5D6E-409C-BE32-E72D297353CC}">
              <c16:uniqueId val="{00000000-DC2B-A84D-9543-D01B0ECA4E8A}"/>
            </c:ext>
          </c:extLst>
        </c:ser>
        <c:ser>
          <c:idx val="1"/>
          <c:order val="1"/>
          <c:tx>
            <c:strRef>
              <c:f>[Devadharshini.xlsx]in!$B$1</c:f>
              <c:strCache>
                <c:ptCount val="1"/>
                <c:pt idx="0">
                  <c:v>Previous Exam Score</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lt1"/>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[Devadharshini.xlsx]in!$B$2:$B$35</c:f>
              <c:numCache>
                <c:formatCode>General</c:formatCode>
                <c:ptCount val="34"/>
                <c:pt idx="0">
                  <c:v>81.8897028411847</c:v>
                </c:pt>
                <c:pt idx="1">
                  <c:v>72.165781980647196</c:v>
                </c:pt>
                <c:pt idx="2">
                  <c:v>58.5716569771796</c:v>
                </c:pt>
                <c:pt idx="3">
                  <c:v>88.827701182416902</c:v>
                </c:pt>
                <c:pt idx="4">
                  <c:v>81.083870353232697</c:v>
                </c:pt>
                <c:pt idx="5">
                  <c:v>49.757016360693399</c:v>
                </c:pt>
                <c:pt idx="6">
                  <c:v>94.655631069630502</c:v>
                </c:pt>
                <c:pt idx="7">
                  <c:v>89.352234575390099</c:v>
                </c:pt>
                <c:pt idx="8">
                  <c:v>96.987994797515398</c:v>
                </c:pt>
                <c:pt idx="9">
                  <c:v>83.543170503301596</c:v>
                </c:pt>
                <c:pt idx="10">
                  <c:v>76.804911756147305</c:v>
                </c:pt>
                <c:pt idx="11">
                  <c:v>65.094582177437104</c:v>
                </c:pt>
                <c:pt idx="12">
                  <c:v>95.963709001240801</c:v>
                </c:pt>
                <c:pt idx="13">
                  <c:v>91.963833370024503</c:v>
                </c:pt>
                <c:pt idx="14">
                  <c:v>42.7131202063713</c:v>
                </c:pt>
                <c:pt idx="15">
                  <c:v>41.582018469835099</c:v>
                </c:pt>
                <c:pt idx="16">
                  <c:v>62.5878020126829</c:v>
                </c:pt>
                <c:pt idx="17">
                  <c:v>88.633199846909903</c:v>
                </c:pt>
                <c:pt idx="18">
                  <c:v>99.236567758896598</c:v>
                </c:pt>
                <c:pt idx="19">
                  <c:v>49.025013466211597</c:v>
                </c:pt>
                <c:pt idx="20">
                  <c:v>75.647842921128102</c:v>
                </c:pt>
                <c:pt idx="21">
                  <c:v>62.8534513978612</c:v>
                </c:pt>
                <c:pt idx="22">
                  <c:v>98.194863868876098</c:v>
                </c:pt>
                <c:pt idx="23">
                  <c:v>90.527135388142497</c:v>
                </c:pt>
                <c:pt idx="24">
                  <c:v>90.299722282668199</c:v>
                </c:pt>
                <c:pt idx="25">
                  <c:v>68.121589587698196</c:v>
                </c:pt>
                <c:pt idx="26">
                  <c:v>64.889170140259907</c:v>
                </c:pt>
                <c:pt idx="27">
                  <c:v>56.404424315842299</c:v>
                </c:pt>
                <c:pt idx="28">
                  <c:v>43.382529799055597</c:v>
                </c:pt>
                <c:pt idx="29">
                  <c:v>91.883342575303203</c:v>
                </c:pt>
                <c:pt idx="30">
                  <c:v>88.774060547804595</c:v>
                </c:pt>
                <c:pt idx="31">
                  <c:v>99.983060397167804</c:v>
                </c:pt>
                <c:pt idx="32">
                  <c:v>99.7982102244343</c:v>
                </c:pt>
                <c:pt idx="33">
                  <c:v>73.325902336157597</c:v>
                </c:pt>
              </c:numCache>
            </c:numRef>
          </c:val>
          <c:extLst>
            <c:ext xmlns:c16="http://schemas.microsoft.com/office/drawing/2014/chart" uri="{C3380CC4-5D6E-409C-BE32-E72D297353CC}">
              <c16:uniqueId val="{00000001-DC2B-A84D-9543-D01B0ECA4E8A}"/>
            </c:ext>
          </c:extLst>
        </c:ser>
        <c:ser>
          <c:idx val="2"/>
          <c:order val="2"/>
          <c:tx>
            <c:strRef>
              <c:f>[Devadharshini.xlsx]in!$C$1</c:f>
              <c:strCache>
                <c:ptCount val="1"/>
                <c:pt idx="0">
                  <c:v>Pass/Fail</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lt1"/>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[Devadharshini.xlsx]in!$C$2:$C$35</c:f>
              <c:numCache>
                <c:formatCode>General</c:formatCode>
                <c:ptCount val="34"/>
                <c:pt idx="0">
                  <c:v>0</c:v>
                </c:pt>
                <c:pt idx="1">
                  <c:v>1</c:v>
                </c:pt>
                <c:pt idx="2">
                  <c:v>0</c:v>
                </c:pt>
                <c:pt idx="3">
                  <c:v>1</c:v>
                </c:pt>
                <c:pt idx="4">
                  <c:v>0</c:v>
                </c:pt>
                <c:pt idx="5">
                  <c:v>0</c:v>
                </c:pt>
                <c:pt idx="6">
                  <c:v>0</c:v>
                </c:pt>
                <c:pt idx="7">
                  <c:v>1</c:v>
                </c:pt>
                <c:pt idx="8">
                  <c:v>1</c:v>
                </c:pt>
                <c:pt idx="9">
                  <c:v>1</c:v>
                </c:pt>
                <c:pt idx="10">
                  <c:v>0</c:v>
                </c:pt>
                <c:pt idx="11">
                  <c:v>1</c:v>
                </c:pt>
                <c:pt idx="12">
                  <c:v>1</c:v>
                </c:pt>
                <c:pt idx="13">
                  <c:v>0</c:v>
                </c:pt>
                <c:pt idx="14">
                  <c:v>0</c:v>
                </c:pt>
                <c:pt idx="15">
                  <c:v>0</c:v>
                </c:pt>
                <c:pt idx="16">
                  <c:v>0</c:v>
                </c:pt>
                <c:pt idx="17">
                  <c:v>1</c:v>
                </c:pt>
                <c:pt idx="18">
                  <c:v>0</c:v>
                </c:pt>
                <c:pt idx="19">
                  <c:v>0</c:v>
                </c:pt>
                <c:pt idx="20">
                  <c:v>1</c:v>
                </c:pt>
                <c:pt idx="21">
                  <c:v>0</c:v>
                </c:pt>
                <c:pt idx="22">
                  <c:v>0</c:v>
                </c:pt>
                <c:pt idx="23">
                  <c:v>0</c:v>
                </c:pt>
                <c:pt idx="24">
                  <c:v>1</c:v>
                </c:pt>
                <c:pt idx="25">
                  <c:v>1</c:v>
                </c:pt>
                <c:pt idx="26">
                  <c:v>0</c:v>
                </c:pt>
                <c:pt idx="27">
                  <c:v>0</c:v>
                </c:pt>
                <c:pt idx="28">
                  <c:v>0</c:v>
                </c:pt>
                <c:pt idx="29">
                  <c:v>0</c:v>
                </c:pt>
                <c:pt idx="30">
                  <c:v>1</c:v>
                </c:pt>
                <c:pt idx="31">
                  <c:v>0</c:v>
                </c:pt>
                <c:pt idx="32">
                  <c:v>0</c:v>
                </c:pt>
                <c:pt idx="33">
                  <c:v>1</c:v>
                </c:pt>
              </c:numCache>
            </c:numRef>
          </c:val>
          <c:extLst>
            <c:ext xmlns:c16="http://schemas.microsoft.com/office/drawing/2014/chart" uri="{C3380CC4-5D6E-409C-BE32-E72D297353CC}">
              <c16:uniqueId val="{00000002-DC2B-A84D-9543-D01B0ECA4E8A}"/>
            </c:ext>
          </c:extLst>
        </c:ser>
        <c:dLbls>
          <c:showLegendKey val="0"/>
          <c:showVal val="0"/>
          <c:showCatName val="1"/>
          <c:showSerName val="0"/>
          <c:showPercent val="0"/>
          <c:showBubbleSize val="0"/>
        </c:dLbls>
        <c:gapWidth val="100"/>
        <c:axId val="1762884624"/>
        <c:axId val="1762889104"/>
      </c:barChart>
      <c:catAx>
        <c:axId val="1762884624"/>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762889104"/>
        <c:crosses val="autoZero"/>
        <c:auto val="1"/>
        <c:lblAlgn val="ctr"/>
        <c:lblOffset val="100"/>
        <c:noMultiLvlLbl val="0"/>
      </c:catAx>
      <c:valAx>
        <c:axId val="176288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17628846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90572" y="305350"/>
            <a:ext cx="1218209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Student Exam Performance  Analysis Using Excel</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8650" y="2937735"/>
            <a:ext cx="8610600" cy="1938992"/>
          </a:xfrm>
          <a:prstGeom prst="rect">
            <a:avLst/>
          </a:prstGeom>
          <a:noFill/>
        </p:spPr>
        <p:txBody>
          <a:bodyPr wrap="square" rtlCol="0">
            <a:spAutoFit/>
          </a:bodyPr>
          <a:lstStyle/>
          <a:p>
            <a:r>
              <a:rPr lang="en-US" sz="2400"/>
              <a:t>STUDENT NAME:S.Devadharshini</a:t>
            </a:r>
            <a:endParaRPr lang="en-US" sz="2400" dirty="0"/>
          </a:p>
          <a:p>
            <a:r>
              <a:rPr lang="en-US" sz="2400" dirty="0"/>
              <a:t>REGISTER NO:312204080 02AAE3B10F6FB899DB94047E7E169A18</a:t>
            </a:r>
          </a:p>
          <a:p>
            <a:r>
              <a:rPr lang="en-US" sz="2400" dirty="0"/>
              <a:t>Department : Commerce</a:t>
            </a:r>
          </a:p>
          <a:p>
            <a:r>
              <a:rPr lang="en-US" sz="2400" dirty="0"/>
              <a:t>COLLEGE: Sriram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74072EC-36B0-750C-80D9-01B80281A56A}"/>
              </a:ext>
            </a:extLst>
          </p:cNvPr>
          <p:cNvSpPr txBox="1"/>
          <p:nvPr/>
        </p:nvSpPr>
        <p:spPr>
          <a:xfrm>
            <a:off x="647700" y="2274838"/>
            <a:ext cx="8502253" cy="2308324"/>
          </a:xfrm>
          <a:prstGeom prst="rect">
            <a:avLst/>
          </a:prstGeom>
          <a:noFill/>
        </p:spPr>
        <p:txBody>
          <a:bodyPr wrap="square">
            <a:spAutoFit/>
          </a:bodyPr>
          <a:lstStyle/>
          <a:p>
            <a:r>
              <a:rPr lang="en-US" b="1" dirty="0"/>
              <a:t>Data Preprocessing</a:t>
            </a:r>
          </a:p>
          <a:p>
            <a:r>
              <a:rPr lang="en-US" dirty="0"/>
              <a:t>Before building the model, the dataset needs to be prepared to ensure the quality and consistency of the data.</a:t>
            </a:r>
          </a:p>
          <a:p>
            <a:r>
              <a:rPr lang="en-US" b="1" dirty="0"/>
              <a:t>Steps in Data Preprocessing:</a:t>
            </a:r>
          </a:p>
          <a:p>
            <a:pPr lvl="7">
              <a:buFont typeface="+mj-lt"/>
              <a:buAutoNum type="arabicPeriod"/>
            </a:pPr>
            <a:r>
              <a:rPr lang="en-US" b="1" dirty="0"/>
              <a:t>Handling Missing Data</a:t>
            </a:r>
            <a:r>
              <a:rPr lang="en-US" dirty="0"/>
              <a:t>:</a:t>
            </a:r>
          </a:p>
          <a:p>
            <a:pPr marL="3943350" lvl="8" indent="-285750">
              <a:buFont typeface="+mj-lt"/>
              <a:buAutoNum type="arabicPeriod"/>
            </a:pPr>
            <a:r>
              <a:rPr lang="en-US" dirty="0"/>
              <a:t>For missing numerical data, techniques like mean/median imputation or using predictive models (KNN Imputation) can be employed.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0DACBB-6B6B-5D07-9A9D-3723B040E9CB}"/>
              </a:ext>
            </a:extLst>
          </p:cNvPr>
          <p:cNvSpPr txBox="1"/>
          <p:nvPr/>
        </p:nvSpPr>
        <p:spPr>
          <a:xfrm>
            <a:off x="1058466" y="-1535905"/>
            <a:ext cx="8091487" cy="1477328"/>
          </a:xfrm>
          <a:prstGeom prst="rect">
            <a:avLst/>
          </a:prstGeom>
          <a:noFill/>
        </p:spPr>
        <p:txBody>
          <a:bodyPr wrap="square">
            <a:spAutoFit/>
          </a:bodyPr>
          <a:lstStyle/>
          <a:p>
            <a:r>
              <a:rPr lang="en-US" dirty="0"/>
              <a:t>In analyzing and modeling student exam performance, we have demonstrated how a comprehensive, data-driven approach can provide valuable insights into the factors influencing academic success. By leveraging machine learning techniques, we can predict student outcomes with a high degree of accuracy, allowing educators, parents, and policymakers to make informed decisions.</a:t>
            </a:r>
          </a:p>
        </p:txBody>
      </p:sp>
      <p:graphicFrame>
        <p:nvGraphicFramePr>
          <p:cNvPr id="14" name="Chart 13">
            <a:extLst>
              <a:ext uri="{FF2B5EF4-FFF2-40B4-BE49-F238E27FC236}">
                <a16:creationId xmlns:a16="http://schemas.microsoft.com/office/drawing/2014/main" id="{87DF03CE-C3CA-7F49-0473-DD9711D76E7B}"/>
              </a:ext>
            </a:extLst>
          </p:cNvPr>
          <p:cNvGraphicFramePr>
            <a:graphicFrameLocks/>
          </p:cNvGraphicFramePr>
          <p:nvPr>
            <p:extLst>
              <p:ext uri="{D42A27DB-BD31-4B8C-83A1-F6EECF244321}">
                <p14:modId xmlns:p14="http://schemas.microsoft.com/office/powerpoint/2010/main" val="2991472195"/>
              </p:ext>
            </p:extLst>
          </p:nvPr>
        </p:nvGraphicFramePr>
        <p:xfrm>
          <a:off x="1666875" y="2175510"/>
          <a:ext cx="6730971" cy="3901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B750A9-AD60-36DD-8FE7-2C7051B22C55}"/>
              </a:ext>
            </a:extLst>
          </p:cNvPr>
          <p:cNvSpPr txBox="1"/>
          <p:nvPr/>
        </p:nvSpPr>
        <p:spPr>
          <a:xfrm rot="10800000">
            <a:off x="1089422" y="-2160983"/>
            <a:ext cx="8060531" cy="1477328"/>
          </a:xfrm>
          <a:prstGeom prst="rect">
            <a:avLst/>
          </a:prstGeom>
          <a:noFill/>
        </p:spPr>
        <p:txBody>
          <a:bodyPr wrap="square">
            <a:spAutoFit/>
          </a:bodyPr>
          <a:lstStyle/>
          <a:p>
            <a:r>
              <a:rPr lang="en-US" dirty="0"/>
              <a:t>In analyzing and modeling student exam performance, we have demonstrated how a comprehensive, data-driven approach can provide valuable insights into the factors influencing academic success. By leveraging machine learning techniques, we can predict student outcomes with a high degree of accuracy, allowing educators, parents, and policymakers to make informed decisions.</a:t>
            </a:r>
          </a:p>
        </p:txBody>
      </p:sp>
      <p:sp>
        <p:nvSpPr>
          <p:cNvPr id="6" name="TextBox 5">
            <a:extLst>
              <a:ext uri="{FF2B5EF4-FFF2-40B4-BE49-F238E27FC236}">
                <a16:creationId xmlns:a16="http://schemas.microsoft.com/office/drawing/2014/main" id="{165C56B8-5557-53D2-EAD9-DA1E549531C4}"/>
              </a:ext>
            </a:extLst>
          </p:cNvPr>
          <p:cNvSpPr txBox="1"/>
          <p:nvPr/>
        </p:nvSpPr>
        <p:spPr>
          <a:xfrm>
            <a:off x="625078" y="2413337"/>
            <a:ext cx="8524875" cy="1477328"/>
          </a:xfrm>
          <a:prstGeom prst="rect">
            <a:avLst/>
          </a:prstGeom>
          <a:noFill/>
        </p:spPr>
        <p:txBody>
          <a:bodyPr wrap="square">
            <a:spAutoFit/>
          </a:bodyPr>
          <a:lstStyle/>
          <a:p>
            <a:r>
              <a:rPr lang="en-US" dirty="0"/>
              <a:t>In analyzing and modeling student exam performance, we have demonstrated how a comprehensive, data-driven approach can provide valuable insights into the factors influencing academic success. By leveraging machine learning techniques, we can predict student outcomes with a high degree of accuracy, allowing educators, parents, and policymakers to make informed decisions.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Student Exam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267C72B-5CFF-1F9F-6385-985570487672}"/>
              </a:ext>
            </a:extLst>
          </p:cNvPr>
          <p:cNvSpPr txBox="1"/>
          <p:nvPr/>
        </p:nvSpPr>
        <p:spPr>
          <a:xfrm>
            <a:off x="902494" y="2531150"/>
            <a:ext cx="6107906" cy="2031325"/>
          </a:xfrm>
          <a:prstGeom prst="rect">
            <a:avLst/>
          </a:prstGeom>
          <a:noFill/>
        </p:spPr>
        <p:txBody>
          <a:bodyPr wrap="square">
            <a:spAutoFit/>
          </a:bodyPr>
          <a:lstStyle/>
          <a:p>
            <a:r>
              <a:rPr lang="en-US" dirty="0"/>
              <a:t>The academic performance of students in exams is influenced by various factors such as study habits, parental education levels, socioeconomic status, school facilities, teaching quality, and individual psychological factors. However, identifying and understanding which factors most significantly impact student performance can help educators, policymakers, and parents provide better support to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BB102D0-39CC-0B8C-ACF0-54A1EDFDE583}"/>
              </a:ext>
            </a:extLst>
          </p:cNvPr>
          <p:cNvSpPr txBox="1"/>
          <p:nvPr/>
        </p:nvSpPr>
        <p:spPr>
          <a:xfrm>
            <a:off x="370681" y="2645093"/>
            <a:ext cx="8410178" cy="1477328"/>
          </a:xfrm>
          <a:prstGeom prst="rect">
            <a:avLst/>
          </a:prstGeom>
          <a:noFill/>
        </p:spPr>
        <p:txBody>
          <a:bodyPr wrap="square">
            <a:spAutoFit/>
          </a:bodyPr>
          <a:lstStyle/>
          <a:p>
            <a:r>
              <a:rPr lang="en-US" dirty="0"/>
              <a:t>The academic success of students is a critical factor in shaping their future opportunities and personal development. Many factors influence exam performance, including personal characteristics, family background, school environment, and academic habits. Understanding these influences can help educators and policymakers improve teaching strategies and student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6980887-05BF-9650-A0E8-E3FED308F99C}"/>
              </a:ext>
            </a:extLst>
          </p:cNvPr>
          <p:cNvSpPr txBox="1"/>
          <p:nvPr/>
        </p:nvSpPr>
        <p:spPr>
          <a:xfrm>
            <a:off x="3042047" y="2413337"/>
            <a:ext cx="6107906" cy="2031325"/>
          </a:xfrm>
          <a:prstGeom prst="rect">
            <a:avLst/>
          </a:prstGeom>
          <a:noFill/>
        </p:spPr>
        <p:txBody>
          <a:bodyPr wrap="square">
            <a:spAutoFit/>
          </a:bodyPr>
          <a:lstStyle/>
          <a:p>
            <a:r>
              <a:rPr lang="en-US" b="1" dirty="0"/>
              <a:t>Principal</a:t>
            </a:r>
          </a:p>
          <a:p>
            <a:endParaRPr lang="en-US" b="1" dirty="0"/>
          </a:p>
          <a:p>
            <a:r>
              <a:rPr lang="en-US" b="1" dirty="0"/>
              <a:t>Teacher</a:t>
            </a:r>
          </a:p>
          <a:p>
            <a:endParaRPr lang="en-US" b="1" dirty="0"/>
          </a:p>
          <a:p>
            <a:r>
              <a:rPr lang="en-US" b="1" dirty="0"/>
              <a:t>Students</a:t>
            </a:r>
          </a:p>
          <a:p>
            <a:endParaRPr lang="en-US" b="1" dirty="0"/>
          </a:p>
          <a:p>
            <a:r>
              <a:rPr lang="en-US" b="1" dirty="0"/>
              <a:t> Parents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548C096-FFC3-91B4-2A9B-843CE3127752}"/>
              </a:ext>
            </a:extLst>
          </p:cNvPr>
          <p:cNvSpPr txBox="1"/>
          <p:nvPr/>
        </p:nvSpPr>
        <p:spPr>
          <a:xfrm>
            <a:off x="3042047" y="2551837"/>
            <a:ext cx="6107906" cy="1754326"/>
          </a:xfrm>
          <a:prstGeom prst="rect">
            <a:avLst/>
          </a:prstGeom>
          <a:noFill/>
        </p:spPr>
        <p:txBody>
          <a:bodyPr wrap="square">
            <a:spAutoFit/>
          </a:bodyPr>
          <a:lstStyle/>
          <a:p>
            <a:r>
              <a:rPr lang="en-US" dirty="0"/>
              <a:t>Our solution is a </a:t>
            </a:r>
            <a:r>
              <a:rPr lang="en-US" b="1" dirty="0"/>
              <a:t>data-driven, predictive model</a:t>
            </a:r>
            <a:r>
              <a:rPr lang="en-US" dirty="0"/>
              <a:t> that analyzes student exam performance based on various demographic, academic, and socioeconomic factors. This solution utilizes advanced machine learning algorithms and statistical techniques to identify key determinants of student success and forecast exam results.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B6FF329-EF53-D77D-226C-9AD49589E443}"/>
              </a:ext>
            </a:extLst>
          </p:cNvPr>
          <p:cNvSpPr txBox="1"/>
          <p:nvPr/>
        </p:nvSpPr>
        <p:spPr>
          <a:xfrm>
            <a:off x="755332" y="2428875"/>
            <a:ext cx="8394621" cy="1200329"/>
          </a:xfrm>
          <a:prstGeom prst="rect">
            <a:avLst/>
          </a:prstGeom>
          <a:noFill/>
        </p:spPr>
        <p:txBody>
          <a:bodyPr wrap="square">
            <a:spAutoFit/>
          </a:bodyPr>
          <a:lstStyle/>
          <a:p>
            <a:r>
              <a:rPr lang="en-US" dirty="0"/>
              <a:t>The dataset used for analyzing student exam performance typically includes a variety of features that represent different aspects of the students' demographics, academic background, and social environment. Below is a detailed description of the potential features in such a dataset.</a:t>
            </a:r>
          </a:p>
        </p:txBody>
      </p:sp>
      <p:sp>
        <p:nvSpPr>
          <p:cNvPr id="6" name="TextBox 5">
            <a:extLst>
              <a:ext uri="{FF2B5EF4-FFF2-40B4-BE49-F238E27FC236}">
                <a16:creationId xmlns:a16="http://schemas.microsoft.com/office/drawing/2014/main" id="{C380A3FB-639E-0680-D11D-06987F67B4D3}"/>
              </a:ext>
            </a:extLst>
          </p:cNvPr>
          <p:cNvSpPr txBox="1"/>
          <p:nvPr/>
        </p:nvSpPr>
        <p:spPr>
          <a:xfrm rot="10800000" flipV="1">
            <a:off x="755331" y="4280892"/>
            <a:ext cx="8394621" cy="923330"/>
          </a:xfrm>
          <a:prstGeom prst="rect">
            <a:avLst/>
          </a:prstGeom>
          <a:noFill/>
        </p:spPr>
        <p:txBody>
          <a:bodyPr wrap="square">
            <a:spAutoFit/>
          </a:bodyPr>
          <a:lstStyle/>
          <a:p>
            <a:pPr>
              <a:buFont typeface="Arial" panose="020B0604020202020204" pitchFamily="34" charset="0"/>
              <a:buChar char="•"/>
            </a:pPr>
            <a:r>
              <a:rPr lang="en-US" b="1" dirty="0"/>
              <a:t>Gender</a:t>
            </a:r>
            <a:r>
              <a:rPr lang="en-US" dirty="0"/>
              <a:t>: Categorical (Male, Female)The gender of the student.</a:t>
            </a:r>
          </a:p>
          <a:p>
            <a:pPr>
              <a:buFont typeface="Arial" panose="020B0604020202020204" pitchFamily="34" charset="0"/>
              <a:buChar char="•"/>
            </a:pPr>
            <a:r>
              <a:rPr lang="en-US" b="1" dirty="0"/>
              <a:t>Age</a:t>
            </a:r>
            <a:r>
              <a:rPr lang="en-US" dirty="0"/>
              <a:t>: Numerical (in years)The student’s age, which could affect maturity levels and academic focus.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963612" y="5263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5D38D2-7238-1514-9637-AB058209BFFB}"/>
              </a:ext>
            </a:extLst>
          </p:cNvPr>
          <p:cNvSpPr txBox="1"/>
          <p:nvPr/>
        </p:nvSpPr>
        <p:spPr>
          <a:xfrm>
            <a:off x="2895600" y="25415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20D5A25-A404-958A-21A1-A7624A16A07A}"/>
              </a:ext>
            </a:extLst>
          </p:cNvPr>
          <p:cNvSpPr txBox="1"/>
          <p:nvPr/>
        </p:nvSpPr>
        <p:spPr>
          <a:xfrm>
            <a:off x="2441973" y="2127505"/>
            <a:ext cx="6107906" cy="1477328"/>
          </a:xfrm>
          <a:prstGeom prst="rect">
            <a:avLst/>
          </a:prstGeom>
          <a:noFill/>
        </p:spPr>
        <p:txBody>
          <a:bodyPr wrap="square">
            <a:spAutoFit/>
          </a:bodyPr>
          <a:lstStyle/>
          <a:p>
            <a:r>
              <a:rPr lang="en-US" b="1" dirty="0"/>
              <a:t>AI-Driven Predictive Power</a:t>
            </a:r>
          </a:p>
          <a:p>
            <a:pPr>
              <a:buFont typeface="Arial" panose="020B0604020202020204" pitchFamily="34" charset="0"/>
              <a:buChar char="•"/>
            </a:pPr>
            <a:r>
              <a:rPr lang="en-US" b="1" dirty="0"/>
              <a:t>Cutting-Edge Machine Learning Models</a:t>
            </a:r>
            <a:r>
              <a:rPr lang="en-US" dirty="0"/>
              <a:t>: We leverage advanced AI and machine learning techniques (like random forests, gradient boosting, and neural networks) to build highly accurate predictive models that forecast student performance. </a:t>
            </a:r>
          </a:p>
        </p:txBody>
      </p:sp>
      <p:sp>
        <p:nvSpPr>
          <p:cNvPr id="15" name="TextBox 14">
            <a:extLst>
              <a:ext uri="{FF2B5EF4-FFF2-40B4-BE49-F238E27FC236}">
                <a16:creationId xmlns:a16="http://schemas.microsoft.com/office/drawing/2014/main" id="{B0D09943-3C35-8677-C3A7-72784E690CC7}"/>
              </a:ext>
            </a:extLst>
          </p:cNvPr>
          <p:cNvSpPr txBox="1"/>
          <p:nvPr/>
        </p:nvSpPr>
        <p:spPr>
          <a:xfrm>
            <a:off x="2743200" y="4002511"/>
            <a:ext cx="6107906" cy="1200329"/>
          </a:xfrm>
          <a:prstGeom prst="rect">
            <a:avLst/>
          </a:prstGeom>
          <a:noFill/>
        </p:spPr>
        <p:txBody>
          <a:bodyPr wrap="square">
            <a:spAutoFit/>
          </a:bodyPr>
          <a:lstStyle/>
          <a:p>
            <a:r>
              <a:rPr lang="en-US" b="1" dirty="0"/>
              <a:t>Real-Time Data Updates</a:t>
            </a:r>
            <a:r>
              <a:rPr lang="en-US" dirty="0"/>
              <a:t>: Schools can continuously feed new data into the system (e.g., from midterm exams or quizzes), and the dashboard will instantly reflect updated predictions and insights.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Student Exam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sdevadharshinisdevadharshini0@gmail.com</cp:lastModifiedBy>
  <cp:revision>15</cp:revision>
  <dcterms:created xsi:type="dcterms:W3CDTF">2024-03-29T15:07:22Z</dcterms:created>
  <dcterms:modified xsi:type="dcterms:W3CDTF">2024-09-09T09:20:04Z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