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XeyEiJ0tGN/N+B2KF9sqNKZv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1"/>
          <p:cNvGrpSpPr/>
          <p:nvPr/>
        </p:nvGrpSpPr>
        <p:grpSpPr>
          <a:xfrm>
            <a:off x="0" y="0"/>
            <a:ext cx="12192000" cy="6858000"/>
            <a:chOff x="0" y="0"/>
            <a:chExt cx="12192000" cy="6858000"/>
          </a:xfrm>
        </p:grpSpPr>
        <p:sp>
          <p:nvSpPr>
            <p:cNvPr id="24" name="Google Shape;24;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11"/>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11"/>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20"/>
          <p:cNvGrpSpPr/>
          <p:nvPr/>
        </p:nvGrpSpPr>
        <p:grpSpPr>
          <a:xfrm>
            <a:off x="0" y="0"/>
            <a:ext cx="12192000" cy="6858000"/>
            <a:chOff x="0" y="0"/>
            <a:chExt cx="12192000" cy="6858000"/>
          </a:xfrm>
        </p:grpSpPr>
        <p:sp>
          <p:nvSpPr>
            <p:cNvPr id="122" name="Google Shape;122;p2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0"/>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20"/>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21"/>
          <p:cNvGrpSpPr/>
          <p:nvPr/>
        </p:nvGrpSpPr>
        <p:grpSpPr>
          <a:xfrm>
            <a:off x="0" y="0"/>
            <a:ext cx="12192000" cy="6858000"/>
            <a:chOff x="0" y="0"/>
            <a:chExt cx="12192000" cy="6858000"/>
          </a:xfrm>
        </p:grpSpPr>
        <p:sp>
          <p:nvSpPr>
            <p:cNvPr id="140" name="Google Shape;140;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1"/>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1"/>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22"/>
          <p:cNvGrpSpPr/>
          <p:nvPr/>
        </p:nvGrpSpPr>
        <p:grpSpPr>
          <a:xfrm>
            <a:off x="0" y="0"/>
            <a:ext cx="12192000" cy="6858000"/>
            <a:chOff x="0" y="0"/>
            <a:chExt cx="12192000" cy="6858000"/>
          </a:xfrm>
        </p:grpSpPr>
        <p:sp>
          <p:nvSpPr>
            <p:cNvPr id="157" name="Google Shape;157;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2"/>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22"/>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22"/>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2"/>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22"/>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23"/>
          <p:cNvGrpSpPr/>
          <p:nvPr/>
        </p:nvGrpSpPr>
        <p:grpSpPr>
          <a:xfrm>
            <a:off x="0" y="0"/>
            <a:ext cx="12192000" cy="6858000"/>
            <a:chOff x="0" y="0"/>
            <a:chExt cx="12192000" cy="6858000"/>
          </a:xfrm>
        </p:grpSpPr>
        <p:sp>
          <p:nvSpPr>
            <p:cNvPr id="177" name="Google Shape;17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3"/>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3"/>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24"/>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4"/>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24"/>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24"/>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24"/>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24"/>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4"/>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24"/>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24"/>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2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5"/>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25"/>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25"/>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25"/>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25"/>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25"/>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25"/>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25"/>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25"/>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25"/>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25"/>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5"/>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2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6"/>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26"/>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27"/>
          <p:cNvGrpSpPr/>
          <p:nvPr/>
        </p:nvGrpSpPr>
        <p:grpSpPr>
          <a:xfrm>
            <a:off x="0" y="0"/>
            <a:ext cx="12192000" cy="6858000"/>
            <a:chOff x="0" y="0"/>
            <a:chExt cx="12192000" cy="6858000"/>
          </a:xfrm>
        </p:grpSpPr>
        <p:sp>
          <p:nvSpPr>
            <p:cNvPr id="229" name="Google Shape;229;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27"/>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27"/>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27"/>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13"/>
          <p:cNvGrpSpPr/>
          <p:nvPr/>
        </p:nvGrpSpPr>
        <p:grpSpPr>
          <a:xfrm>
            <a:off x="0" y="0"/>
            <a:ext cx="12192000" cy="6858000"/>
            <a:chOff x="0" y="0"/>
            <a:chExt cx="12192000" cy="6858000"/>
          </a:xfrm>
        </p:grpSpPr>
        <p:sp>
          <p:nvSpPr>
            <p:cNvPr id="40" name="Google Shape;40;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13"/>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13"/>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4"/>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15"/>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5"/>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15"/>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18"/>
          <p:cNvGrpSpPr/>
          <p:nvPr/>
        </p:nvGrpSpPr>
        <p:grpSpPr>
          <a:xfrm>
            <a:off x="0" y="0"/>
            <a:ext cx="12192000" cy="6858000"/>
            <a:chOff x="0" y="0"/>
            <a:chExt cx="12192000" cy="6858000"/>
          </a:xfrm>
        </p:grpSpPr>
        <p:sp>
          <p:nvSpPr>
            <p:cNvPr id="84" name="Google Shape;84;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18"/>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18"/>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9"/>
          <p:cNvGrpSpPr/>
          <p:nvPr/>
        </p:nvGrpSpPr>
        <p:grpSpPr>
          <a:xfrm>
            <a:off x="0" y="0"/>
            <a:ext cx="12192000" cy="6858000"/>
            <a:chOff x="0" y="0"/>
            <a:chExt cx="12192000" cy="6858000"/>
          </a:xfrm>
        </p:grpSpPr>
        <p:sp>
          <p:nvSpPr>
            <p:cNvPr id="103" name="Google Shape;103;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9"/>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9"/>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19"/>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0"/>
          <p:cNvGrpSpPr/>
          <p:nvPr/>
        </p:nvGrpSpPr>
        <p:grpSpPr>
          <a:xfrm>
            <a:off x="0" y="0"/>
            <a:ext cx="12192000" cy="6858000"/>
            <a:chOff x="0" y="0"/>
            <a:chExt cx="12192000" cy="6858000"/>
          </a:xfrm>
        </p:grpSpPr>
        <p:sp>
          <p:nvSpPr>
            <p:cNvPr id="7" name="Google Shape;7;p10"/>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0"/>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
          <p:cNvSpPr txBox="1"/>
          <p:nvPr>
            <p:ph type="ctrTitle"/>
          </p:nvPr>
        </p:nvSpPr>
        <p:spPr>
          <a:xfrm>
            <a:off x="433872" y="926082"/>
            <a:ext cx="11549534" cy="19366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5000"/>
              <a:buFont typeface="Century Gothic"/>
              <a:buNone/>
            </a:pPr>
            <a:r>
              <a:rPr lang="en-US" sz="5000"/>
              <a:t>Keylogger &amp; Security Implementation using Python</a:t>
            </a:r>
            <a:endParaRPr b="0" sz="5000"/>
          </a:p>
          <a:p>
            <a:pPr indent="0" lvl="0" marL="0" rtl="0" algn="l">
              <a:spcBef>
                <a:spcPts val="0"/>
              </a:spcBef>
              <a:spcAft>
                <a:spcPts val="0"/>
              </a:spcAft>
              <a:buClr>
                <a:schemeClr val="lt2"/>
              </a:buClr>
              <a:buSzPts val="5000"/>
              <a:buFont typeface="Century Gothic"/>
              <a:buNone/>
            </a:pPr>
            <a:r>
              <a:t/>
            </a:r>
            <a:endParaRPr sz="5000"/>
          </a:p>
        </p:txBody>
      </p:sp>
      <p:sp>
        <p:nvSpPr>
          <p:cNvPr id="250" name="Google Shape;250;p1"/>
          <p:cNvSpPr txBox="1"/>
          <p:nvPr>
            <p:ph idx="1" type="subTitle"/>
          </p:nvPr>
        </p:nvSpPr>
        <p:spPr>
          <a:xfrm>
            <a:off x="433872" y="3918721"/>
            <a:ext cx="10860407" cy="135843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40"/>
              <a:buNone/>
            </a:pPr>
            <a:r>
              <a:rPr lang="en-US" sz="1800">
                <a:solidFill>
                  <a:schemeClr val="lt1"/>
                </a:solidFill>
              </a:rPr>
              <a:t>PRESENTED BY:</a:t>
            </a:r>
            <a:endParaRPr/>
          </a:p>
          <a:p>
            <a:pPr indent="0" lvl="0" marL="0" rtl="0" algn="r">
              <a:spcBef>
                <a:spcPts val="1000"/>
              </a:spcBef>
              <a:spcAft>
                <a:spcPts val="0"/>
              </a:spcAft>
              <a:buSzPts val="1440"/>
              <a:buNone/>
            </a:pPr>
            <a:r>
              <a:rPr lang="en-US">
                <a:solidFill>
                  <a:schemeClr val="lt1"/>
                </a:solidFill>
              </a:rPr>
              <a:t>M.DEVADHARSHINI</a:t>
            </a:r>
            <a:endParaRPr sz="1800">
              <a:solidFill>
                <a:schemeClr val="lt1"/>
              </a:solidFill>
            </a:endParaRPr>
          </a:p>
          <a:p>
            <a:pPr indent="0" lvl="0" marL="0" rtl="0" algn="r">
              <a:spcBef>
                <a:spcPts val="1000"/>
              </a:spcBef>
              <a:spcAft>
                <a:spcPts val="0"/>
              </a:spcAft>
              <a:buSzPts val="1440"/>
              <a:buNone/>
            </a:pPr>
            <a:r>
              <a:rPr lang="en-US" sz="1800">
                <a:solidFill>
                  <a:schemeClr val="lt1"/>
                </a:solidFill>
              </a:rPr>
              <a:t>B.TECH.INFORMATION TECHNOLOGY</a:t>
            </a:r>
            <a:endParaRPr/>
          </a:p>
          <a:p>
            <a:pPr indent="0" lvl="0" marL="0" rtl="0" algn="r">
              <a:spcBef>
                <a:spcPts val="1000"/>
              </a:spcBef>
              <a:spcAft>
                <a:spcPts val="0"/>
              </a:spcAft>
              <a:buSzPts val="1440"/>
              <a:buNone/>
            </a:pPr>
            <a:r>
              <a:rPr lang="en-US" sz="1800">
                <a:solidFill>
                  <a:schemeClr val="lt1"/>
                </a:solidFill>
              </a:rPr>
              <a:t>ANJALAI AMMAL MAHALINGAM ENGINEERING COLLEGE-KOVILVENNI</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337141" y="160126"/>
            <a:ext cx="9956747" cy="12087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Agenda:</a:t>
            </a:r>
            <a:endParaRPr/>
          </a:p>
        </p:txBody>
      </p:sp>
      <p:sp>
        <p:nvSpPr>
          <p:cNvPr id="256" name="Google Shape;256;p2"/>
          <p:cNvSpPr txBox="1"/>
          <p:nvPr>
            <p:ph idx="1" type="body"/>
          </p:nvPr>
        </p:nvSpPr>
        <p:spPr>
          <a:xfrm>
            <a:off x="395793" y="2098962"/>
            <a:ext cx="9956747" cy="4445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sz="2400">
                <a:solidFill>
                  <a:srgbClr val="00B050"/>
                </a:solidFill>
              </a:rPr>
              <a:t>Problem Statement</a:t>
            </a:r>
            <a:endParaRPr/>
          </a:p>
          <a:p>
            <a:pPr indent="-342900" lvl="0" marL="342900" rtl="0" algn="l">
              <a:spcBef>
                <a:spcPts val="1000"/>
              </a:spcBef>
              <a:spcAft>
                <a:spcPts val="0"/>
              </a:spcAft>
              <a:buSzPts val="1920"/>
              <a:buChar char="►"/>
            </a:pPr>
            <a:r>
              <a:rPr lang="en-US" sz="2400">
                <a:solidFill>
                  <a:srgbClr val="00B050"/>
                </a:solidFill>
              </a:rPr>
              <a:t>Project Overview</a:t>
            </a:r>
            <a:endParaRPr/>
          </a:p>
          <a:p>
            <a:pPr indent="-342900" lvl="0" marL="342900" rtl="0" algn="l">
              <a:spcBef>
                <a:spcPts val="1000"/>
              </a:spcBef>
              <a:spcAft>
                <a:spcPts val="0"/>
              </a:spcAft>
              <a:buSzPts val="1920"/>
              <a:buChar char="►"/>
            </a:pPr>
            <a:r>
              <a:rPr lang="en-US" sz="2400">
                <a:solidFill>
                  <a:srgbClr val="00B050"/>
                </a:solidFill>
              </a:rPr>
              <a:t>End Users</a:t>
            </a:r>
            <a:endParaRPr/>
          </a:p>
          <a:p>
            <a:pPr indent="-342900" lvl="0" marL="342900" rtl="0" algn="l">
              <a:spcBef>
                <a:spcPts val="1000"/>
              </a:spcBef>
              <a:spcAft>
                <a:spcPts val="0"/>
              </a:spcAft>
              <a:buSzPts val="1920"/>
              <a:buChar char="►"/>
            </a:pPr>
            <a:r>
              <a:rPr lang="en-US" sz="2400">
                <a:solidFill>
                  <a:srgbClr val="00B050"/>
                </a:solidFill>
              </a:rPr>
              <a:t>Solution and Its Value Proposition</a:t>
            </a:r>
            <a:endParaRPr/>
          </a:p>
          <a:p>
            <a:pPr indent="-342900" lvl="0" marL="342900" rtl="0" algn="l">
              <a:spcBef>
                <a:spcPts val="1000"/>
              </a:spcBef>
              <a:spcAft>
                <a:spcPts val="0"/>
              </a:spcAft>
              <a:buSzPts val="1920"/>
              <a:buChar char="►"/>
            </a:pPr>
            <a:r>
              <a:rPr lang="en-US" sz="2400">
                <a:solidFill>
                  <a:srgbClr val="00B050"/>
                </a:solidFill>
              </a:rPr>
              <a:t>Unique Features of Our Solution</a:t>
            </a:r>
            <a:endParaRPr/>
          </a:p>
          <a:p>
            <a:pPr indent="-342900" lvl="0" marL="342900" rtl="0" algn="l">
              <a:spcBef>
                <a:spcPts val="1000"/>
              </a:spcBef>
              <a:spcAft>
                <a:spcPts val="0"/>
              </a:spcAft>
              <a:buSzPts val="1920"/>
              <a:buChar char="►"/>
            </a:pPr>
            <a:r>
              <a:rPr lang="en-US" sz="2400">
                <a:solidFill>
                  <a:srgbClr val="00B050"/>
                </a:solidFill>
              </a:rPr>
              <a:t>Modelling</a:t>
            </a:r>
            <a:endParaRPr/>
          </a:p>
          <a:p>
            <a:pPr indent="-342900" lvl="0" marL="342900" rtl="0" algn="l">
              <a:spcBef>
                <a:spcPts val="1000"/>
              </a:spcBef>
              <a:spcAft>
                <a:spcPts val="0"/>
              </a:spcAft>
              <a:buSzPts val="1920"/>
              <a:buChar char="►"/>
            </a:pPr>
            <a:r>
              <a:rPr lang="en-US" sz="2400">
                <a:solidFill>
                  <a:srgbClr val="00B050"/>
                </a:solidFill>
              </a:rPr>
              <a:t>Results</a:t>
            </a:r>
            <a:endParaRPr/>
          </a:p>
          <a:p>
            <a:pPr indent="-342900" lvl="0" marL="342900" rtl="0" algn="l">
              <a:spcBef>
                <a:spcPts val="1000"/>
              </a:spcBef>
              <a:spcAft>
                <a:spcPts val="0"/>
              </a:spcAft>
              <a:buSzPts val="1920"/>
              <a:buChar char="►"/>
            </a:pPr>
            <a:r>
              <a:rPr lang="en-US" sz="2400">
                <a:solidFill>
                  <a:srgbClr val="00B050"/>
                </a:solidFill>
              </a:rPr>
              <a:t>Conclusion</a:t>
            </a:r>
            <a:endParaRPr/>
          </a:p>
        </p:txBody>
      </p:sp>
      <p:sp>
        <p:nvSpPr>
          <p:cNvPr id="257" name="Google Shape;257;p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58" name="Google Shape;258;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
          <p:cNvSpPr txBox="1"/>
          <p:nvPr>
            <p:ph type="title"/>
          </p:nvPr>
        </p:nvSpPr>
        <p:spPr>
          <a:xfrm>
            <a:off x="337141" y="390164"/>
            <a:ext cx="9525427" cy="6480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Problem Statement:</a:t>
            </a:r>
            <a:endParaRPr/>
          </a:p>
        </p:txBody>
      </p:sp>
      <p:sp>
        <p:nvSpPr>
          <p:cNvPr id="264" name="Google Shape;264;p3"/>
          <p:cNvSpPr txBox="1"/>
          <p:nvPr>
            <p:ph idx="1" type="body"/>
          </p:nvPr>
        </p:nvSpPr>
        <p:spPr>
          <a:xfrm>
            <a:off x="395793" y="2216705"/>
            <a:ext cx="9956747" cy="526478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80"/>
              <a:buChar char="►"/>
            </a:pPr>
            <a:r>
              <a:rPr b="1" lang="en-US" sz="1600">
                <a:solidFill>
                  <a:srgbClr val="00B050"/>
                </a:solidFill>
              </a:rPr>
              <a:t>Keyloggers are malevolent programming programs intended to secretly record keystrokes on a client's PC, permitting unapproved admittance to delicate data, for example, passwords, charge card numbers, and individual messages. These stealthy exercises can prompt extreme results, including wholesale fraud, monetary misfortune, and information breaks.In spite of progressions in online protection, keyloggers keep on taking advantage of weaknesses in programming frameworks, dodging conventional identification techniques and compromising information respectability. Current safety efforts frequently neglect to enough shield against keylogging assaults, leaving clients defenseless to abuse and protection infringement.The squeezing need emerges for strong and proactive answers for balance the developing danger of keyloggers. There is an interest for imaginative innovations fit for recognizing, forestalling, and relieving the dangers related with keylogging exercises. Additionally, these arrangements should be easy to use, versatile to different conditions, and equipped for giving ongoing security without compromising framework execution.By tending to these difficulties, the undertaking tries to give an extensive and viable answer for moderate the dangers presented by keyloggers, improving online protection act and defending clients' delicate data from unapproved access and double-dealing.</a:t>
            </a:r>
            <a:endParaRPr/>
          </a:p>
        </p:txBody>
      </p:sp>
      <p:sp>
        <p:nvSpPr>
          <p:cNvPr id="265" name="Google Shape;265;p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66" name="Google Shape;266;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Project Overview:</a:t>
            </a:r>
            <a:endParaRPr/>
          </a:p>
        </p:txBody>
      </p:sp>
      <p:sp>
        <p:nvSpPr>
          <p:cNvPr id="272" name="Google Shape;272;p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b="1" lang="en-US" sz="2000">
                <a:solidFill>
                  <a:srgbClr val="00B050"/>
                </a:solidFill>
              </a:rPr>
              <a:t>Improvement of a vigorous Python-based keylogger prepared to do cautiously catching keystrokes on track frameworks.</a:t>
            </a:r>
            <a:endParaRPr/>
          </a:p>
          <a:p>
            <a:pPr indent="-342900" lvl="0" marL="342900" rtl="0" algn="l">
              <a:spcBef>
                <a:spcPts val="1000"/>
              </a:spcBef>
              <a:spcAft>
                <a:spcPts val="0"/>
              </a:spcAft>
              <a:buSzPts val="1600"/>
              <a:buChar char="►"/>
            </a:pPr>
            <a:r>
              <a:rPr b="1" lang="en-US" sz="2000">
                <a:solidFill>
                  <a:srgbClr val="00B050"/>
                </a:solidFill>
              </a:rPr>
              <a:t>Execution of cutting edge safety efforts to identify and forestall keylogging exercises progressively.</a:t>
            </a:r>
            <a:endParaRPr/>
          </a:p>
          <a:p>
            <a:pPr indent="-342900" lvl="0" marL="342900" rtl="0" algn="l">
              <a:spcBef>
                <a:spcPts val="1000"/>
              </a:spcBef>
              <a:spcAft>
                <a:spcPts val="0"/>
              </a:spcAft>
              <a:buSzPts val="1600"/>
              <a:buChar char="►"/>
            </a:pPr>
            <a:r>
              <a:rPr b="1" lang="en-US" sz="2000">
                <a:solidFill>
                  <a:srgbClr val="00B050"/>
                </a:solidFill>
              </a:rPr>
              <a:t>Joining of encryption strategies to shield logged information from unapproved access and block attempt.</a:t>
            </a:r>
            <a:endParaRPr/>
          </a:p>
          <a:p>
            <a:pPr indent="-342900" lvl="0" marL="342900" rtl="0" algn="l">
              <a:spcBef>
                <a:spcPts val="1000"/>
              </a:spcBef>
              <a:spcAft>
                <a:spcPts val="0"/>
              </a:spcAft>
              <a:buSzPts val="1600"/>
              <a:buChar char="►"/>
            </a:pPr>
            <a:r>
              <a:rPr b="1" lang="en-US" sz="2000">
                <a:solidFill>
                  <a:srgbClr val="00B050"/>
                </a:solidFill>
              </a:rPr>
              <a:t>Production of a natural UI for simple arrangement and the board of the arrangement.Guaranteeing cross-stage similarity to oblige different client conditions and prerequisites</a:t>
            </a:r>
            <a:endParaRPr b="1" sz="2000">
              <a:solidFill>
                <a:srgbClr val="00B050"/>
              </a:solidFill>
            </a:endParaRPr>
          </a:p>
        </p:txBody>
      </p:sp>
      <p:sp>
        <p:nvSpPr>
          <p:cNvPr id="273" name="Google Shape;273;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74" name="Google Shape;27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
          <p:cNvSpPr txBox="1"/>
          <p:nvPr>
            <p:ph type="title"/>
          </p:nvPr>
        </p:nvSpPr>
        <p:spPr>
          <a:xfrm>
            <a:off x="337141" y="447673"/>
            <a:ext cx="9784220" cy="86368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Who are the end users in this project?</a:t>
            </a:r>
            <a:endParaRPr/>
          </a:p>
        </p:txBody>
      </p:sp>
      <p:sp>
        <p:nvSpPr>
          <p:cNvPr id="280" name="Google Shape;280;p5"/>
          <p:cNvSpPr txBox="1"/>
          <p:nvPr>
            <p:ph idx="1" type="body"/>
          </p:nvPr>
        </p:nvSpPr>
        <p:spPr>
          <a:xfrm>
            <a:off x="453302" y="2332929"/>
            <a:ext cx="9899238" cy="48765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120"/>
              <a:buChar char="►"/>
            </a:pPr>
            <a:r>
              <a:rPr b="1" lang="en-US" sz="1400">
                <a:solidFill>
                  <a:srgbClr val="00B050"/>
                </a:solidFill>
              </a:rPr>
              <a:t>Individual Clients:Ordinary PC clients who need to safeguard their own data, for example, passwords, Mastercard subtleties, and confidential messages, from unapproved access.Experts who handle delicate information on their PCs, including writers, legal counselors, and medical care experts.</a:t>
            </a:r>
            <a:endParaRPr/>
          </a:p>
          <a:p>
            <a:pPr indent="-342900" lvl="0" marL="342900" rtl="0" algn="l">
              <a:spcBef>
                <a:spcPts val="1000"/>
              </a:spcBef>
              <a:spcAft>
                <a:spcPts val="0"/>
              </a:spcAft>
              <a:buSzPts val="1120"/>
              <a:buChar char="►"/>
            </a:pPr>
            <a:r>
              <a:rPr b="1" lang="en-US" sz="1400">
                <a:solidFill>
                  <a:srgbClr val="00B050"/>
                </a:solidFill>
              </a:rPr>
              <a:t>Organizations and Ventures:Little and medium-sized organizations (SMBs) trying to defend their delicate business data, monetary records, and client information from digital dangers.Huge undertakings and enterprises intending to improve their network safety measures to safeguard important protected innovation and private business information. </a:t>
            </a:r>
            <a:endParaRPr/>
          </a:p>
          <a:p>
            <a:pPr indent="-342900" lvl="0" marL="342900" rtl="0" algn="l">
              <a:spcBef>
                <a:spcPts val="1000"/>
              </a:spcBef>
              <a:spcAft>
                <a:spcPts val="0"/>
              </a:spcAft>
              <a:buSzPts val="1120"/>
              <a:buChar char="►"/>
            </a:pPr>
            <a:r>
              <a:rPr b="1" lang="en-US" sz="1400">
                <a:solidFill>
                  <a:srgbClr val="00B050"/>
                </a:solidFill>
              </a:rPr>
              <a:t>Government Organizations and Establishments:Government associations at neighborhood, state, and bureaucratic levels entrusted with safeguarding arranged data, public safety information, and resident security.Instructive foundations, for example, colleges and examination offices, protecting scholarly exploration, understudy records, and institutional information.</a:t>
            </a:r>
            <a:endParaRPr/>
          </a:p>
          <a:p>
            <a:pPr indent="-342900" lvl="0" marL="342900" rtl="0" algn="l">
              <a:spcBef>
                <a:spcPts val="1000"/>
              </a:spcBef>
              <a:spcAft>
                <a:spcPts val="0"/>
              </a:spcAft>
              <a:buSzPts val="1120"/>
              <a:buChar char="►"/>
            </a:pPr>
            <a:r>
              <a:rPr b="1" lang="en-US" sz="1400">
                <a:solidFill>
                  <a:srgbClr val="00B050"/>
                </a:solidFill>
              </a:rPr>
              <a:t>Network safety Experts:Security investigators, experts, and experts answerable for evaluating and moderating digital dangers inside associations.Moral programmers and entrance analyzers trying to assess and reinforce the security stance of frameworks and organizations.</a:t>
            </a:r>
            <a:endParaRPr/>
          </a:p>
          <a:p>
            <a:pPr indent="-342900" lvl="0" marL="342900" rtl="0" algn="l">
              <a:spcBef>
                <a:spcPts val="1000"/>
              </a:spcBef>
              <a:spcAft>
                <a:spcPts val="0"/>
              </a:spcAft>
              <a:buSzPts val="1120"/>
              <a:buChar char="►"/>
            </a:pPr>
            <a:r>
              <a:rPr b="1" lang="en-US" sz="1400">
                <a:solidFill>
                  <a:srgbClr val="00B050"/>
                </a:solidFill>
              </a:rPr>
              <a:t>Programming Engineers and IT Experts:Engineers and IT experts engaged with making and overseeing programming applications and frameworks, including those liable for guaranteeing the security of programming items and foundation.</a:t>
            </a:r>
            <a:endParaRPr sz="1400">
              <a:solidFill>
                <a:srgbClr val="00B050"/>
              </a:solidFill>
            </a:endParaRPr>
          </a:p>
        </p:txBody>
      </p:sp>
      <p:sp>
        <p:nvSpPr>
          <p:cNvPr id="281" name="Google Shape;281;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82" name="Google Shape;28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
          <p:cNvSpPr txBox="1"/>
          <p:nvPr>
            <p:ph type="title"/>
          </p:nvPr>
        </p:nvSpPr>
        <p:spPr>
          <a:xfrm>
            <a:off x="337141" y="418918"/>
            <a:ext cx="9956747" cy="84930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Solution and its Value Proposition</a:t>
            </a:r>
            <a:endParaRPr/>
          </a:p>
        </p:txBody>
      </p:sp>
      <p:sp>
        <p:nvSpPr>
          <p:cNvPr id="288" name="Google Shape;288;p6"/>
          <p:cNvSpPr txBox="1"/>
          <p:nvPr>
            <p:ph idx="1" type="body"/>
          </p:nvPr>
        </p:nvSpPr>
        <p:spPr>
          <a:xfrm>
            <a:off x="395793" y="2501835"/>
            <a:ext cx="9956747" cy="493410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120"/>
              <a:buChar char="►"/>
            </a:pPr>
            <a:r>
              <a:rPr b="1" lang="en-US" sz="1400">
                <a:solidFill>
                  <a:srgbClr val="00B050"/>
                </a:solidFill>
              </a:rPr>
              <a:t>Our answer offers an exhaustive way to deal with address the squeezing concerns connected with keylogging dangers, giving powerful safety efforts and high level capacities to shield delicate data.</a:t>
            </a:r>
            <a:endParaRPr/>
          </a:p>
          <a:p>
            <a:pPr indent="-342900" lvl="0" marL="342900" rtl="0" algn="l">
              <a:spcBef>
                <a:spcPts val="1000"/>
              </a:spcBef>
              <a:spcAft>
                <a:spcPts val="0"/>
              </a:spcAft>
              <a:buSzPts val="1120"/>
              <a:buChar char="►"/>
            </a:pPr>
            <a:r>
              <a:rPr b="1" lang="en-US" sz="1400">
                <a:solidFill>
                  <a:srgbClr val="00B050"/>
                </a:solidFill>
              </a:rPr>
              <a:t>Offer:Upgraded Information Security: Our answer offers powerful safety efforts to shield delicate data from keylogging dangers, improving information security and protecting against unapproved access and abuse.</a:t>
            </a:r>
            <a:endParaRPr/>
          </a:p>
          <a:p>
            <a:pPr indent="-342900" lvl="0" marL="342900" rtl="0" algn="l">
              <a:spcBef>
                <a:spcPts val="1000"/>
              </a:spcBef>
              <a:spcAft>
                <a:spcPts val="0"/>
              </a:spcAft>
              <a:buSzPts val="1120"/>
              <a:buChar char="►"/>
            </a:pPr>
            <a:r>
              <a:rPr b="1" lang="en-US" sz="1400">
                <a:solidFill>
                  <a:srgbClr val="00B050"/>
                </a:solidFill>
              </a:rPr>
              <a:t>Continuous Danger Discovery: With ongoing location and counteraction capacities, our answer speedily recognizes and mitigates keylogging exercises, limiting the gamble of information breaks and digital assaults</a:t>
            </a:r>
            <a:endParaRPr/>
          </a:p>
          <a:p>
            <a:pPr indent="-342900" lvl="0" marL="342900" rtl="0" algn="l">
              <a:spcBef>
                <a:spcPts val="1000"/>
              </a:spcBef>
              <a:spcAft>
                <a:spcPts val="0"/>
              </a:spcAft>
              <a:buSzPts val="1120"/>
              <a:buChar char="►"/>
            </a:pPr>
            <a:r>
              <a:rPr b="1" lang="en-US" sz="1400">
                <a:solidFill>
                  <a:srgbClr val="00B050"/>
                </a:solidFill>
              </a:rPr>
              <a:t>.Easy to understand Insight: Our natural UI and simple sending guarantee a consistent client experience, enabling clients to oversee and screen the keylogger and safety efforts easily.</a:t>
            </a:r>
            <a:endParaRPr/>
          </a:p>
          <a:p>
            <a:pPr indent="-342900" lvl="0" marL="342900" rtl="0" algn="l">
              <a:spcBef>
                <a:spcPts val="1000"/>
              </a:spcBef>
              <a:spcAft>
                <a:spcPts val="0"/>
              </a:spcAft>
              <a:buSzPts val="1120"/>
              <a:buChar char="►"/>
            </a:pPr>
            <a:r>
              <a:rPr b="1" lang="en-US" sz="1400">
                <a:solidFill>
                  <a:srgbClr val="00B050"/>
                </a:solidFill>
              </a:rPr>
              <a:t>Cross-Stage Similarity: Our answer's similarity with different stages guarantees adaptability and availability, permitting clients to send it across assorted conditions and frameworks, expanding its viability and convenience.</a:t>
            </a:r>
            <a:endParaRPr/>
          </a:p>
          <a:p>
            <a:pPr indent="-342900" lvl="0" marL="342900" rtl="0" algn="l">
              <a:spcBef>
                <a:spcPts val="1000"/>
              </a:spcBef>
              <a:spcAft>
                <a:spcPts val="0"/>
              </a:spcAft>
              <a:buSzPts val="1120"/>
              <a:buChar char="►"/>
            </a:pPr>
            <a:r>
              <a:rPr b="1" lang="en-US" sz="1400">
                <a:solidFill>
                  <a:srgbClr val="00B050"/>
                </a:solidFill>
              </a:rPr>
              <a:t>Security and Classification: Through vigorous encryption procedures, our answer focuses on the protection and privacy of logged information, giving clients inner harmony and affirmation that their touchy data stays safeguarded against unapproved access and block attempt.</a:t>
            </a:r>
            <a:endParaRPr/>
          </a:p>
        </p:txBody>
      </p:sp>
      <p:sp>
        <p:nvSpPr>
          <p:cNvPr id="289" name="Google Shape;28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90" name="Google Shape;29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7"/>
          <p:cNvSpPr txBox="1"/>
          <p:nvPr>
            <p:ph type="title"/>
          </p:nvPr>
        </p:nvSpPr>
        <p:spPr>
          <a:xfrm>
            <a:off x="337141" y="447674"/>
            <a:ext cx="9956747" cy="76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The wow in this solution</a:t>
            </a:r>
            <a:endParaRPr/>
          </a:p>
        </p:txBody>
      </p:sp>
      <p:sp>
        <p:nvSpPr>
          <p:cNvPr id="296" name="Google Shape;296;p7"/>
          <p:cNvSpPr txBox="1"/>
          <p:nvPr>
            <p:ph idx="1" type="body"/>
          </p:nvPr>
        </p:nvSpPr>
        <p:spPr>
          <a:xfrm>
            <a:off x="544649" y="2822025"/>
            <a:ext cx="9956747" cy="502036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960"/>
              <a:buChar char="►"/>
            </a:pPr>
            <a:r>
              <a:rPr b="1" lang="en-US" sz="1200">
                <a:solidFill>
                  <a:srgbClr val="00B050"/>
                </a:solidFill>
              </a:rPr>
              <a:t>Our answer for keylogger recognition and security execution utilizing Python goes past traditional methodologies, offering a few imaginative highlights and capacities that really separate it. </a:t>
            </a:r>
            <a:endParaRPr b="1" sz="1200">
              <a:solidFill>
                <a:srgbClr val="00B050"/>
              </a:solidFill>
            </a:endParaRPr>
          </a:p>
          <a:p>
            <a:pPr indent="-342900" lvl="0" marL="342900" rtl="0" algn="l">
              <a:spcBef>
                <a:spcPts val="1000"/>
              </a:spcBef>
              <a:spcAft>
                <a:spcPts val="0"/>
              </a:spcAft>
              <a:buSzPts val="960"/>
              <a:buChar char="►"/>
            </a:pPr>
            <a:r>
              <a:rPr b="1" lang="en-US" sz="1200" u="sng">
                <a:solidFill>
                  <a:srgbClr val="00B050"/>
                </a:solidFill>
              </a:rPr>
              <a:t>The "goodness" figure our answer lies in its capacity to: </a:t>
            </a:r>
            <a:r>
              <a:rPr b="1" lang="en-US" sz="1200">
                <a:solidFill>
                  <a:srgbClr val="00B050"/>
                </a:solidFill>
              </a:rPr>
              <a:t>High level Danger Identification and Counteraction:Our answer utilizes state of the art calculations and ongoing checking procedures to identify and forestall keylogging exercises with unrivaled exactness and effectiveness. It can distinguish unobtrusive indications of pernicious way of behaving and go to proactive lengths to ruin possible dangers before they heighten, furnishing clients with a strong guard against digital assaults.</a:t>
            </a:r>
            <a:endParaRPr/>
          </a:p>
          <a:p>
            <a:pPr indent="-342900" lvl="0" marL="342900" rtl="0" algn="l">
              <a:spcBef>
                <a:spcPts val="1000"/>
              </a:spcBef>
              <a:spcAft>
                <a:spcPts val="0"/>
              </a:spcAft>
              <a:buSzPts val="960"/>
              <a:buChar char="►"/>
            </a:pPr>
            <a:r>
              <a:rPr b="1" lang="en-US" sz="1200" u="sng">
                <a:solidFill>
                  <a:srgbClr val="00B050"/>
                </a:solidFill>
              </a:rPr>
              <a:t>Savvy Social Examination</a:t>
            </a:r>
            <a:r>
              <a:rPr b="1" lang="en-US" sz="1200">
                <a:solidFill>
                  <a:srgbClr val="00B050"/>
                </a:solidFill>
              </a:rPr>
              <a:t>: Not at all like conventional keylogger location techniques that depend exclusively on signature-based discovery, our answer uses wise social examination to recognize abnormal examples and deviations in client input conduct. By investigating relevant signals and client communications, it can separate among authentic and vindictive exercises, improving its location capacities and decreasing misleading up-sides.</a:t>
            </a:r>
            <a:endParaRPr/>
          </a:p>
          <a:p>
            <a:pPr indent="-342900" lvl="0" marL="342900" rtl="0" algn="l">
              <a:spcBef>
                <a:spcPts val="1000"/>
              </a:spcBef>
              <a:spcAft>
                <a:spcPts val="0"/>
              </a:spcAft>
              <a:buSzPts val="960"/>
              <a:buChar char="►"/>
            </a:pPr>
            <a:r>
              <a:rPr b="1" lang="en-US" sz="1200" u="sng">
                <a:solidFill>
                  <a:srgbClr val="00B050"/>
                </a:solidFill>
              </a:rPr>
              <a:t>Versatile Safety efforts: </a:t>
            </a:r>
            <a:r>
              <a:rPr b="1" lang="en-US" sz="1200">
                <a:solidFill>
                  <a:srgbClr val="00B050"/>
                </a:solidFill>
              </a:rPr>
              <a:t>Our answer highlights versatile safety efforts that powerfully change and advance their reaction in view of developing danger scenes and client conduct. It can keenly adjust its identification edges, update its standard sets, and convey countermeasures progressively, guaranteeing proactive assurance against arising keylogging dangers.</a:t>
            </a:r>
            <a:endParaRPr/>
          </a:p>
          <a:p>
            <a:pPr indent="-342900" lvl="0" marL="342900" rtl="0" algn="l">
              <a:spcBef>
                <a:spcPts val="1000"/>
              </a:spcBef>
              <a:spcAft>
                <a:spcPts val="0"/>
              </a:spcAft>
              <a:buSzPts val="960"/>
              <a:buChar char="►"/>
            </a:pPr>
            <a:r>
              <a:rPr b="1" lang="en-US" sz="1200" u="sng">
                <a:solidFill>
                  <a:srgbClr val="00B050"/>
                </a:solidFill>
              </a:rPr>
              <a:t>Secretive Activity and Avoidance Strategies: </a:t>
            </a:r>
            <a:r>
              <a:rPr b="1" lang="en-US" sz="1200">
                <a:solidFill>
                  <a:srgbClr val="00B050"/>
                </a:solidFill>
              </a:rPr>
              <a:t>Our keylogger works covertly behind the scenes, dodging identification by conventional security devices and procedures. It utilizes modern avoidance strategies to hide its presence, like code muddling, hostile to investigation systems, and polymorphic way of behaving, making it extraordinarily challenging for enemies to recognize and bypass.</a:t>
            </a:r>
            <a:endParaRPr b="1" sz="1200">
              <a:solidFill>
                <a:srgbClr val="00B050"/>
              </a:solidFill>
            </a:endParaRPr>
          </a:p>
        </p:txBody>
      </p:sp>
      <p:sp>
        <p:nvSpPr>
          <p:cNvPr id="297" name="Google Shape;297;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98" name="Google Shape;298;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8"/>
          <p:cNvSpPr txBox="1"/>
          <p:nvPr>
            <p:ph type="title"/>
          </p:nvPr>
        </p:nvSpPr>
        <p:spPr>
          <a:xfrm>
            <a:off x="337141" y="289522"/>
            <a:ext cx="9956747" cy="8061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Result:</a:t>
            </a:r>
            <a:endParaRPr/>
          </a:p>
        </p:txBody>
      </p:sp>
      <p:sp>
        <p:nvSpPr>
          <p:cNvPr id="304" name="Google Shape;304;p8"/>
          <p:cNvSpPr txBox="1"/>
          <p:nvPr>
            <p:ph idx="1" type="body"/>
          </p:nvPr>
        </p:nvSpPr>
        <p:spPr>
          <a:xfrm>
            <a:off x="494955" y="2470235"/>
            <a:ext cx="9956747" cy="438776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b="1" lang="en-US" sz="1400" u="sng">
                <a:solidFill>
                  <a:srgbClr val="00B050"/>
                </a:solidFill>
              </a:rPr>
              <a:t>Identification Precision: </a:t>
            </a:r>
            <a:r>
              <a:rPr b="1" lang="en-US" sz="1400">
                <a:solidFill>
                  <a:srgbClr val="00B050"/>
                </a:solidFill>
              </a:rPr>
              <a:t>Measure the exactness of the recognition calculations in distinguishing keylogging exercises. This can be evaluated by measurements like genuine positive rate, bogus positive rate, accuracy, and review.</a:t>
            </a:r>
            <a:endParaRPr/>
          </a:p>
          <a:p>
            <a:pPr indent="-342900" lvl="0" marL="342900" rtl="0" algn="l">
              <a:spcBef>
                <a:spcPts val="1000"/>
              </a:spcBef>
              <a:spcAft>
                <a:spcPts val="0"/>
              </a:spcAft>
              <a:buSzPts val="1120"/>
              <a:buChar char="►"/>
            </a:pPr>
            <a:r>
              <a:rPr b="1" lang="en-US" sz="1400" u="sng">
                <a:solidFill>
                  <a:srgbClr val="00B050"/>
                </a:solidFill>
              </a:rPr>
              <a:t>Counteraction Viability</a:t>
            </a:r>
            <a:r>
              <a:rPr b="1" lang="en-US" sz="1400">
                <a:solidFill>
                  <a:srgbClr val="00B050"/>
                </a:solidFill>
              </a:rPr>
              <a:t>: Evaluate the adequacy of the avoidance and moderation estimates in halting keylogging assaults before they heighten. This can be assessed by following the quantity of effective avoidance occasions contrasted with endeavored assaults.</a:t>
            </a:r>
            <a:endParaRPr/>
          </a:p>
          <a:p>
            <a:pPr indent="-342900" lvl="0" marL="342900" rtl="0" algn="l">
              <a:spcBef>
                <a:spcPts val="1000"/>
              </a:spcBef>
              <a:spcAft>
                <a:spcPts val="0"/>
              </a:spcAft>
              <a:buSzPts val="1120"/>
              <a:buChar char="►"/>
            </a:pPr>
            <a:r>
              <a:rPr b="1" lang="en-US" sz="1400" u="sng">
                <a:solidFill>
                  <a:srgbClr val="00B050"/>
                </a:solidFill>
              </a:rPr>
              <a:t>Framework Execution</a:t>
            </a:r>
            <a:r>
              <a:rPr b="1" lang="en-US" sz="1400">
                <a:solidFill>
                  <a:srgbClr val="00B050"/>
                </a:solidFill>
              </a:rPr>
              <a:t>: Measure the effect of the arrangement on framework execution, including central processor utilization, memory utilization, and idleness. Lower asset use and insignificant effect on framework responsiveness are beneficial results.</a:t>
            </a:r>
            <a:endParaRPr/>
          </a:p>
          <a:p>
            <a:pPr indent="-342900" lvl="0" marL="342900" rtl="0" algn="l">
              <a:spcBef>
                <a:spcPts val="1000"/>
              </a:spcBef>
              <a:spcAft>
                <a:spcPts val="0"/>
              </a:spcAft>
              <a:buSzPts val="1120"/>
              <a:buChar char="►"/>
            </a:pPr>
            <a:r>
              <a:rPr b="1" lang="en-US" sz="1400" u="sng">
                <a:solidFill>
                  <a:srgbClr val="00B050"/>
                </a:solidFill>
              </a:rPr>
              <a:t>Encryption Strength: </a:t>
            </a:r>
            <a:r>
              <a:rPr b="1" lang="en-US" sz="1400">
                <a:solidFill>
                  <a:srgbClr val="00B050"/>
                </a:solidFill>
              </a:rPr>
              <a:t>Assess the strength of the encryption strategies used to safeguard logged information. This can be evaluated by leading cryptographic investigations and surveying the opposition against known assaults.</a:t>
            </a:r>
            <a:endParaRPr/>
          </a:p>
          <a:p>
            <a:pPr indent="-342900" lvl="0" marL="342900" rtl="0" algn="l">
              <a:spcBef>
                <a:spcPts val="1000"/>
              </a:spcBef>
              <a:spcAft>
                <a:spcPts val="0"/>
              </a:spcAft>
              <a:buSzPts val="1120"/>
              <a:buChar char="►"/>
            </a:pPr>
            <a:r>
              <a:rPr b="1" lang="en-US" sz="1400" u="sng">
                <a:solidFill>
                  <a:srgbClr val="00B050"/>
                </a:solidFill>
              </a:rPr>
              <a:t>Client Fulfillment: </a:t>
            </a:r>
            <a:r>
              <a:rPr b="1" lang="en-US" sz="1400">
                <a:solidFill>
                  <a:srgbClr val="00B050"/>
                </a:solidFill>
              </a:rPr>
              <a:t>Accumulate input from end clients in regards agreeable to them with the arrangement's ease of use, usefulness, and adequacy. Use reviews, meetings, or ease of use tests to evaluate client fulfillment measurements.</a:t>
            </a:r>
            <a:endParaRPr b="1" sz="2000">
              <a:solidFill>
                <a:srgbClr val="00B050"/>
              </a:solidFill>
            </a:endParaRPr>
          </a:p>
        </p:txBody>
      </p:sp>
      <p:sp>
        <p:nvSpPr>
          <p:cNvPr id="305" name="Google Shape;305;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306" name="Google Shape;306;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9"/>
          <p:cNvSpPr txBox="1"/>
          <p:nvPr>
            <p:ph type="title"/>
          </p:nvPr>
        </p:nvSpPr>
        <p:spPr>
          <a:xfrm>
            <a:off x="337141" y="404541"/>
            <a:ext cx="9956747" cy="993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Conclusion:</a:t>
            </a:r>
            <a:endParaRPr/>
          </a:p>
        </p:txBody>
      </p:sp>
      <p:sp>
        <p:nvSpPr>
          <p:cNvPr id="312" name="Google Shape;312;p9"/>
          <p:cNvSpPr txBox="1"/>
          <p:nvPr>
            <p:ph idx="1" type="body"/>
          </p:nvPr>
        </p:nvSpPr>
        <p:spPr>
          <a:xfrm>
            <a:off x="395793" y="2614925"/>
            <a:ext cx="9956747" cy="464655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lang="en-US">
                <a:solidFill>
                  <a:srgbClr val="00B050"/>
                </a:solidFill>
              </a:rPr>
              <a:t>All in all, the keylogger identification and security execution project involving Python addresses a huge progression in network safety, offering viable security against keylogging dangers and enabling clients to protect their delicate data in an undeniably interconnected world. As innovation keeps on developing, projects like this assume a significant part in guaranteeing the trustworthiness, classification, and security of computerized resources for people, organizations, and associations around the world.</a:t>
            </a:r>
            <a:endParaRPr b="1">
              <a:solidFill>
                <a:srgbClr val="00B050"/>
              </a:solidFill>
            </a:endParaRPr>
          </a:p>
        </p:txBody>
      </p:sp>
      <p:sp>
        <p:nvSpPr>
          <p:cNvPr id="313" name="Google Shape;313;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314" name="Google Shape;314;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2024-04-01T14:55:32Z</dcterms:created>
</cp:coreProperties>
</file>