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erriweather-regular.fntdata"/><Relationship Id="rId41" Type="http://schemas.openxmlformats.org/officeDocument/2006/relationships/font" Target="fonts/Nunito-boldItalic.fntdata"/><Relationship Id="rId22" Type="http://schemas.openxmlformats.org/officeDocument/2006/relationships/slide" Target="slides/slide17.xml"/><Relationship Id="rId44" Type="http://schemas.openxmlformats.org/officeDocument/2006/relationships/font" Target="fonts/Merriweather-italic.fntdata"/><Relationship Id="rId21" Type="http://schemas.openxmlformats.org/officeDocument/2006/relationships/slide" Target="slides/slide16.xml"/><Relationship Id="rId43" Type="http://schemas.openxmlformats.org/officeDocument/2006/relationships/font" Target="fonts/Merriweather-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032ed7ca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032ed7ca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032ed7ca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032ed7ca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032ed7ca2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032ed7ca2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032ed7ca2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032ed7ca2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032ed7ca2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032ed7ca2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suitable for skewed datasets, min is an outlier.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032ed7ca2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032ed7ca2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032ed7ca2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032ed7ca2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032ed7ca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032ed7ca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032ed7ca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032ed7ca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032ed7ca2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032ed7ca2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032ed7ca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032ed7ca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032ed7ca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032ed7ca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032ed7ca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032ed7ca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032ed7ca2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032ed7ca2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032ed7ca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032ed7ca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032ed7ca2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032ed7ca2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032ed7ca2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032ed7ca2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032ed7ca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032ed7ca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032ed7ca2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032ed7ca2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032ed7ca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032ed7ca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032ed7ca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032ed7ca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32ed7ca2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032ed7ca2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032ed7ca2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032ed7ca2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032ed7ca2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032ed7ca2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032ed7ca2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032ed7ca2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32ed7ca2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32ed7ca2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32ed7ca2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32ed7ca2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32ed7ca2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32ed7ca2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032ed7ca2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032ed7ca2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032ed7ca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032ed7ca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032ed7ca2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032ed7ca2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38949" y="1123650"/>
            <a:ext cx="64008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ALGORITHMS FOR MASSIVE DATA PROBLEMS</a:t>
            </a:r>
            <a:endParaRPr/>
          </a:p>
        </p:txBody>
      </p:sp>
      <p:sp>
        <p:nvSpPr>
          <p:cNvPr id="129" name="Google Shape;129;p13"/>
          <p:cNvSpPr txBox="1"/>
          <p:nvPr>
            <p:ph idx="1" type="subTitle"/>
          </p:nvPr>
        </p:nvSpPr>
        <p:spPr>
          <a:xfrm>
            <a:off x="530675" y="2890550"/>
            <a:ext cx="3733800" cy="75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Supervised By:-</a:t>
            </a:r>
            <a:endParaRPr b="1"/>
          </a:p>
          <a:p>
            <a:pPr indent="0" lvl="0" marL="0" rtl="0" algn="ctr">
              <a:spcBef>
                <a:spcPts val="0"/>
              </a:spcBef>
              <a:spcAft>
                <a:spcPts val="0"/>
              </a:spcAft>
              <a:buNone/>
            </a:pPr>
            <a:r>
              <a:rPr b="1" lang="en"/>
              <a:t>Dr. Benny George Kenkireth</a:t>
            </a:r>
            <a:endParaRPr b="1"/>
          </a:p>
        </p:txBody>
      </p:sp>
      <p:sp>
        <p:nvSpPr>
          <p:cNvPr id="130" name="Google Shape;130;p13"/>
          <p:cNvSpPr txBox="1"/>
          <p:nvPr>
            <p:ph idx="1" type="subTitle"/>
          </p:nvPr>
        </p:nvSpPr>
        <p:spPr>
          <a:xfrm>
            <a:off x="4875175" y="2890550"/>
            <a:ext cx="3430500" cy="75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Presented By:-</a:t>
            </a:r>
            <a:endParaRPr b="1"/>
          </a:p>
          <a:p>
            <a:pPr indent="0" lvl="0" marL="0" rtl="0" algn="ctr">
              <a:spcBef>
                <a:spcPts val="0"/>
              </a:spcBef>
              <a:spcAft>
                <a:spcPts val="0"/>
              </a:spcAft>
              <a:buNone/>
            </a:pPr>
            <a:r>
              <a:rPr b="1" lang="en"/>
              <a:t>Devaishi Tiwari (170101021)</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Mathematical Representation</a:t>
            </a:r>
            <a:endParaRPr/>
          </a:p>
        </p:txBody>
      </p:sp>
      <p:sp>
        <p:nvSpPr>
          <p:cNvPr id="184" name="Google Shape;184;p22"/>
          <p:cNvSpPr txBox="1"/>
          <p:nvPr>
            <p:ph idx="1" type="body"/>
          </p:nvPr>
        </p:nvSpPr>
        <p:spPr>
          <a:xfrm>
            <a:off x="819150" y="17621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Suppose our data contains n data items, then we have a data stream of length n, {a</a:t>
            </a:r>
            <a:r>
              <a:rPr baseline="-25000" lang="en" sz="1500">
                <a:latin typeface="Arial"/>
                <a:ea typeface="Arial"/>
                <a:cs typeface="Arial"/>
                <a:sym typeface="Arial"/>
              </a:rPr>
              <a:t>1</a:t>
            </a:r>
            <a:r>
              <a:rPr lang="en" sz="1500">
                <a:latin typeface="Arial"/>
                <a:ea typeface="Arial"/>
                <a:cs typeface="Arial"/>
                <a:sym typeface="Arial"/>
              </a:rPr>
              <a:t>, a</a:t>
            </a:r>
            <a:r>
              <a:rPr baseline="-25000" lang="en" sz="1500">
                <a:latin typeface="Arial"/>
                <a:ea typeface="Arial"/>
                <a:cs typeface="Arial"/>
                <a:sym typeface="Arial"/>
              </a:rPr>
              <a:t>2</a:t>
            </a:r>
            <a:r>
              <a:rPr lang="en" sz="1500">
                <a:latin typeface="Arial"/>
                <a:ea typeface="Arial"/>
                <a:cs typeface="Arial"/>
                <a:sym typeface="Arial"/>
              </a:rPr>
              <a:t>, a</a:t>
            </a:r>
            <a:r>
              <a:rPr baseline="-25000" lang="en" sz="1500">
                <a:latin typeface="Arial"/>
                <a:ea typeface="Arial"/>
                <a:cs typeface="Arial"/>
                <a:sym typeface="Arial"/>
              </a:rPr>
              <a:t>3</a:t>
            </a:r>
            <a:r>
              <a:rPr lang="en" sz="1500">
                <a:latin typeface="Arial"/>
                <a:ea typeface="Arial"/>
                <a:cs typeface="Arial"/>
                <a:sym typeface="Arial"/>
              </a:rPr>
              <a:t>, ...a</a:t>
            </a:r>
            <a:r>
              <a:rPr baseline="-25000" lang="en" sz="1500">
                <a:latin typeface="Arial"/>
                <a:ea typeface="Arial"/>
                <a:cs typeface="Arial"/>
                <a:sym typeface="Arial"/>
              </a:rPr>
              <a:t>n</a:t>
            </a:r>
            <a:r>
              <a:rPr lang="en" sz="1500">
                <a:latin typeface="Arial"/>
                <a:ea typeface="Arial"/>
                <a:cs typeface="Arial"/>
                <a:sym typeface="Arial"/>
              </a:rPr>
              <a:t>} where a</a:t>
            </a:r>
            <a:r>
              <a:rPr baseline="-25000" lang="en" sz="1500">
                <a:latin typeface="Arial"/>
                <a:ea typeface="Arial"/>
                <a:cs typeface="Arial"/>
                <a:sym typeface="Arial"/>
              </a:rPr>
              <a:t>i</a:t>
            </a:r>
            <a:r>
              <a:rPr lang="en" sz="1500">
                <a:latin typeface="Arial"/>
                <a:ea typeface="Arial"/>
                <a:cs typeface="Arial"/>
                <a:sym typeface="Arial"/>
              </a:rPr>
              <a:t> can take up any value from 1 to m = 2</a:t>
            </a:r>
            <a:r>
              <a:rPr baseline="30000" lang="en" sz="1500">
                <a:latin typeface="Arial"/>
                <a:ea typeface="Arial"/>
                <a:cs typeface="Arial"/>
                <a:sym typeface="Arial"/>
              </a:rPr>
              <a:t>b</a:t>
            </a:r>
            <a:r>
              <a:rPr lang="en" sz="1500">
                <a:latin typeface="Arial"/>
                <a:ea typeface="Arial"/>
                <a:cs typeface="Arial"/>
                <a:sym typeface="Arial"/>
              </a:rPr>
              <a:t>. </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Storing the entire data generally would take O(n.b) space, but  data streaming stores only one data element at a time and hence requires only </a:t>
            </a:r>
            <a:r>
              <a:rPr lang="en" sz="1500">
                <a:latin typeface="Arial"/>
                <a:ea typeface="Arial"/>
                <a:cs typeface="Arial"/>
                <a:sym typeface="Arial"/>
              </a:rPr>
              <a:t>O</a:t>
            </a:r>
            <a:r>
              <a:rPr lang="en" sz="1500">
                <a:latin typeface="Arial"/>
                <a:ea typeface="Arial"/>
                <a:cs typeface="Arial"/>
                <a:sym typeface="Arial"/>
              </a:rPr>
              <a:t>(b) space.</a:t>
            </a:r>
            <a:endParaRPr sz="1500">
              <a:latin typeface="Arial"/>
              <a:ea typeface="Arial"/>
              <a:cs typeface="Arial"/>
              <a:sym typeface="Arial"/>
            </a:endParaRPr>
          </a:p>
          <a:p>
            <a:pPr indent="0" lvl="0" marL="0" rtl="0" algn="l">
              <a:spcBef>
                <a:spcPts val="1200"/>
              </a:spcBef>
              <a:spcAft>
                <a:spcPts val="1200"/>
              </a:spcAft>
              <a:buNone/>
            </a:pPr>
            <a:r>
              <a:rPr lang="en" sz="1500">
                <a:latin typeface="Arial"/>
                <a:ea typeface="Arial"/>
                <a:cs typeface="Arial"/>
                <a:sym typeface="Arial"/>
              </a:rPr>
              <a:t>Another important terminology is the frequency of an element. Frequency of a symbol i, denoted by f</a:t>
            </a:r>
            <a:r>
              <a:rPr baseline="-25000" lang="en" sz="1500">
                <a:latin typeface="Arial"/>
                <a:ea typeface="Arial"/>
                <a:cs typeface="Arial"/>
                <a:sym typeface="Arial"/>
              </a:rPr>
              <a:t>i</a:t>
            </a:r>
            <a:r>
              <a:rPr lang="en" sz="1500">
                <a:latin typeface="Arial"/>
                <a:ea typeface="Arial"/>
                <a:cs typeface="Arial"/>
                <a:sym typeface="Arial"/>
              </a:rPr>
              <a:t>, can be defined as the number of times that symbol occurs in the data stream.</a:t>
            </a:r>
            <a:endParaRPr sz="15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27900" y="408825"/>
            <a:ext cx="7505700" cy="15819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Problems based on Data Stream</a:t>
            </a:r>
            <a:endParaRPr b="1" sz="3200"/>
          </a:p>
        </p:txBody>
      </p:sp>
      <p:sp>
        <p:nvSpPr>
          <p:cNvPr id="190" name="Google Shape;190;p23"/>
          <p:cNvSpPr txBox="1"/>
          <p:nvPr>
            <p:ph idx="1" type="body"/>
          </p:nvPr>
        </p:nvSpPr>
        <p:spPr>
          <a:xfrm>
            <a:off x="819150" y="2023275"/>
            <a:ext cx="7505700" cy="2448000"/>
          </a:xfrm>
          <a:prstGeom prst="rect">
            <a:avLst/>
          </a:prstGeom>
        </p:spPr>
        <p:txBody>
          <a:bodyPr anchorCtr="0" anchor="ctr" bIns="91425" lIns="91425" spcFirstLastPara="1" rIns="91425" wrap="square" tIns="91425">
            <a:noAutofit/>
          </a:bodyPr>
          <a:lstStyle/>
          <a:p>
            <a:pPr indent="-381000" lvl="0" marL="457200" rtl="0" algn="just">
              <a:lnSpc>
                <a:spcPct val="150000"/>
              </a:lnSpc>
              <a:spcBef>
                <a:spcPts val="500"/>
              </a:spcBef>
              <a:spcAft>
                <a:spcPts val="0"/>
              </a:spcAft>
              <a:buClr>
                <a:srgbClr val="3D3D3D"/>
              </a:buClr>
              <a:buSzPts val="2400"/>
              <a:buFont typeface="Merriweather"/>
              <a:buChar char="●"/>
            </a:pPr>
            <a:r>
              <a:rPr lang="en" sz="2400">
                <a:solidFill>
                  <a:srgbClr val="3D3D3D"/>
                </a:solidFill>
                <a:latin typeface="Merriweather"/>
                <a:ea typeface="Merriweather"/>
                <a:cs typeface="Merriweather"/>
                <a:sym typeface="Merriweather"/>
              </a:rPr>
              <a:t>Approximating the count of distinct elements</a:t>
            </a:r>
            <a:endParaRPr sz="2400">
              <a:solidFill>
                <a:srgbClr val="3D3D3D"/>
              </a:solidFill>
              <a:latin typeface="Merriweather"/>
              <a:ea typeface="Merriweather"/>
              <a:cs typeface="Merriweather"/>
              <a:sym typeface="Merriweather"/>
            </a:endParaRPr>
          </a:p>
          <a:p>
            <a:pPr indent="-381000" lvl="0" marL="457200" rtl="0" algn="just">
              <a:lnSpc>
                <a:spcPct val="150000"/>
              </a:lnSpc>
              <a:spcBef>
                <a:spcPts val="0"/>
              </a:spcBef>
              <a:spcAft>
                <a:spcPts val="0"/>
              </a:spcAft>
              <a:buClr>
                <a:srgbClr val="3D3D3D"/>
              </a:buClr>
              <a:buSzPts val="2400"/>
              <a:buFont typeface="Merriweather"/>
              <a:buChar char="●"/>
            </a:pPr>
            <a:r>
              <a:rPr lang="en" sz="2400">
                <a:solidFill>
                  <a:srgbClr val="3D3D3D"/>
                </a:solidFill>
                <a:latin typeface="Merriweather"/>
                <a:ea typeface="Merriweather"/>
                <a:cs typeface="Merriweather"/>
                <a:sym typeface="Merriweather"/>
              </a:rPr>
              <a:t>Finding out the majority element</a:t>
            </a:r>
            <a:endParaRPr sz="2400">
              <a:solidFill>
                <a:srgbClr val="3D3D3D"/>
              </a:solidFill>
              <a:latin typeface="Merriweather"/>
              <a:ea typeface="Merriweather"/>
              <a:cs typeface="Merriweather"/>
              <a:sym typeface="Merriweather"/>
            </a:endParaRPr>
          </a:p>
          <a:p>
            <a:pPr indent="-381000" lvl="0" marL="457200" rtl="0" algn="just">
              <a:lnSpc>
                <a:spcPct val="150000"/>
              </a:lnSpc>
              <a:spcBef>
                <a:spcPts val="0"/>
              </a:spcBef>
              <a:spcAft>
                <a:spcPts val="0"/>
              </a:spcAft>
              <a:buClr>
                <a:srgbClr val="3D3D3D"/>
              </a:buClr>
              <a:buSzPts val="2400"/>
              <a:buFont typeface="Merriweather"/>
              <a:buChar char="●"/>
            </a:pPr>
            <a:r>
              <a:rPr lang="en" sz="2400">
                <a:solidFill>
                  <a:srgbClr val="3D3D3D"/>
                </a:solidFill>
                <a:latin typeface="Merriweather"/>
                <a:ea typeface="Merriweather"/>
                <a:cs typeface="Merriweather"/>
                <a:sym typeface="Merriweather"/>
              </a:rPr>
              <a:t>Finding out k most frequent algorithms</a:t>
            </a:r>
            <a:endParaRPr sz="2400">
              <a:solidFill>
                <a:srgbClr val="3D3D3D"/>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Distinct Element Count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540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 and Naive Solution</a:t>
            </a:r>
            <a:endParaRPr/>
          </a:p>
        </p:txBody>
      </p:sp>
      <p:sp>
        <p:nvSpPr>
          <p:cNvPr id="201" name="Google Shape;201;p25"/>
          <p:cNvSpPr txBox="1"/>
          <p:nvPr>
            <p:ph idx="1" type="body"/>
          </p:nvPr>
        </p:nvSpPr>
        <p:spPr>
          <a:xfrm>
            <a:off x="819150" y="1206850"/>
            <a:ext cx="7505700" cy="2448000"/>
          </a:xfrm>
          <a:prstGeom prst="rect">
            <a:avLst/>
          </a:prstGeom>
        </p:spPr>
        <p:txBody>
          <a:bodyPr anchorCtr="0" anchor="t" bIns="91425" lIns="91425" spcFirstLastPara="1" rIns="91425" wrap="square" tIns="91425">
            <a:noAutofit/>
          </a:bodyPr>
          <a:lstStyle/>
          <a:p>
            <a:pPr indent="-323850" lvl="0" marL="457200" rtl="0" algn="l">
              <a:spcBef>
                <a:spcPts val="500"/>
              </a:spcBef>
              <a:spcAft>
                <a:spcPts val="0"/>
              </a:spcAft>
              <a:buClr>
                <a:srgbClr val="3D3D3D"/>
              </a:buClr>
              <a:buSzPts val="1500"/>
              <a:buFont typeface="Arial"/>
              <a:buChar char="●"/>
            </a:pPr>
            <a:r>
              <a:rPr lang="en" sz="1500">
                <a:solidFill>
                  <a:srgbClr val="3D3D3D"/>
                </a:solidFill>
                <a:latin typeface="Arial"/>
                <a:ea typeface="Arial"/>
                <a:cs typeface="Arial"/>
                <a:sym typeface="Arial"/>
              </a:rPr>
              <a:t>Let us assume that we have a data stream of length n, </a:t>
            </a:r>
            <a:r>
              <a:rPr b="1" lang="en" sz="1500">
                <a:solidFill>
                  <a:srgbClr val="3D3D3D"/>
                </a:solidFill>
                <a:latin typeface="Arial"/>
                <a:ea typeface="Arial"/>
                <a:cs typeface="Arial"/>
                <a:sym typeface="Arial"/>
              </a:rPr>
              <a:t>{a</a:t>
            </a:r>
            <a:r>
              <a:rPr b="1" baseline="-25000" lang="en" sz="1500">
                <a:solidFill>
                  <a:srgbClr val="3D3D3D"/>
                </a:solidFill>
                <a:latin typeface="Arial"/>
                <a:ea typeface="Arial"/>
                <a:cs typeface="Arial"/>
                <a:sym typeface="Arial"/>
              </a:rPr>
              <a:t>1</a:t>
            </a:r>
            <a:r>
              <a:rPr b="1" lang="en" sz="1500">
                <a:solidFill>
                  <a:srgbClr val="3D3D3D"/>
                </a:solidFill>
                <a:latin typeface="Arial"/>
                <a:ea typeface="Arial"/>
                <a:cs typeface="Arial"/>
                <a:sym typeface="Arial"/>
              </a:rPr>
              <a:t>, a</a:t>
            </a:r>
            <a:r>
              <a:rPr b="1" baseline="-25000" lang="en" sz="1500">
                <a:solidFill>
                  <a:srgbClr val="3D3D3D"/>
                </a:solidFill>
                <a:latin typeface="Arial"/>
                <a:ea typeface="Arial"/>
                <a:cs typeface="Arial"/>
                <a:sym typeface="Arial"/>
              </a:rPr>
              <a:t>2</a:t>
            </a:r>
            <a:r>
              <a:rPr b="1" lang="en" sz="1500">
                <a:solidFill>
                  <a:srgbClr val="3D3D3D"/>
                </a:solidFill>
                <a:latin typeface="Arial"/>
                <a:ea typeface="Arial"/>
                <a:cs typeface="Arial"/>
                <a:sym typeface="Arial"/>
              </a:rPr>
              <a:t>, a</a:t>
            </a:r>
            <a:r>
              <a:rPr b="1" baseline="-25000" lang="en" sz="1500">
                <a:solidFill>
                  <a:srgbClr val="3D3D3D"/>
                </a:solidFill>
                <a:latin typeface="Arial"/>
                <a:ea typeface="Arial"/>
                <a:cs typeface="Arial"/>
                <a:sym typeface="Arial"/>
              </a:rPr>
              <a:t>3</a:t>
            </a:r>
            <a:r>
              <a:rPr b="1" lang="en" sz="1500">
                <a:solidFill>
                  <a:srgbClr val="3D3D3D"/>
                </a:solidFill>
                <a:latin typeface="Arial"/>
                <a:ea typeface="Arial"/>
                <a:cs typeface="Arial"/>
                <a:sym typeface="Arial"/>
              </a:rPr>
              <a:t>, ...a</a:t>
            </a:r>
            <a:r>
              <a:rPr b="1" baseline="-25000" lang="en" sz="1500">
                <a:solidFill>
                  <a:srgbClr val="3D3D3D"/>
                </a:solidFill>
                <a:latin typeface="Arial"/>
                <a:ea typeface="Arial"/>
                <a:cs typeface="Arial"/>
                <a:sym typeface="Arial"/>
              </a:rPr>
              <a:t>n</a:t>
            </a:r>
            <a:r>
              <a:rPr lang="en" sz="1500">
                <a:solidFill>
                  <a:srgbClr val="3D3D3D"/>
                </a:solidFill>
                <a:latin typeface="Arial"/>
                <a:ea typeface="Arial"/>
                <a:cs typeface="Arial"/>
                <a:sym typeface="Arial"/>
              </a:rPr>
              <a:t> </a:t>
            </a:r>
            <a:r>
              <a:rPr b="1" lang="en" sz="1500">
                <a:solidFill>
                  <a:srgbClr val="3D3D3D"/>
                </a:solidFill>
                <a:latin typeface="Arial"/>
                <a:ea typeface="Arial"/>
                <a:cs typeface="Arial"/>
                <a:sym typeface="Arial"/>
              </a:rPr>
              <a:t>}</a:t>
            </a:r>
            <a:r>
              <a:rPr lang="en" sz="1500">
                <a:solidFill>
                  <a:srgbClr val="3D3D3D"/>
                </a:solidFill>
                <a:latin typeface="Arial"/>
                <a:ea typeface="Arial"/>
                <a:cs typeface="Arial"/>
                <a:sym typeface="Arial"/>
              </a:rPr>
              <a:t> where a</a:t>
            </a:r>
            <a:r>
              <a:rPr baseline="-25000" lang="en" sz="1500">
                <a:solidFill>
                  <a:srgbClr val="3D3D3D"/>
                </a:solidFill>
                <a:latin typeface="Arial"/>
                <a:ea typeface="Arial"/>
                <a:cs typeface="Arial"/>
                <a:sym typeface="Arial"/>
              </a:rPr>
              <a:t>i</a:t>
            </a:r>
            <a:r>
              <a:rPr lang="en" sz="1500">
                <a:solidFill>
                  <a:srgbClr val="3D3D3D"/>
                </a:solidFill>
                <a:latin typeface="Arial"/>
                <a:ea typeface="Arial"/>
                <a:cs typeface="Arial"/>
                <a:sym typeface="Arial"/>
              </a:rPr>
              <a:t> can take up any value from 1 to m. We need to determine the number of unique/distinct elements present in the stream.</a:t>
            </a:r>
            <a:endParaRPr sz="1500">
              <a:solidFill>
                <a:srgbClr val="3D3D3D"/>
              </a:solidFill>
              <a:latin typeface="Arial"/>
              <a:ea typeface="Arial"/>
              <a:cs typeface="Arial"/>
              <a:sym typeface="Arial"/>
            </a:endParaRPr>
          </a:p>
          <a:p>
            <a:pPr indent="0" lvl="0" marL="0" rtl="0" algn="l">
              <a:spcBef>
                <a:spcPts val="500"/>
              </a:spcBef>
              <a:spcAft>
                <a:spcPts val="0"/>
              </a:spcAft>
              <a:buNone/>
            </a:pPr>
            <a:r>
              <a:t/>
            </a:r>
            <a:endParaRPr sz="1500">
              <a:solidFill>
                <a:srgbClr val="3D3D3D"/>
              </a:solidFill>
              <a:latin typeface="Arial"/>
              <a:ea typeface="Arial"/>
              <a:cs typeface="Arial"/>
              <a:sym typeface="Arial"/>
            </a:endParaRPr>
          </a:p>
          <a:p>
            <a:pPr indent="-323850" lvl="0" marL="457200" rtl="0" algn="l">
              <a:spcBef>
                <a:spcPts val="500"/>
              </a:spcBef>
              <a:spcAft>
                <a:spcPts val="0"/>
              </a:spcAft>
              <a:buClr>
                <a:srgbClr val="3D3D3D"/>
              </a:buClr>
              <a:buSzPts val="1500"/>
              <a:buFont typeface="Arial"/>
              <a:buChar char="●"/>
            </a:pPr>
            <a:r>
              <a:rPr lang="en" sz="1500">
                <a:solidFill>
                  <a:srgbClr val="3D3D3D"/>
                </a:solidFill>
                <a:latin typeface="Arial"/>
                <a:ea typeface="Arial"/>
                <a:cs typeface="Arial"/>
                <a:sym typeface="Arial"/>
              </a:rPr>
              <a:t>Some of the most intuitive approach will be as follows:</a:t>
            </a:r>
            <a:endParaRPr sz="1500">
              <a:solidFill>
                <a:srgbClr val="3D3D3D"/>
              </a:solidFill>
              <a:latin typeface="Arial"/>
              <a:ea typeface="Arial"/>
              <a:cs typeface="Arial"/>
              <a:sym typeface="Arial"/>
            </a:endParaRPr>
          </a:p>
          <a:p>
            <a:pPr indent="0" lvl="0" marL="457200" rtl="0" algn="l">
              <a:spcBef>
                <a:spcPts val="500"/>
              </a:spcBef>
              <a:spcAft>
                <a:spcPts val="0"/>
              </a:spcAft>
              <a:buNone/>
            </a:pPr>
            <a:r>
              <a:rPr lang="en" sz="1500">
                <a:solidFill>
                  <a:srgbClr val="666666"/>
                </a:solidFill>
                <a:latin typeface="Arial"/>
                <a:ea typeface="Arial"/>
                <a:cs typeface="Arial"/>
                <a:sym typeface="Arial"/>
              </a:rPr>
              <a:t>•</a:t>
            </a:r>
            <a:r>
              <a:rPr lang="en" sz="1500">
                <a:solidFill>
                  <a:srgbClr val="ED8428"/>
                </a:solidFill>
                <a:latin typeface="Arial"/>
                <a:ea typeface="Arial"/>
                <a:cs typeface="Arial"/>
                <a:sym typeface="Arial"/>
              </a:rPr>
              <a:t> </a:t>
            </a:r>
            <a:r>
              <a:rPr lang="en" sz="1500">
                <a:solidFill>
                  <a:srgbClr val="3D3D3D"/>
                </a:solidFill>
                <a:latin typeface="Arial"/>
                <a:ea typeface="Arial"/>
                <a:cs typeface="Arial"/>
                <a:sym typeface="Arial"/>
              </a:rPr>
              <a:t>Create a bit-vector to record which of the m symbols have occurred, in the stream, so far - </a:t>
            </a:r>
            <a:r>
              <a:rPr b="1" lang="en" sz="1500">
                <a:solidFill>
                  <a:srgbClr val="3D3D3D"/>
                </a:solidFill>
                <a:latin typeface="Arial"/>
                <a:ea typeface="Arial"/>
                <a:cs typeface="Arial"/>
                <a:sym typeface="Arial"/>
              </a:rPr>
              <a:t>O(m) space </a:t>
            </a:r>
            <a:endParaRPr b="1" sz="1500">
              <a:solidFill>
                <a:srgbClr val="3D3D3D"/>
              </a:solidFill>
              <a:latin typeface="Arial"/>
              <a:ea typeface="Arial"/>
              <a:cs typeface="Arial"/>
              <a:sym typeface="Arial"/>
            </a:endParaRPr>
          </a:p>
          <a:p>
            <a:pPr indent="0" lvl="0" marL="457200" rtl="0" algn="l">
              <a:spcBef>
                <a:spcPts val="500"/>
              </a:spcBef>
              <a:spcAft>
                <a:spcPts val="0"/>
              </a:spcAft>
              <a:buNone/>
            </a:pPr>
            <a:r>
              <a:rPr lang="en" sz="1500">
                <a:solidFill>
                  <a:srgbClr val="666666"/>
                </a:solidFill>
                <a:latin typeface="Arial"/>
                <a:ea typeface="Arial"/>
                <a:cs typeface="Arial"/>
                <a:sym typeface="Arial"/>
              </a:rPr>
              <a:t>• </a:t>
            </a:r>
            <a:r>
              <a:rPr lang="en" sz="1500">
                <a:solidFill>
                  <a:srgbClr val="3D3D3D"/>
                </a:solidFill>
                <a:latin typeface="Arial"/>
                <a:ea typeface="Arial"/>
                <a:cs typeface="Arial"/>
                <a:sym typeface="Arial"/>
              </a:rPr>
              <a:t>Maintain all the distinct elements in a single set – </a:t>
            </a:r>
            <a:r>
              <a:rPr b="1" lang="en" sz="1500">
                <a:solidFill>
                  <a:srgbClr val="3D3D3D"/>
                </a:solidFill>
                <a:latin typeface="Arial"/>
                <a:ea typeface="Arial"/>
                <a:cs typeface="Arial"/>
                <a:sym typeface="Arial"/>
              </a:rPr>
              <a:t>O(n.log</a:t>
            </a:r>
            <a:r>
              <a:rPr b="1" baseline="-25000" lang="en" sz="1500">
                <a:solidFill>
                  <a:srgbClr val="3D3D3D"/>
                </a:solidFill>
                <a:latin typeface="Arial"/>
                <a:ea typeface="Arial"/>
                <a:cs typeface="Arial"/>
                <a:sym typeface="Arial"/>
              </a:rPr>
              <a:t>2</a:t>
            </a:r>
            <a:r>
              <a:rPr b="1" lang="en" sz="1500">
                <a:solidFill>
                  <a:srgbClr val="3D3D3D"/>
                </a:solidFill>
                <a:latin typeface="Arial"/>
                <a:ea typeface="Arial"/>
                <a:cs typeface="Arial"/>
                <a:sym typeface="Arial"/>
              </a:rPr>
              <a:t>(m)) spac</a:t>
            </a:r>
            <a:r>
              <a:rPr b="1" lang="en" sz="1500">
                <a:solidFill>
                  <a:srgbClr val="3D3D3D"/>
                </a:solidFill>
                <a:latin typeface="Arial"/>
                <a:ea typeface="Arial"/>
                <a:cs typeface="Arial"/>
                <a:sym typeface="Arial"/>
              </a:rPr>
              <a:t>e</a:t>
            </a:r>
            <a:endParaRPr b="1" sz="1500">
              <a:solidFill>
                <a:srgbClr val="3D3D3D"/>
              </a:solidFill>
              <a:latin typeface="Arial"/>
              <a:ea typeface="Arial"/>
              <a:cs typeface="Arial"/>
              <a:sym typeface="Arial"/>
            </a:endParaRPr>
          </a:p>
          <a:p>
            <a:pPr indent="0" lvl="0" marL="457200" rtl="0" algn="l">
              <a:spcBef>
                <a:spcPts val="500"/>
              </a:spcBef>
              <a:spcAft>
                <a:spcPts val="0"/>
              </a:spcAft>
              <a:buNone/>
            </a:pPr>
            <a:r>
              <a:t/>
            </a:r>
            <a:endParaRPr b="1" sz="1500">
              <a:solidFill>
                <a:srgbClr val="3D3D3D"/>
              </a:solidFill>
              <a:latin typeface="Arial"/>
              <a:ea typeface="Arial"/>
              <a:cs typeface="Arial"/>
              <a:sym typeface="Arial"/>
            </a:endParaRPr>
          </a:p>
          <a:p>
            <a:pPr indent="-323850" lvl="0" marL="457200" rtl="0" algn="l">
              <a:spcBef>
                <a:spcPts val="500"/>
              </a:spcBef>
              <a:spcAft>
                <a:spcPts val="0"/>
              </a:spcAft>
              <a:buClr>
                <a:srgbClr val="3D3D3D"/>
              </a:buClr>
              <a:buSzPts val="1500"/>
              <a:buFont typeface="Arial"/>
              <a:buChar char="●"/>
            </a:pPr>
            <a:r>
              <a:rPr lang="en" sz="1500">
                <a:solidFill>
                  <a:srgbClr val="3D3D3D"/>
                </a:solidFill>
                <a:latin typeface="Arial"/>
                <a:ea typeface="Arial"/>
                <a:cs typeface="Arial"/>
                <a:sym typeface="Arial"/>
              </a:rPr>
              <a:t>Note that we need </a:t>
            </a:r>
            <a:r>
              <a:rPr b="1" lang="en" sz="1500">
                <a:solidFill>
                  <a:srgbClr val="3D3D3D"/>
                </a:solidFill>
                <a:latin typeface="Arial"/>
                <a:ea typeface="Arial"/>
                <a:cs typeface="Arial"/>
                <a:sym typeface="Arial"/>
              </a:rPr>
              <a:t>at least O(m) space</a:t>
            </a:r>
            <a:r>
              <a:rPr lang="en" sz="1500">
                <a:solidFill>
                  <a:srgbClr val="3D3D3D"/>
                </a:solidFill>
                <a:latin typeface="Arial"/>
                <a:ea typeface="Arial"/>
                <a:cs typeface="Arial"/>
                <a:sym typeface="Arial"/>
              </a:rPr>
              <a:t> for any deterministic algorithm to find out the count of distinct numbers</a:t>
            </a:r>
            <a:endParaRPr sz="1500">
              <a:solidFill>
                <a:srgbClr val="3D3D3D"/>
              </a:solidFill>
              <a:latin typeface="Arial"/>
              <a:ea typeface="Arial"/>
              <a:cs typeface="Arial"/>
              <a:sym typeface="Arial"/>
            </a:endParaRPr>
          </a:p>
          <a:p>
            <a:pPr indent="0" lvl="0" marL="0" rtl="0" algn="l">
              <a:spcBef>
                <a:spcPts val="0"/>
              </a:spcBef>
              <a:spcAft>
                <a:spcPts val="0"/>
              </a:spcAft>
              <a:buNone/>
            </a:pPr>
            <a:r>
              <a:t/>
            </a:r>
            <a:endParaRPr b="1" sz="15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61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Intuition for a Non-Deterministic Approach</a:t>
            </a:r>
            <a:endParaRPr/>
          </a:p>
        </p:txBody>
      </p:sp>
      <p:sp>
        <p:nvSpPr>
          <p:cNvPr id="207" name="Google Shape;207;p26"/>
          <p:cNvSpPr txBox="1"/>
          <p:nvPr>
            <p:ph idx="1" type="body"/>
          </p:nvPr>
        </p:nvSpPr>
        <p:spPr>
          <a:xfrm>
            <a:off x="819150" y="1381625"/>
            <a:ext cx="7505700" cy="2759100"/>
          </a:xfrm>
          <a:prstGeom prst="rect">
            <a:avLst/>
          </a:prstGeom>
        </p:spPr>
        <p:txBody>
          <a:bodyPr anchorCtr="0" anchor="t" bIns="91425" lIns="91425" spcFirstLastPara="1" rIns="91425" wrap="square" tIns="91425">
            <a:normAutofit/>
          </a:bodyPr>
          <a:lstStyle/>
          <a:p>
            <a:pPr indent="-323850" lvl="0" marL="457200" rtl="0" algn="l">
              <a:spcBef>
                <a:spcPts val="500"/>
              </a:spcBef>
              <a:spcAft>
                <a:spcPts val="0"/>
              </a:spcAft>
              <a:buClr>
                <a:srgbClr val="3D3D3D"/>
              </a:buClr>
              <a:buSzPts val="1500"/>
              <a:buFont typeface="Arial"/>
              <a:buChar char="●"/>
            </a:pPr>
            <a:r>
              <a:rPr lang="en" sz="1500">
                <a:solidFill>
                  <a:srgbClr val="3D3D3D"/>
                </a:solidFill>
                <a:latin typeface="Arial"/>
                <a:ea typeface="Arial"/>
                <a:cs typeface="Arial"/>
                <a:sym typeface="Arial"/>
              </a:rPr>
              <a:t>We can approximate the count using the minimum element in the stream. Let D be the set of distinct elements and Min be the minimum element present in D. </a:t>
            </a:r>
            <a:endParaRPr sz="1500">
              <a:solidFill>
                <a:srgbClr val="3D3D3D"/>
              </a:solidFill>
              <a:latin typeface="Arial"/>
              <a:ea typeface="Arial"/>
              <a:cs typeface="Arial"/>
              <a:sym typeface="Arial"/>
            </a:endParaRPr>
          </a:p>
          <a:p>
            <a:pPr indent="0" lvl="0" marL="457200" rtl="0" algn="ctr">
              <a:spcBef>
                <a:spcPts val="600"/>
              </a:spcBef>
              <a:spcAft>
                <a:spcPts val="0"/>
              </a:spcAft>
              <a:buNone/>
            </a:pPr>
            <a:r>
              <a:rPr lang="en" sz="1500">
                <a:solidFill>
                  <a:srgbClr val="3D3D3D"/>
                </a:solidFill>
                <a:latin typeface="Arial"/>
                <a:ea typeface="Arial"/>
                <a:cs typeface="Arial"/>
                <a:sym typeface="Arial"/>
              </a:rPr>
              <a:t>E(Min) = m/2 if |D| = 1</a:t>
            </a:r>
            <a:endParaRPr sz="1500">
              <a:solidFill>
                <a:srgbClr val="3D3D3D"/>
              </a:solidFill>
              <a:latin typeface="Arial"/>
              <a:ea typeface="Arial"/>
              <a:cs typeface="Arial"/>
              <a:sym typeface="Arial"/>
            </a:endParaRPr>
          </a:p>
          <a:p>
            <a:pPr indent="0" lvl="0" marL="457200" rtl="0" algn="ctr">
              <a:spcBef>
                <a:spcPts val="600"/>
              </a:spcBef>
              <a:spcAft>
                <a:spcPts val="0"/>
              </a:spcAft>
              <a:buNone/>
            </a:pPr>
            <a:r>
              <a:rPr lang="en" sz="1500">
                <a:solidFill>
                  <a:srgbClr val="3D3D3D"/>
                </a:solidFill>
                <a:latin typeface="Arial"/>
                <a:ea typeface="Arial"/>
                <a:cs typeface="Arial"/>
                <a:sym typeface="Arial"/>
              </a:rPr>
              <a:t>	   = m/3 if |D| = 2</a:t>
            </a:r>
            <a:endParaRPr sz="1500">
              <a:solidFill>
                <a:srgbClr val="3D3D3D"/>
              </a:solidFill>
              <a:latin typeface="Arial"/>
              <a:ea typeface="Arial"/>
              <a:cs typeface="Arial"/>
              <a:sym typeface="Arial"/>
            </a:endParaRPr>
          </a:p>
          <a:p>
            <a:pPr indent="0" lvl="0" marL="457200" rtl="0" algn="ctr">
              <a:spcBef>
                <a:spcPts val="600"/>
              </a:spcBef>
              <a:spcAft>
                <a:spcPts val="0"/>
              </a:spcAft>
              <a:buNone/>
            </a:pPr>
            <a:r>
              <a:rPr lang="en" sz="1500">
                <a:solidFill>
                  <a:srgbClr val="3D3D3D"/>
                </a:solidFill>
                <a:latin typeface="Arial"/>
                <a:ea typeface="Arial"/>
                <a:cs typeface="Arial"/>
                <a:sym typeface="Arial"/>
              </a:rPr>
              <a:t>	   </a:t>
            </a:r>
            <a:r>
              <a:rPr b="1" lang="en" sz="1500">
                <a:solidFill>
                  <a:srgbClr val="3D3D3D"/>
                </a:solidFill>
                <a:latin typeface="Arial"/>
                <a:ea typeface="Arial"/>
                <a:cs typeface="Arial"/>
                <a:sym typeface="Arial"/>
              </a:rPr>
              <a:t>= m/(|D| + 1) </a:t>
            </a:r>
            <a:r>
              <a:rPr lang="en" sz="1500">
                <a:solidFill>
                  <a:srgbClr val="3D3D3D"/>
                </a:solidFill>
                <a:latin typeface="Arial"/>
                <a:ea typeface="Arial"/>
                <a:cs typeface="Arial"/>
                <a:sym typeface="Arial"/>
              </a:rPr>
              <a:t> . </a:t>
            </a:r>
            <a:endParaRPr sz="1500">
              <a:solidFill>
                <a:srgbClr val="3D3D3D"/>
              </a:solidFill>
              <a:latin typeface="Arial"/>
              <a:ea typeface="Arial"/>
              <a:cs typeface="Arial"/>
              <a:sym typeface="Arial"/>
            </a:endParaRPr>
          </a:p>
          <a:p>
            <a:pPr indent="-323850" lvl="0" marL="457200" rtl="0" algn="l">
              <a:spcBef>
                <a:spcPts val="600"/>
              </a:spcBef>
              <a:spcAft>
                <a:spcPts val="0"/>
              </a:spcAft>
              <a:buClr>
                <a:srgbClr val="3D3D3D"/>
              </a:buClr>
              <a:buSzPts val="1500"/>
              <a:buFont typeface="Arial"/>
              <a:buChar char="●"/>
            </a:pPr>
            <a:r>
              <a:rPr lang="en" sz="1500">
                <a:solidFill>
                  <a:srgbClr val="3D3D3D"/>
                </a:solidFill>
                <a:latin typeface="Arial"/>
                <a:ea typeface="Arial"/>
                <a:cs typeface="Arial"/>
                <a:sym typeface="Arial"/>
              </a:rPr>
              <a:t>Thus, the approx value of the count of distinct elements will be </a:t>
            </a:r>
            <a:r>
              <a:rPr b="1" lang="en" sz="1500">
                <a:solidFill>
                  <a:srgbClr val="3D3D3D"/>
                </a:solidFill>
                <a:latin typeface="Arial"/>
                <a:ea typeface="Arial"/>
                <a:cs typeface="Arial"/>
                <a:sym typeface="Arial"/>
              </a:rPr>
              <a:t>|D| = m/Min - 1</a:t>
            </a:r>
            <a:endParaRPr b="1" sz="1500">
              <a:solidFill>
                <a:srgbClr val="3D3D3D"/>
              </a:solidFill>
              <a:latin typeface="Arial"/>
              <a:ea typeface="Arial"/>
              <a:cs typeface="Arial"/>
              <a:sym typeface="Arial"/>
            </a:endParaRPr>
          </a:p>
          <a:p>
            <a:pPr indent="-323850" lvl="0" marL="457200" rtl="0" algn="l">
              <a:spcBef>
                <a:spcPts val="0"/>
              </a:spcBef>
              <a:spcAft>
                <a:spcPts val="0"/>
              </a:spcAft>
              <a:buClr>
                <a:srgbClr val="3D3D3D"/>
              </a:buClr>
              <a:buSzPts val="1500"/>
              <a:buFont typeface="Arial"/>
              <a:buChar char="●"/>
            </a:pPr>
            <a:r>
              <a:rPr lang="en" sz="1500">
                <a:solidFill>
                  <a:srgbClr val="3D3D3D"/>
                </a:solidFill>
                <a:latin typeface="Arial"/>
                <a:ea typeface="Arial"/>
                <a:cs typeface="Arial"/>
                <a:sym typeface="Arial"/>
              </a:rPr>
              <a:t>We can also improve the accuracy by introducing more randomization using a hash </a:t>
            </a:r>
            <a:r>
              <a:rPr lang="en" sz="1500">
                <a:solidFill>
                  <a:srgbClr val="3D3D3D"/>
                </a:solidFill>
                <a:latin typeface="Arial"/>
                <a:ea typeface="Arial"/>
                <a:cs typeface="Arial"/>
                <a:sym typeface="Arial"/>
              </a:rPr>
              <a:t>mapping</a:t>
            </a:r>
            <a:r>
              <a:rPr lang="en" sz="1500">
                <a:solidFill>
                  <a:srgbClr val="3D3D3D"/>
                </a:solidFill>
                <a:latin typeface="Arial"/>
                <a:ea typeface="Arial"/>
                <a:cs typeface="Arial"/>
                <a:sym typeface="Arial"/>
              </a:rPr>
              <a:t> over the data stream.</a:t>
            </a:r>
            <a:endParaRPr sz="1500">
              <a:solidFill>
                <a:srgbClr val="3D3D3D"/>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540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Flajolet Martin Algorithm</a:t>
            </a:r>
            <a:endParaRPr/>
          </a:p>
        </p:txBody>
      </p:sp>
      <p:sp>
        <p:nvSpPr>
          <p:cNvPr id="213" name="Google Shape;213;p27"/>
          <p:cNvSpPr txBox="1"/>
          <p:nvPr>
            <p:ph idx="1" type="body"/>
          </p:nvPr>
        </p:nvSpPr>
        <p:spPr>
          <a:xfrm>
            <a:off x="819150" y="1306575"/>
            <a:ext cx="7505700" cy="2903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In Flajolet Martin Algorithm, we exploit the intuition that if the hash function generated an integer ending in 0</a:t>
            </a:r>
            <a:r>
              <a:rPr baseline="30000" lang="en" sz="1500">
                <a:latin typeface="Arial"/>
                <a:ea typeface="Arial"/>
                <a:cs typeface="Arial"/>
                <a:sym typeface="Arial"/>
              </a:rPr>
              <a:t>m</a:t>
            </a:r>
            <a:r>
              <a:rPr lang="en" sz="1500">
                <a:latin typeface="Arial"/>
                <a:ea typeface="Arial"/>
                <a:cs typeface="Arial"/>
                <a:sym typeface="Arial"/>
              </a:rPr>
              <a:t> bits (and it also generated integers ending in 0</a:t>
            </a:r>
            <a:r>
              <a:rPr baseline="30000" lang="en" sz="1500">
                <a:latin typeface="Arial"/>
                <a:ea typeface="Arial"/>
                <a:cs typeface="Arial"/>
                <a:sym typeface="Arial"/>
              </a:rPr>
              <a:t>m−1</a:t>
            </a:r>
            <a:r>
              <a:rPr lang="en" sz="1500">
                <a:latin typeface="Arial"/>
                <a:ea typeface="Arial"/>
                <a:cs typeface="Arial"/>
                <a:sym typeface="Arial"/>
              </a:rPr>
              <a:t> bits, 0</a:t>
            </a:r>
            <a:r>
              <a:rPr baseline="30000" lang="en" sz="1500">
                <a:latin typeface="Arial"/>
                <a:ea typeface="Arial"/>
                <a:cs typeface="Arial"/>
                <a:sym typeface="Arial"/>
              </a:rPr>
              <a:t>m−2</a:t>
            </a:r>
            <a:r>
              <a:rPr lang="en" sz="1500">
                <a:latin typeface="Arial"/>
                <a:ea typeface="Arial"/>
                <a:cs typeface="Arial"/>
                <a:sym typeface="Arial"/>
              </a:rPr>
              <a:t> bits, ..., 0</a:t>
            </a:r>
            <a:r>
              <a:rPr baseline="30000" lang="en" sz="1500">
                <a:latin typeface="Arial"/>
                <a:ea typeface="Arial"/>
                <a:cs typeface="Arial"/>
                <a:sym typeface="Arial"/>
              </a:rPr>
              <a:t>1</a:t>
            </a:r>
            <a:r>
              <a:rPr lang="en" sz="1500">
                <a:latin typeface="Arial"/>
                <a:ea typeface="Arial"/>
                <a:cs typeface="Arial"/>
                <a:sym typeface="Arial"/>
              </a:rPr>
              <a:t> bits), the number of unique strings is around 2</a:t>
            </a:r>
            <a:r>
              <a:rPr baseline="30000" lang="en" sz="1500">
                <a:latin typeface="Arial"/>
                <a:ea typeface="Arial"/>
                <a:cs typeface="Arial"/>
                <a:sym typeface="Arial"/>
              </a:rPr>
              <a:t>m</a:t>
            </a:r>
            <a:r>
              <a:rPr lang="en" sz="1500">
                <a:latin typeface="Arial"/>
                <a:ea typeface="Arial"/>
                <a:cs typeface="Arial"/>
                <a:sym typeface="Arial"/>
              </a:rPr>
              <a:t>.</a:t>
            </a:r>
            <a:endParaRPr sz="1500">
              <a:latin typeface="Arial"/>
              <a:ea typeface="Arial"/>
              <a:cs typeface="Arial"/>
              <a:sym typeface="Arial"/>
            </a:endParaRPr>
          </a:p>
          <a:p>
            <a:pPr indent="0" lvl="0" marL="457200" rtl="0" algn="l">
              <a:spcBef>
                <a:spcPts val="1200"/>
              </a:spcBef>
              <a:spcAft>
                <a:spcPts val="0"/>
              </a:spcAft>
              <a:buNone/>
            </a:pPr>
            <a:r>
              <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latin typeface="Arial"/>
                <a:ea typeface="Arial"/>
                <a:cs typeface="Arial"/>
                <a:sym typeface="Arial"/>
              </a:rPr>
              <a:t>If we had a good, random hash function that acted on strings and generated integers, what can we say about the generated integers? Since they are random themselves, we would expect:</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 sz="1500">
                <a:latin typeface="Arial"/>
                <a:ea typeface="Arial"/>
                <a:cs typeface="Arial"/>
                <a:sym typeface="Arial"/>
              </a:rPr>
              <a:t>1/2 of them to have their binary representation end in 0 (i.e. divisible by 2),</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 sz="1500">
                <a:latin typeface="Arial"/>
                <a:ea typeface="Arial"/>
                <a:cs typeface="Arial"/>
                <a:sym typeface="Arial"/>
              </a:rPr>
              <a:t>1/4 of them to have their binary representation end in 00 (i.e. divisible by 4)</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 sz="1500">
                <a:latin typeface="Arial"/>
                <a:ea typeface="Arial"/>
                <a:cs typeface="Arial"/>
                <a:sym typeface="Arial"/>
              </a:rPr>
              <a:t>and in general, 1/2</a:t>
            </a:r>
            <a:r>
              <a:rPr baseline="30000" lang="en" sz="1500">
                <a:latin typeface="Arial"/>
                <a:ea typeface="Arial"/>
                <a:cs typeface="Arial"/>
                <a:sym typeface="Arial"/>
              </a:rPr>
              <a:t>n</a:t>
            </a:r>
            <a:r>
              <a:rPr lang="en" sz="1500">
                <a:latin typeface="Arial"/>
                <a:ea typeface="Arial"/>
                <a:cs typeface="Arial"/>
                <a:sym typeface="Arial"/>
              </a:rPr>
              <a:t> of them to have their binary representation end in 0</a:t>
            </a:r>
            <a:r>
              <a:rPr baseline="30000" lang="en" sz="1500">
                <a:latin typeface="Arial"/>
                <a:ea typeface="Arial"/>
                <a:cs typeface="Arial"/>
                <a:sym typeface="Arial"/>
              </a:rPr>
              <a:t>n</a:t>
            </a:r>
            <a:endParaRPr baseline="30000" sz="15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819150" y="540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Flajolet Martin Algorithm</a:t>
            </a:r>
            <a:endParaRPr/>
          </a:p>
        </p:txBody>
      </p:sp>
      <p:sp>
        <p:nvSpPr>
          <p:cNvPr id="219" name="Google Shape;219;p28"/>
          <p:cNvSpPr txBox="1"/>
          <p:nvPr>
            <p:ph idx="1" type="body"/>
          </p:nvPr>
        </p:nvSpPr>
        <p:spPr>
          <a:xfrm>
            <a:off x="819150" y="1306575"/>
            <a:ext cx="7505700" cy="29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Arial"/>
                <a:ea typeface="Arial"/>
                <a:cs typeface="Arial"/>
                <a:sym typeface="Arial"/>
              </a:rPr>
              <a:t>Method: </a:t>
            </a:r>
            <a:endParaRPr b="1" sz="1500">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latin typeface="Arial"/>
                <a:ea typeface="Arial"/>
                <a:cs typeface="Arial"/>
                <a:sym typeface="Arial"/>
              </a:rPr>
              <a:t>Create a bit vector of sufficient length L, such that 2</a:t>
            </a:r>
            <a:r>
              <a:rPr baseline="30000" lang="en" sz="1500">
                <a:latin typeface="Arial"/>
                <a:ea typeface="Arial"/>
                <a:cs typeface="Arial"/>
                <a:sym typeface="Arial"/>
              </a:rPr>
              <a:t>L</a:t>
            </a:r>
            <a:r>
              <a:rPr lang="en" sz="1500">
                <a:latin typeface="Arial"/>
                <a:ea typeface="Arial"/>
                <a:cs typeface="Arial"/>
                <a:sym typeface="Arial"/>
              </a:rPr>
              <a:t>&gt;n (usually a 64-bit vector is sufficient). The i-th bit in this vector represents if we have seen a hash value whose binary representation ends in 0</a:t>
            </a:r>
            <a:r>
              <a:rPr baseline="30000" lang="en" sz="1500">
                <a:latin typeface="Arial"/>
                <a:ea typeface="Arial"/>
                <a:cs typeface="Arial"/>
                <a:sym typeface="Arial"/>
              </a:rPr>
              <a:t>i</a:t>
            </a:r>
            <a:r>
              <a:rPr lang="en" sz="1500">
                <a:latin typeface="Arial"/>
                <a:ea typeface="Arial"/>
                <a:cs typeface="Arial"/>
                <a:sym typeface="Arial"/>
              </a:rPr>
              <a:t>.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Generate a good, random hash function that maps input to natural numbers. For each word, hash it and determine the number of trailing zeros. Update the bit vector accordingly.</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Once input is exhausted, get the index of the first 0 in the bit array (call this R). Calculate the number of unique words as 2R/ϕ, where ϕ is 0.77351.</a:t>
            </a:r>
            <a:endParaRPr sz="15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Correctness and Complexity</a:t>
            </a:r>
            <a:endParaRPr/>
          </a:p>
        </p:txBody>
      </p:sp>
      <p:sp>
        <p:nvSpPr>
          <p:cNvPr id="225" name="Google Shape;225;p29"/>
          <p:cNvSpPr txBox="1"/>
          <p:nvPr>
            <p:ph idx="1" type="body"/>
          </p:nvPr>
        </p:nvSpPr>
        <p:spPr>
          <a:xfrm>
            <a:off x="819150" y="1688925"/>
            <a:ext cx="7505700" cy="24480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rgbClr val="000000"/>
              </a:buClr>
              <a:buSzPts val="1500"/>
              <a:buFont typeface="Roboto"/>
              <a:buChar char="●"/>
            </a:pPr>
            <a:r>
              <a:rPr lang="en" sz="1500">
                <a:solidFill>
                  <a:srgbClr val="000000"/>
                </a:solidFill>
                <a:highlight>
                  <a:srgbClr val="FFFFFF"/>
                </a:highlight>
                <a:latin typeface="Arial"/>
                <a:ea typeface="Arial"/>
                <a:cs typeface="Arial"/>
                <a:sym typeface="Arial"/>
              </a:rPr>
              <a:t>The standard deviation of R is a constant: </a:t>
            </a:r>
            <a:r>
              <a:rPr b="1" lang="en" sz="1500">
                <a:solidFill>
                  <a:srgbClr val="000000"/>
                </a:solidFill>
                <a:highlight>
                  <a:srgbClr val="FFFFFF"/>
                </a:highlight>
                <a:latin typeface="Arial"/>
                <a:ea typeface="Arial"/>
                <a:cs typeface="Arial"/>
                <a:sym typeface="Arial"/>
              </a:rPr>
              <a:t>σ (R)=1.12. </a:t>
            </a:r>
            <a:r>
              <a:rPr lang="en" sz="1500">
                <a:solidFill>
                  <a:srgbClr val="000000"/>
                </a:solidFill>
                <a:highlight>
                  <a:srgbClr val="FFFFFF"/>
                </a:highlight>
                <a:latin typeface="Arial"/>
                <a:ea typeface="Arial"/>
                <a:cs typeface="Arial"/>
                <a:sym typeface="Arial"/>
              </a:rPr>
              <a:t>This implies that our count can be off by a factor of 2 for 32% of the observations, off by a factory of 4 for 5% of the observations, off by a factor of 8 for 0.3% of the observations and so on.</a:t>
            </a:r>
            <a:endParaRPr sz="15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Roboto"/>
              <a:buChar char="●"/>
            </a:pPr>
            <a:r>
              <a:rPr lang="en" sz="1500">
                <a:solidFill>
                  <a:srgbClr val="000000"/>
                </a:solidFill>
                <a:highlight>
                  <a:srgbClr val="FFFFFF"/>
                </a:highlight>
                <a:latin typeface="Arial"/>
                <a:ea typeface="Arial"/>
                <a:cs typeface="Arial"/>
                <a:sym typeface="Arial"/>
              </a:rPr>
              <a:t>Assuming our stream contains </a:t>
            </a:r>
            <a:r>
              <a:rPr i="1" lang="en" sz="1500">
                <a:solidFill>
                  <a:srgbClr val="000000"/>
                </a:solidFill>
                <a:highlight>
                  <a:srgbClr val="FFFFFF"/>
                </a:highlight>
                <a:latin typeface="Arial"/>
                <a:ea typeface="Arial"/>
                <a:cs typeface="Arial"/>
                <a:sym typeface="Arial"/>
              </a:rPr>
              <a:t>n</a:t>
            </a:r>
            <a:r>
              <a:rPr lang="en" sz="1500">
                <a:solidFill>
                  <a:srgbClr val="000000"/>
                </a:solidFill>
                <a:highlight>
                  <a:srgbClr val="FFFFFF"/>
                </a:highlight>
                <a:latin typeface="Arial"/>
                <a:ea typeface="Arial"/>
                <a:cs typeface="Arial"/>
                <a:sym typeface="Arial"/>
              </a:rPr>
              <a:t> elements with </a:t>
            </a:r>
            <a:r>
              <a:rPr i="1" lang="en" sz="1500">
                <a:solidFill>
                  <a:srgbClr val="000000"/>
                </a:solidFill>
                <a:highlight>
                  <a:srgbClr val="FFFFFF"/>
                </a:highlight>
                <a:latin typeface="Arial"/>
                <a:ea typeface="Arial"/>
                <a:cs typeface="Arial"/>
                <a:sym typeface="Arial"/>
              </a:rPr>
              <a:t>m</a:t>
            </a:r>
            <a:r>
              <a:rPr lang="en" sz="1500">
                <a:solidFill>
                  <a:srgbClr val="000000"/>
                </a:solidFill>
                <a:highlight>
                  <a:srgbClr val="FFFFFF"/>
                </a:highlight>
                <a:latin typeface="Arial"/>
                <a:ea typeface="Arial"/>
                <a:cs typeface="Arial"/>
                <a:sym typeface="Arial"/>
              </a:rPr>
              <a:t> unique elements, the Flajolet Martin or FM algorithm runs in </a:t>
            </a:r>
            <a:r>
              <a:rPr b="1" lang="en" sz="1500">
                <a:solidFill>
                  <a:srgbClr val="000000"/>
                </a:solidFill>
                <a:highlight>
                  <a:srgbClr val="FFFFFF"/>
                </a:highlight>
                <a:latin typeface="Arial"/>
                <a:ea typeface="Arial"/>
                <a:cs typeface="Arial"/>
                <a:sym typeface="Arial"/>
              </a:rPr>
              <a:t>O(n)</a:t>
            </a:r>
            <a:r>
              <a:rPr lang="en" sz="1500">
                <a:solidFill>
                  <a:srgbClr val="000000"/>
                </a:solidFill>
                <a:highlight>
                  <a:srgbClr val="FFFFFF"/>
                </a:highlight>
                <a:latin typeface="Arial"/>
                <a:ea typeface="Arial"/>
                <a:cs typeface="Arial"/>
                <a:sym typeface="Arial"/>
              </a:rPr>
              <a:t> time. Note that the algorithm approximates the number of unique objects in a stream in one pass. The space complexity of this algorithm is </a:t>
            </a:r>
            <a:r>
              <a:rPr b="1" lang="en" sz="1500">
                <a:solidFill>
                  <a:srgbClr val="000000"/>
                </a:solidFill>
                <a:highlight>
                  <a:srgbClr val="FFFFFF"/>
                </a:highlight>
                <a:latin typeface="Arial"/>
                <a:ea typeface="Arial"/>
                <a:cs typeface="Arial"/>
                <a:sym typeface="Arial"/>
              </a:rPr>
              <a:t>O(log(m))</a:t>
            </a: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5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Modification</a:t>
            </a:r>
            <a:endParaRPr/>
          </a:p>
        </p:txBody>
      </p:sp>
      <p:sp>
        <p:nvSpPr>
          <p:cNvPr id="231" name="Google Shape;231;p30"/>
          <p:cNvSpPr txBox="1"/>
          <p:nvPr>
            <p:ph idx="1" type="body"/>
          </p:nvPr>
        </p:nvSpPr>
        <p:spPr>
          <a:xfrm>
            <a:off x="819150" y="1647800"/>
            <a:ext cx="7505700" cy="24480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It can be easily </a:t>
            </a:r>
            <a:r>
              <a:rPr lang="en" sz="1500">
                <a:latin typeface="Arial"/>
                <a:ea typeface="Arial"/>
                <a:cs typeface="Arial"/>
                <a:sym typeface="Arial"/>
              </a:rPr>
              <a:t>conclude</a:t>
            </a:r>
            <a:r>
              <a:rPr lang="en" sz="1500">
                <a:latin typeface="Arial"/>
                <a:ea typeface="Arial"/>
                <a:cs typeface="Arial"/>
                <a:sym typeface="Arial"/>
              </a:rPr>
              <a:t> that the</a:t>
            </a:r>
            <a:r>
              <a:rPr lang="en" sz="1500">
                <a:latin typeface="Arial"/>
                <a:ea typeface="Arial"/>
                <a:cs typeface="Arial"/>
                <a:sym typeface="Arial"/>
              </a:rPr>
              <a:t> accuracy of Flajolet Martin algorithm can be improved by using multiple hash functions over the stream and then taking the average of all the approximated counts corresponding to different functions.</a:t>
            </a:r>
            <a:endParaRPr sz="1500">
              <a:latin typeface="Arial"/>
              <a:ea typeface="Arial"/>
              <a:cs typeface="Arial"/>
              <a:sym typeface="Arial"/>
            </a:endParaRPr>
          </a:p>
          <a:p>
            <a:pPr indent="0" lvl="0" marL="457200" rtl="0" algn="l">
              <a:spcBef>
                <a:spcPts val="0"/>
              </a:spcBef>
              <a:spcAft>
                <a:spcPts val="0"/>
              </a:spcAft>
              <a:buNone/>
            </a:pPr>
            <a:r>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Instead of taking average of all the values, use average of multiple buckets of counts and use their median to approximate count..</a:t>
            </a:r>
            <a:endParaRPr sz="1500">
              <a:latin typeface="Arial"/>
              <a:ea typeface="Arial"/>
              <a:cs typeface="Arial"/>
              <a:sym typeface="Arial"/>
            </a:endParaRPr>
          </a:p>
          <a:p>
            <a:pPr indent="0" lvl="0" marL="457200" rtl="0" algn="l">
              <a:spcBef>
                <a:spcPts val="0"/>
              </a:spcBef>
              <a:spcAft>
                <a:spcPts val="0"/>
              </a:spcAft>
              <a:buNone/>
            </a:pPr>
            <a:r>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This leads to space consumption of O(log</a:t>
            </a:r>
            <a:r>
              <a:rPr baseline="-25000" lang="en" sz="1500">
                <a:latin typeface="Arial"/>
                <a:ea typeface="Arial"/>
                <a:cs typeface="Arial"/>
                <a:sym typeface="Arial"/>
              </a:rPr>
              <a:t>1+𝛄</a:t>
            </a:r>
            <a:r>
              <a:rPr lang="en" sz="1500">
                <a:latin typeface="Arial"/>
                <a:ea typeface="Arial"/>
                <a:cs typeface="Arial"/>
                <a:sym typeface="Arial"/>
              </a:rPr>
              <a:t>n), for a small value 𝛄 greater than 0, in place of O(log</a:t>
            </a:r>
            <a:r>
              <a:rPr baseline="-25000" lang="en" sz="1500">
                <a:latin typeface="Arial"/>
                <a:ea typeface="Arial"/>
                <a:cs typeface="Arial"/>
                <a:sym typeface="Arial"/>
              </a:rPr>
              <a:t>2</a:t>
            </a:r>
            <a:r>
              <a:rPr lang="en" sz="1500">
                <a:latin typeface="Arial"/>
                <a:ea typeface="Arial"/>
                <a:cs typeface="Arial"/>
                <a:sym typeface="Arial"/>
              </a:rPr>
              <a:t>n), in exchange of higher probability.</a:t>
            </a:r>
            <a:endParaRPr sz="15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Majority Element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1" type="body"/>
          </p:nvPr>
        </p:nvSpPr>
        <p:spPr>
          <a:xfrm>
            <a:off x="855450" y="1692800"/>
            <a:ext cx="7505700" cy="24927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 sz="1500">
                <a:solidFill>
                  <a:srgbClr val="3D3D3D"/>
                </a:solidFill>
                <a:latin typeface="Arial"/>
                <a:ea typeface="Arial"/>
                <a:cs typeface="Arial"/>
                <a:sym typeface="Arial"/>
              </a:rPr>
              <a:t>The objective of this thesis project is </a:t>
            </a:r>
            <a:r>
              <a:rPr lang="en" sz="1500">
                <a:solidFill>
                  <a:srgbClr val="3D3D3D"/>
                </a:solidFill>
                <a:latin typeface="Arial"/>
                <a:ea typeface="Arial"/>
                <a:cs typeface="Arial"/>
                <a:sym typeface="Arial"/>
              </a:rPr>
              <a:t>as follows,</a:t>
            </a:r>
            <a:endParaRPr sz="1500">
              <a:solidFill>
                <a:srgbClr val="3D3D3D"/>
              </a:solidFill>
              <a:latin typeface="Arial"/>
              <a:ea typeface="Arial"/>
              <a:cs typeface="Arial"/>
              <a:sym typeface="Arial"/>
            </a:endParaRPr>
          </a:p>
          <a:p>
            <a:pPr indent="0" lvl="0" marL="0" rtl="0" algn="l">
              <a:spcBef>
                <a:spcPts val="0"/>
              </a:spcBef>
              <a:spcAft>
                <a:spcPts val="0"/>
              </a:spcAft>
              <a:buNone/>
            </a:pPr>
            <a:r>
              <a:t/>
            </a:r>
            <a:endParaRPr sz="1500">
              <a:solidFill>
                <a:srgbClr val="3D3D3D"/>
              </a:solidFill>
              <a:latin typeface="Arial"/>
              <a:ea typeface="Arial"/>
              <a:cs typeface="Arial"/>
              <a:sym typeface="Arial"/>
            </a:endParaRPr>
          </a:p>
          <a:p>
            <a:pPr indent="-323850" lvl="0" marL="457200" rtl="0" algn="l">
              <a:spcBef>
                <a:spcPts val="0"/>
              </a:spcBef>
              <a:spcAft>
                <a:spcPts val="0"/>
              </a:spcAft>
              <a:buClr>
                <a:srgbClr val="3D3D3D"/>
              </a:buClr>
              <a:buSzPts val="1500"/>
              <a:buFont typeface="Arial"/>
              <a:buChar char="●"/>
            </a:pPr>
            <a:r>
              <a:rPr lang="en" sz="1500">
                <a:solidFill>
                  <a:srgbClr val="3D3D3D"/>
                </a:solidFill>
                <a:latin typeface="Arial"/>
                <a:ea typeface="Arial"/>
                <a:cs typeface="Arial"/>
                <a:sym typeface="Arial"/>
              </a:rPr>
              <a:t>Introducing the field of massive data analysis and communicate its usefulness in different sectors.</a:t>
            </a:r>
            <a:endParaRPr sz="1500">
              <a:solidFill>
                <a:srgbClr val="3D3D3D"/>
              </a:solidFill>
              <a:latin typeface="Arial"/>
              <a:ea typeface="Arial"/>
              <a:cs typeface="Arial"/>
              <a:sym typeface="Arial"/>
            </a:endParaRPr>
          </a:p>
          <a:p>
            <a:pPr indent="0" lvl="0" marL="457200" rtl="0" algn="l">
              <a:spcBef>
                <a:spcPts val="0"/>
              </a:spcBef>
              <a:spcAft>
                <a:spcPts val="0"/>
              </a:spcAft>
              <a:buNone/>
            </a:pPr>
            <a:r>
              <a:t/>
            </a:r>
            <a:endParaRPr sz="1500">
              <a:solidFill>
                <a:srgbClr val="3D3D3D"/>
              </a:solidFill>
              <a:latin typeface="Arial"/>
              <a:ea typeface="Arial"/>
              <a:cs typeface="Arial"/>
              <a:sym typeface="Arial"/>
            </a:endParaRPr>
          </a:p>
          <a:p>
            <a:pPr indent="-323850" lvl="0" marL="457200" rtl="0" algn="l">
              <a:spcBef>
                <a:spcPts val="0"/>
              </a:spcBef>
              <a:spcAft>
                <a:spcPts val="0"/>
              </a:spcAft>
              <a:buClr>
                <a:srgbClr val="3D3D3D"/>
              </a:buClr>
              <a:buSzPts val="1500"/>
              <a:buFont typeface="Arial"/>
              <a:buChar char="●"/>
            </a:pPr>
            <a:r>
              <a:rPr lang="en" sz="1500">
                <a:solidFill>
                  <a:srgbClr val="3D3D3D"/>
                </a:solidFill>
                <a:latin typeface="Arial"/>
                <a:ea typeface="Arial"/>
                <a:cs typeface="Arial"/>
                <a:sym typeface="Arial"/>
              </a:rPr>
              <a:t>Discussing and implementing various existing algorithms related to massive data and evaluate their performance and correctness theoretically.</a:t>
            </a:r>
            <a:endParaRPr sz="1500">
              <a:solidFill>
                <a:srgbClr val="3D3D3D"/>
              </a:solidFill>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p:txBody>
      </p:sp>
      <p:sp>
        <p:nvSpPr>
          <p:cNvPr id="136" name="Google Shape;136;p14"/>
          <p:cNvSpPr txBox="1"/>
          <p:nvPr>
            <p:ph type="title"/>
          </p:nvPr>
        </p:nvSpPr>
        <p:spPr>
          <a:xfrm>
            <a:off x="926600" y="756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 and Naive approach</a:t>
            </a:r>
            <a:endParaRPr/>
          </a:p>
        </p:txBody>
      </p:sp>
      <p:sp>
        <p:nvSpPr>
          <p:cNvPr id="242" name="Google Shape;242;p32"/>
          <p:cNvSpPr txBox="1"/>
          <p:nvPr>
            <p:ph idx="1" type="body"/>
          </p:nvPr>
        </p:nvSpPr>
        <p:spPr>
          <a:xfrm>
            <a:off x="819150" y="1587650"/>
            <a:ext cx="7505700" cy="2851200"/>
          </a:xfrm>
          <a:prstGeom prst="rect">
            <a:avLst/>
          </a:prstGeom>
        </p:spPr>
        <p:txBody>
          <a:bodyPr anchorCtr="0" anchor="t" bIns="91425" lIns="91425" spcFirstLastPara="1" rIns="91425" wrap="square" tIns="91425">
            <a:noAutofit/>
          </a:bodyPr>
          <a:lstStyle/>
          <a:p>
            <a:pPr indent="-323850" lvl="0" marL="457200" rtl="0" algn="l">
              <a:spcBef>
                <a:spcPts val="500"/>
              </a:spcBef>
              <a:spcAft>
                <a:spcPts val="0"/>
              </a:spcAft>
              <a:buSzPts val="1500"/>
              <a:buFont typeface="Arial"/>
              <a:buChar char="●"/>
            </a:pPr>
            <a:r>
              <a:rPr lang="en" sz="1500">
                <a:solidFill>
                  <a:srgbClr val="3D3D3D"/>
                </a:solidFill>
                <a:latin typeface="Arial"/>
                <a:ea typeface="Arial"/>
                <a:cs typeface="Arial"/>
                <a:sym typeface="Arial"/>
              </a:rPr>
              <a:t>A </a:t>
            </a:r>
            <a:r>
              <a:rPr b="1" lang="en" sz="1500">
                <a:solidFill>
                  <a:srgbClr val="3D3D3D"/>
                </a:solidFill>
                <a:latin typeface="Arial"/>
                <a:ea typeface="Arial"/>
                <a:cs typeface="Arial"/>
                <a:sym typeface="Arial"/>
              </a:rPr>
              <a:t>majority element</a:t>
            </a:r>
            <a:r>
              <a:rPr lang="en" sz="1500">
                <a:solidFill>
                  <a:srgbClr val="3D3D3D"/>
                </a:solidFill>
                <a:latin typeface="Arial"/>
                <a:ea typeface="Arial"/>
                <a:cs typeface="Arial"/>
                <a:sym typeface="Arial"/>
              </a:rPr>
              <a:t> is an element that occurs </a:t>
            </a:r>
            <a:r>
              <a:rPr b="1" lang="en" sz="1500">
                <a:solidFill>
                  <a:srgbClr val="3D3D3D"/>
                </a:solidFill>
                <a:latin typeface="Arial"/>
                <a:ea typeface="Arial"/>
                <a:cs typeface="Arial"/>
                <a:sym typeface="Arial"/>
              </a:rPr>
              <a:t>more than n/2</a:t>
            </a:r>
            <a:r>
              <a:rPr lang="en" sz="1500">
                <a:solidFill>
                  <a:srgbClr val="3D3D3D"/>
                </a:solidFill>
                <a:latin typeface="Arial"/>
                <a:ea typeface="Arial"/>
                <a:cs typeface="Arial"/>
                <a:sym typeface="Arial"/>
              </a:rPr>
              <a:t> times in the stream.</a:t>
            </a:r>
            <a:r>
              <a:rPr lang="en" sz="1500">
                <a:solidFill>
                  <a:srgbClr val="ED8428"/>
                </a:solidFill>
                <a:latin typeface="Arial"/>
                <a:ea typeface="Arial"/>
                <a:cs typeface="Arial"/>
                <a:sym typeface="Arial"/>
              </a:rPr>
              <a:t> </a:t>
            </a:r>
            <a:r>
              <a:rPr lang="en" sz="1500">
                <a:solidFill>
                  <a:srgbClr val="3D3D3D"/>
                </a:solidFill>
                <a:latin typeface="Arial"/>
                <a:ea typeface="Arial"/>
                <a:cs typeface="Arial"/>
                <a:sym typeface="Arial"/>
              </a:rPr>
              <a:t>Let us consider the example of an election. Suppose there are </a:t>
            </a:r>
            <a:r>
              <a:rPr b="1" lang="en" sz="1500">
                <a:solidFill>
                  <a:srgbClr val="3D3D3D"/>
                </a:solidFill>
                <a:latin typeface="Arial"/>
                <a:ea typeface="Arial"/>
                <a:cs typeface="Arial"/>
                <a:sym typeface="Arial"/>
              </a:rPr>
              <a:t>m</a:t>
            </a:r>
            <a:r>
              <a:rPr lang="en" sz="1500">
                <a:solidFill>
                  <a:srgbClr val="3D3D3D"/>
                </a:solidFill>
                <a:latin typeface="Arial"/>
                <a:ea typeface="Arial"/>
                <a:cs typeface="Arial"/>
                <a:sym typeface="Arial"/>
              </a:rPr>
              <a:t> candidates and </a:t>
            </a:r>
            <a:r>
              <a:rPr b="1" lang="en" sz="1500">
                <a:solidFill>
                  <a:srgbClr val="3D3D3D"/>
                </a:solidFill>
                <a:latin typeface="Arial"/>
                <a:ea typeface="Arial"/>
                <a:cs typeface="Arial"/>
                <a:sym typeface="Arial"/>
              </a:rPr>
              <a:t>n</a:t>
            </a:r>
            <a:r>
              <a:rPr lang="en" sz="1500">
                <a:solidFill>
                  <a:srgbClr val="3D3D3D"/>
                </a:solidFill>
                <a:latin typeface="Arial"/>
                <a:ea typeface="Arial"/>
                <a:cs typeface="Arial"/>
                <a:sym typeface="Arial"/>
              </a:rPr>
              <a:t> number of votes, coming in as a stream of integers {a</a:t>
            </a:r>
            <a:r>
              <a:rPr baseline="-25000" lang="en" sz="1500">
                <a:solidFill>
                  <a:srgbClr val="3D3D3D"/>
                </a:solidFill>
                <a:latin typeface="Arial"/>
                <a:ea typeface="Arial"/>
                <a:cs typeface="Arial"/>
                <a:sym typeface="Arial"/>
              </a:rPr>
              <a:t>1</a:t>
            </a:r>
            <a:r>
              <a:rPr lang="en" sz="1500">
                <a:solidFill>
                  <a:srgbClr val="3D3D3D"/>
                </a:solidFill>
                <a:latin typeface="Arial"/>
                <a:ea typeface="Arial"/>
                <a:cs typeface="Arial"/>
                <a:sym typeface="Arial"/>
              </a:rPr>
              <a:t>, a</a:t>
            </a:r>
            <a:r>
              <a:rPr baseline="-25000" lang="en" sz="1500">
                <a:solidFill>
                  <a:srgbClr val="3D3D3D"/>
                </a:solidFill>
                <a:latin typeface="Arial"/>
                <a:ea typeface="Arial"/>
                <a:cs typeface="Arial"/>
                <a:sym typeface="Arial"/>
              </a:rPr>
              <a:t>2</a:t>
            </a:r>
            <a:r>
              <a:rPr lang="en" sz="1500">
                <a:solidFill>
                  <a:srgbClr val="3D3D3D"/>
                </a:solidFill>
                <a:latin typeface="Arial"/>
                <a:ea typeface="Arial"/>
                <a:cs typeface="Arial"/>
                <a:sym typeface="Arial"/>
              </a:rPr>
              <a:t>, …. a</a:t>
            </a:r>
            <a:r>
              <a:rPr baseline="-25000" lang="en" sz="1500">
                <a:solidFill>
                  <a:srgbClr val="3D3D3D"/>
                </a:solidFill>
                <a:latin typeface="Arial"/>
                <a:ea typeface="Arial"/>
                <a:cs typeface="Arial"/>
                <a:sym typeface="Arial"/>
              </a:rPr>
              <a:t>n</a:t>
            </a:r>
            <a:r>
              <a:rPr lang="en" sz="1500">
                <a:solidFill>
                  <a:srgbClr val="3D3D3D"/>
                </a:solidFill>
                <a:latin typeface="Arial"/>
                <a:ea typeface="Arial"/>
                <a:cs typeface="Arial"/>
                <a:sym typeface="Arial"/>
              </a:rPr>
              <a:t>} where a</a:t>
            </a:r>
            <a:r>
              <a:rPr baseline="-25000" lang="en" sz="1500">
                <a:solidFill>
                  <a:srgbClr val="3D3D3D"/>
                </a:solidFill>
                <a:latin typeface="Arial"/>
                <a:ea typeface="Arial"/>
                <a:cs typeface="Arial"/>
                <a:sym typeface="Arial"/>
              </a:rPr>
              <a:t>i</a:t>
            </a:r>
            <a:r>
              <a:rPr lang="en" sz="1500">
                <a:solidFill>
                  <a:srgbClr val="3D3D3D"/>
                </a:solidFill>
                <a:latin typeface="Arial"/>
                <a:ea typeface="Arial"/>
                <a:cs typeface="Arial"/>
                <a:sym typeface="Arial"/>
              </a:rPr>
              <a:t> can take up any value from 1 to m. </a:t>
            </a:r>
            <a:endParaRPr sz="1500">
              <a:solidFill>
                <a:srgbClr val="3D3D3D"/>
              </a:solidFill>
              <a:latin typeface="Arial"/>
              <a:ea typeface="Arial"/>
              <a:cs typeface="Arial"/>
              <a:sym typeface="Arial"/>
            </a:endParaRPr>
          </a:p>
          <a:p>
            <a:pPr indent="0" lvl="0" marL="457200" rtl="0" algn="l">
              <a:spcBef>
                <a:spcPts val="600"/>
              </a:spcBef>
              <a:spcAft>
                <a:spcPts val="0"/>
              </a:spcAft>
              <a:buNone/>
            </a:pPr>
            <a:r>
              <a:t/>
            </a:r>
            <a:endParaRPr sz="1500">
              <a:solidFill>
                <a:srgbClr val="3D3D3D"/>
              </a:solidFill>
              <a:latin typeface="Arial"/>
              <a:ea typeface="Arial"/>
              <a:cs typeface="Arial"/>
              <a:sym typeface="Arial"/>
            </a:endParaRPr>
          </a:p>
          <a:p>
            <a:pPr indent="-323850" lvl="0" marL="457200" marR="0" rtl="0" algn="l">
              <a:lnSpc>
                <a:spcPct val="115000"/>
              </a:lnSpc>
              <a:spcBef>
                <a:spcPts val="600"/>
              </a:spcBef>
              <a:spcAft>
                <a:spcPts val="0"/>
              </a:spcAft>
              <a:buSzPts val="1500"/>
              <a:buFont typeface="Arial"/>
              <a:buChar char="●"/>
            </a:pPr>
            <a:r>
              <a:rPr lang="en" sz="1500">
                <a:solidFill>
                  <a:srgbClr val="3D3D3D"/>
                </a:solidFill>
                <a:latin typeface="Arial"/>
                <a:ea typeface="Arial"/>
                <a:cs typeface="Arial"/>
                <a:sym typeface="Arial"/>
              </a:rPr>
              <a:t>Some of the most intuitive approach will be as follows, </a:t>
            </a:r>
            <a:endParaRPr sz="1500">
              <a:solidFill>
                <a:srgbClr val="3D3D3D"/>
              </a:solidFill>
              <a:latin typeface="Arial"/>
              <a:ea typeface="Arial"/>
              <a:cs typeface="Arial"/>
              <a:sym typeface="Arial"/>
            </a:endParaRPr>
          </a:p>
          <a:p>
            <a:pPr indent="-323850" lvl="1" marL="914400" marR="0" rtl="0" algn="l">
              <a:lnSpc>
                <a:spcPct val="115000"/>
              </a:lnSpc>
              <a:spcBef>
                <a:spcPts val="0"/>
              </a:spcBef>
              <a:spcAft>
                <a:spcPts val="0"/>
              </a:spcAft>
              <a:buSzPts val="1500"/>
              <a:buFont typeface="Arial"/>
              <a:buChar char="○"/>
            </a:pPr>
            <a:r>
              <a:rPr lang="en" sz="1500">
                <a:solidFill>
                  <a:srgbClr val="3D3D3D"/>
                </a:solidFill>
                <a:latin typeface="Arial"/>
                <a:ea typeface="Arial"/>
                <a:cs typeface="Arial"/>
                <a:sym typeface="Arial"/>
              </a:rPr>
              <a:t>Store the number of occurrences of each symbol - </a:t>
            </a:r>
            <a:r>
              <a:rPr b="1" lang="en" sz="1500">
                <a:solidFill>
                  <a:srgbClr val="3D3D3D"/>
                </a:solidFill>
                <a:latin typeface="Arial"/>
                <a:ea typeface="Arial"/>
                <a:cs typeface="Arial"/>
                <a:sym typeface="Arial"/>
              </a:rPr>
              <a:t>O(m.log</a:t>
            </a:r>
            <a:r>
              <a:rPr b="1" baseline="-25000" lang="en" sz="1500">
                <a:solidFill>
                  <a:srgbClr val="3D3D3D"/>
                </a:solidFill>
                <a:latin typeface="Arial"/>
                <a:ea typeface="Arial"/>
                <a:cs typeface="Arial"/>
                <a:sym typeface="Arial"/>
              </a:rPr>
              <a:t>2</a:t>
            </a:r>
            <a:r>
              <a:rPr b="1" lang="en" sz="1500">
                <a:solidFill>
                  <a:srgbClr val="3D3D3D"/>
                </a:solidFill>
                <a:latin typeface="Arial"/>
                <a:ea typeface="Arial"/>
                <a:cs typeface="Arial"/>
                <a:sym typeface="Arial"/>
              </a:rPr>
              <a:t>n)</a:t>
            </a:r>
            <a:r>
              <a:rPr lang="en" sz="1500">
                <a:solidFill>
                  <a:srgbClr val="3D3D3D"/>
                </a:solidFill>
                <a:latin typeface="Arial"/>
                <a:ea typeface="Arial"/>
                <a:cs typeface="Arial"/>
                <a:sym typeface="Arial"/>
              </a:rPr>
              <a:t> space </a:t>
            </a:r>
            <a:endParaRPr sz="1500">
              <a:solidFill>
                <a:srgbClr val="3D3D3D"/>
              </a:solidFill>
              <a:latin typeface="Arial"/>
              <a:ea typeface="Arial"/>
              <a:cs typeface="Arial"/>
              <a:sym typeface="Arial"/>
            </a:endParaRPr>
          </a:p>
          <a:p>
            <a:pPr indent="-323850" lvl="1" marL="914400" marR="0" rtl="0" algn="l">
              <a:lnSpc>
                <a:spcPct val="115000"/>
              </a:lnSpc>
              <a:spcBef>
                <a:spcPts val="0"/>
              </a:spcBef>
              <a:spcAft>
                <a:spcPts val="0"/>
              </a:spcAft>
              <a:buSzPts val="1500"/>
              <a:buFont typeface="Arial"/>
              <a:buChar char="○"/>
            </a:pPr>
            <a:r>
              <a:rPr lang="en" sz="1500">
                <a:solidFill>
                  <a:srgbClr val="3D3D3D"/>
                </a:solidFill>
                <a:latin typeface="Arial"/>
                <a:ea typeface="Arial"/>
                <a:cs typeface="Arial"/>
                <a:sym typeface="Arial"/>
              </a:rPr>
              <a:t>Store all the distinct elements in a set, along with their frequency – </a:t>
            </a:r>
            <a:r>
              <a:rPr b="1" lang="en" sz="1500">
                <a:solidFill>
                  <a:srgbClr val="3D3D3D"/>
                </a:solidFill>
                <a:latin typeface="Arial"/>
                <a:ea typeface="Arial"/>
                <a:cs typeface="Arial"/>
                <a:sym typeface="Arial"/>
              </a:rPr>
              <a:t>O(n.log</a:t>
            </a:r>
            <a:r>
              <a:rPr b="1" baseline="-25000" lang="en" sz="1500">
                <a:solidFill>
                  <a:srgbClr val="3D3D3D"/>
                </a:solidFill>
                <a:latin typeface="Arial"/>
                <a:ea typeface="Arial"/>
                <a:cs typeface="Arial"/>
                <a:sym typeface="Arial"/>
              </a:rPr>
              <a:t>2</a:t>
            </a:r>
            <a:r>
              <a:rPr b="1" lang="en" sz="1500">
                <a:solidFill>
                  <a:srgbClr val="3D3D3D"/>
                </a:solidFill>
                <a:latin typeface="Arial"/>
                <a:ea typeface="Arial"/>
                <a:cs typeface="Arial"/>
                <a:sym typeface="Arial"/>
              </a:rPr>
              <a:t>n)</a:t>
            </a:r>
            <a:r>
              <a:rPr lang="en" sz="1500">
                <a:solidFill>
                  <a:srgbClr val="3D3D3D"/>
                </a:solidFill>
                <a:latin typeface="Arial"/>
                <a:ea typeface="Arial"/>
                <a:cs typeface="Arial"/>
                <a:sym typeface="Arial"/>
              </a:rPr>
              <a:t> space</a:t>
            </a:r>
            <a:endParaRPr sz="15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819150" y="609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Moore Voting Algorithm</a:t>
            </a:r>
            <a:endParaRPr/>
          </a:p>
        </p:txBody>
      </p:sp>
      <p:pic>
        <p:nvPicPr>
          <p:cNvPr id="248" name="Google Shape;248;p33"/>
          <p:cNvPicPr preferRelativeResize="0"/>
          <p:nvPr/>
        </p:nvPicPr>
        <p:blipFill>
          <a:blip r:embed="rId3">
            <a:alphaModFix/>
          </a:blip>
          <a:stretch>
            <a:fillRect/>
          </a:stretch>
        </p:blipFill>
        <p:spPr>
          <a:xfrm>
            <a:off x="2042550" y="1432825"/>
            <a:ext cx="4770250" cy="304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819150" y="509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Correctness and Complexity</a:t>
            </a:r>
            <a:endParaRPr/>
          </a:p>
        </p:txBody>
      </p:sp>
      <p:sp>
        <p:nvSpPr>
          <p:cNvPr id="254" name="Google Shape;254;p34"/>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This deterministic algorithm returns the correct majority element, provided there is a majority element in the stream. In case the stream doesn't have a majority element, the algorithm can return any random element. </a:t>
            </a:r>
            <a:endParaRPr sz="1500">
              <a:latin typeface="Arial"/>
              <a:ea typeface="Arial"/>
              <a:cs typeface="Arial"/>
              <a:sym typeface="Arial"/>
            </a:endParaRPr>
          </a:p>
          <a:p>
            <a:pPr indent="0" lvl="0" marL="457200" rtl="0" algn="l">
              <a:spcBef>
                <a:spcPts val="0"/>
              </a:spcBef>
              <a:spcAft>
                <a:spcPts val="0"/>
              </a:spcAft>
              <a:buNone/>
            </a:pPr>
            <a:r>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Thus, to ensure the correctness of the result, we can check whether the frequency of the returned element is greater than n/2 by going through the stream once more. (2nd pass)</a:t>
            </a:r>
            <a:endParaRPr sz="1500">
              <a:latin typeface="Arial"/>
              <a:ea typeface="Arial"/>
              <a:cs typeface="Arial"/>
              <a:sym typeface="Arial"/>
            </a:endParaRPr>
          </a:p>
          <a:p>
            <a:pPr indent="0" lvl="0" marL="457200" rtl="0" algn="l">
              <a:spcBef>
                <a:spcPts val="0"/>
              </a:spcBef>
              <a:spcAft>
                <a:spcPts val="0"/>
              </a:spcAft>
              <a:buNone/>
            </a:pPr>
            <a:r>
              <a:rPr lang="en" sz="1500">
                <a:latin typeface="Arial"/>
                <a:ea typeface="Arial"/>
                <a:cs typeface="Arial"/>
                <a:sym typeface="Arial"/>
              </a:rPr>
              <a:t> </a:t>
            </a:r>
            <a:endParaRPr sz="1500">
              <a:latin typeface="Arial"/>
              <a:ea typeface="Arial"/>
              <a:cs typeface="Arial"/>
              <a:sym typeface="Arial"/>
            </a:endParaRPr>
          </a:p>
          <a:p>
            <a:pPr indent="-323850" lvl="0" marL="457200" rtl="0" algn="l">
              <a:lnSpc>
                <a:spcPct val="105000"/>
              </a:lnSpc>
              <a:spcBef>
                <a:spcPts val="0"/>
              </a:spcBef>
              <a:spcAft>
                <a:spcPts val="0"/>
              </a:spcAft>
              <a:buSzPts val="1500"/>
              <a:buFont typeface="Arial"/>
              <a:buChar char="●"/>
            </a:pPr>
            <a:r>
              <a:rPr lang="en" sz="1500">
                <a:latin typeface="Arial"/>
                <a:ea typeface="Arial"/>
                <a:cs typeface="Arial"/>
                <a:sym typeface="Arial"/>
              </a:rPr>
              <a:t>T</a:t>
            </a:r>
            <a:r>
              <a:rPr lang="en" sz="1500">
                <a:latin typeface="Arial"/>
                <a:ea typeface="Arial"/>
                <a:cs typeface="Arial"/>
                <a:sym typeface="Arial"/>
              </a:rPr>
              <a:t>he time complexity of the algorithm is </a:t>
            </a:r>
            <a:r>
              <a:rPr b="1" lang="en" sz="1500">
                <a:latin typeface="Arial"/>
                <a:ea typeface="Arial"/>
                <a:cs typeface="Arial"/>
                <a:sym typeface="Arial"/>
              </a:rPr>
              <a:t>O(n)</a:t>
            </a:r>
            <a:r>
              <a:rPr lang="en" sz="1500">
                <a:latin typeface="Arial"/>
                <a:ea typeface="Arial"/>
                <a:cs typeface="Arial"/>
                <a:sym typeface="Arial"/>
              </a:rPr>
              <a:t> - time required to parse the data stream twice. The space complexity is </a:t>
            </a:r>
            <a:r>
              <a:rPr b="1" lang="en" sz="1500">
                <a:latin typeface="Arial"/>
                <a:ea typeface="Arial"/>
                <a:cs typeface="Arial"/>
                <a:sym typeface="Arial"/>
              </a:rPr>
              <a:t>O(log m + log n) </a:t>
            </a:r>
            <a:r>
              <a:rPr lang="en" sz="1500">
                <a:latin typeface="Arial"/>
                <a:ea typeface="Arial"/>
                <a:cs typeface="Arial"/>
                <a:sym typeface="Arial"/>
              </a:rPr>
              <a:t>- space required to store the majority element and its count.</a:t>
            </a:r>
            <a:endParaRPr sz="15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 Most-Frequent Elements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 and Naive approach</a:t>
            </a:r>
            <a:endParaRPr/>
          </a:p>
        </p:txBody>
      </p:sp>
      <p:sp>
        <p:nvSpPr>
          <p:cNvPr id="265" name="Google Shape;265;p36"/>
          <p:cNvSpPr txBox="1"/>
          <p:nvPr>
            <p:ph idx="1" type="body"/>
          </p:nvPr>
        </p:nvSpPr>
        <p:spPr>
          <a:xfrm>
            <a:off x="819150" y="1587650"/>
            <a:ext cx="7505700" cy="2851200"/>
          </a:xfrm>
          <a:prstGeom prst="rect">
            <a:avLst/>
          </a:prstGeom>
        </p:spPr>
        <p:txBody>
          <a:bodyPr anchorCtr="0" anchor="t" bIns="91425" lIns="91425" spcFirstLastPara="1" rIns="91425" wrap="square" tIns="91425">
            <a:noAutofit/>
          </a:bodyPr>
          <a:lstStyle/>
          <a:p>
            <a:pPr indent="0" lvl="0" marL="457200" rtl="0" algn="l">
              <a:spcBef>
                <a:spcPts val="500"/>
              </a:spcBef>
              <a:spcAft>
                <a:spcPts val="0"/>
              </a:spcAft>
              <a:buNone/>
            </a:pPr>
            <a:r>
              <a:t/>
            </a:r>
            <a:endParaRPr sz="1500">
              <a:solidFill>
                <a:srgbClr val="3D3D3D"/>
              </a:solidFill>
              <a:latin typeface="Arial"/>
              <a:ea typeface="Arial"/>
              <a:cs typeface="Arial"/>
              <a:sym typeface="Arial"/>
            </a:endParaRPr>
          </a:p>
          <a:p>
            <a:pPr indent="-323850" lvl="0" marL="457200" marR="0" rtl="0" algn="l">
              <a:lnSpc>
                <a:spcPct val="115000"/>
              </a:lnSpc>
              <a:spcBef>
                <a:spcPts val="500"/>
              </a:spcBef>
              <a:spcAft>
                <a:spcPts val="0"/>
              </a:spcAft>
              <a:buSzPts val="1500"/>
              <a:buFont typeface="Arial"/>
              <a:buChar char="●"/>
            </a:pPr>
            <a:r>
              <a:rPr lang="en" sz="1500">
                <a:solidFill>
                  <a:srgbClr val="3D3D3D"/>
                </a:solidFill>
                <a:latin typeface="Arial"/>
                <a:ea typeface="Arial"/>
                <a:cs typeface="Arial"/>
                <a:sym typeface="Arial"/>
              </a:rPr>
              <a:t>Given a data stream, we need to approximate or find k most-frequent elements in the stream along </a:t>
            </a:r>
            <a:r>
              <a:rPr lang="en" sz="1500">
                <a:solidFill>
                  <a:srgbClr val="3D3D3D"/>
                </a:solidFill>
                <a:latin typeface="Arial"/>
                <a:ea typeface="Arial"/>
                <a:cs typeface="Arial"/>
                <a:sym typeface="Arial"/>
              </a:rPr>
              <a:t>with their corresponding frequencies.</a:t>
            </a:r>
            <a:endParaRPr sz="1500">
              <a:solidFill>
                <a:srgbClr val="3D3D3D"/>
              </a:solidFill>
              <a:latin typeface="Arial"/>
              <a:ea typeface="Arial"/>
              <a:cs typeface="Arial"/>
              <a:sym typeface="Arial"/>
            </a:endParaRPr>
          </a:p>
          <a:p>
            <a:pPr indent="0" lvl="0" marL="457200" marR="0" rtl="0" algn="l">
              <a:lnSpc>
                <a:spcPct val="115000"/>
              </a:lnSpc>
              <a:spcBef>
                <a:spcPts val="500"/>
              </a:spcBef>
              <a:spcAft>
                <a:spcPts val="0"/>
              </a:spcAft>
              <a:buNone/>
            </a:pPr>
            <a:r>
              <a:t/>
            </a:r>
            <a:endParaRPr sz="1500">
              <a:solidFill>
                <a:srgbClr val="3D3D3D"/>
              </a:solidFill>
              <a:latin typeface="Arial"/>
              <a:ea typeface="Arial"/>
              <a:cs typeface="Arial"/>
              <a:sym typeface="Arial"/>
            </a:endParaRPr>
          </a:p>
          <a:p>
            <a:pPr indent="-323850" lvl="0" marL="457200" marR="0" rtl="0" algn="l">
              <a:lnSpc>
                <a:spcPct val="115000"/>
              </a:lnSpc>
              <a:spcBef>
                <a:spcPts val="500"/>
              </a:spcBef>
              <a:spcAft>
                <a:spcPts val="0"/>
              </a:spcAft>
              <a:buSzPts val="1500"/>
              <a:buFont typeface="Arial"/>
              <a:buChar char="●"/>
            </a:pPr>
            <a:r>
              <a:rPr lang="en" sz="1500">
                <a:solidFill>
                  <a:srgbClr val="3D3D3D"/>
                </a:solidFill>
                <a:latin typeface="Arial"/>
                <a:ea typeface="Arial"/>
                <a:cs typeface="Arial"/>
                <a:sym typeface="Arial"/>
              </a:rPr>
              <a:t>Some of the most intuitive approach will be as follows, </a:t>
            </a:r>
            <a:endParaRPr sz="1500">
              <a:solidFill>
                <a:srgbClr val="3D3D3D"/>
              </a:solidFill>
              <a:latin typeface="Arial"/>
              <a:ea typeface="Arial"/>
              <a:cs typeface="Arial"/>
              <a:sym typeface="Arial"/>
            </a:endParaRPr>
          </a:p>
          <a:p>
            <a:pPr indent="-323850" lvl="1" marL="914400" marR="0" rtl="0" algn="l">
              <a:lnSpc>
                <a:spcPct val="115000"/>
              </a:lnSpc>
              <a:spcBef>
                <a:spcPts val="0"/>
              </a:spcBef>
              <a:spcAft>
                <a:spcPts val="0"/>
              </a:spcAft>
              <a:buSzPts val="1500"/>
              <a:buFont typeface="Arial"/>
              <a:buChar char="○"/>
            </a:pPr>
            <a:r>
              <a:rPr lang="en" sz="1500">
                <a:solidFill>
                  <a:srgbClr val="3D3D3D"/>
                </a:solidFill>
                <a:latin typeface="Arial"/>
                <a:ea typeface="Arial"/>
                <a:cs typeface="Arial"/>
                <a:sym typeface="Arial"/>
              </a:rPr>
              <a:t>Store the number of occurrences of each symbol and return k most-frequent symbols - </a:t>
            </a:r>
            <a:r>
              <a:rPr b="1" lang="en" sz="1500">
                <a:solidFill>
                  <a:srgbClr val="3D3D3D"/>
                </a:solidFill>
                <a:latin typeface="Arial"/>
                <a:ea typeface="Arial"/>
                <a:cs typeface="Arial"/>
                <a:sym typeface="Arial"/>
              </a:rPr>
              <a:t>O(m.log</a:t>
            </a:r>
            <a:r>
              <a:rPr b="1" baseline="-25000" lang="en" sz="1500">
                <a:solidFill>
                  <a:srgbClr val="3D3D3D"/>
                </a:solidFill>
                <a:latin typeface="Arial"/>
                <a:ea typeface="Arial"/>
                <a:cs typeface="Arial"/>
                <a:sym typeface="Arial"/>
              </a:rPr>
              <a:t>2</a:t>
            </a:r>
            <a:r>
              <a:rPr b="1" lang="en" sz="1500">
                <a:solidFill>
                  <a:srgbClr val="3D3D3D"/>
                </a:solidFill>
                <a:latin typeface="Arial"/>
                <a:ea typeface="Arial"/>
                <a:cs typeface="Arial"/>
                <a:sym typeface="Arial"/>
              </a:rPr>
              <a:t>n)</a:t>
            </a:r>
            <a:r>
              <a:rPr lang="en" sz="1500">
                <a:solidFill>
                  <a:srgbClr val="3D3D3D"/>
                </a:solidFill>
                <a:latin typeface="Arial"/>
                <a:ea typeface="Arial"/>
                <a:cs typeface="Arial"/>
                <a:sym typeface="Arial"/>
              </a:rPr>
              <a:t> space </a:t>
            </a:r>
            <a:endParaRPr sz="1500">
              <a:solidFill>
                <a:srgbClr val="3D3D3D"/>
              </a:solidFill>
              <a:latin typeface="Arial"/>
              <a:ea typeface="Arial"/>
              <a:cs typeface="Arial"/>
              <a:sym typeface="Arial"/>
            </a:endParaRPr>
          </a:p>
          <a:p>
            <a:pPr indent="-323850" lvl="1" marL="914400" marR="0" rtl="0" algn="l">
              <a:lnSpc>
                <a:spcPct val="115000"/>
              </a:lnSpc>
              <a:spcBef>
                <a:spcPts val="500"/>
              </a:spcBef>
              <a:spcAft>
                <a:spcPts val="0"/>
              </a:spcAft>
              <a:buSzPts val="1500"/>
              <a:buFont typeface="Arial"/>
              <a:buChar char="○"/>
            </a:pPr>
            <a:r>
              <a:rPr lang="en" sz="1500">
                <a:solidFill>
                  <a:srgbClr val="3D3D3D"/>
                </a:solidFill>
                <a:latin typeface="Arial"/>
                <a:ea typeface="Arial"/>
                <a:cs typeface="Arial"/>
                <a:sym typeface="Arial"/>
              </a:rPr>
              <a:t>Store all the distinct elements in a set, along with their frequency </a:t>
            </a:r>
            <a:r>
              <a:rPr lang="en" sz="1500">
                <a:solidFill>
                  <a:srgbClr val="3D3D3D"/>
                </a:solidFill>
                <a:latin typeface="Arial"/>
                <a:ea typeface="Arial"/>
                <a:cs typeface="Arial"/>
                <a:sym typeface="Arial"/>
              </a:rPr>
              <a:t>and return k most-frequent symbols </a:t>
            </a:r>
            <a:r>
              <a:rPr lang="en" sz="1500">
                <a:solidFill>
                  <a:srgbClr val="3D3D3D"/>
                </a:solidFill>
                <a:latin typeface="Arial"/>
                <a:ea typeface="Arial"/>
                <a:cs typeface="Arial"/>
                <a:sym typeface="Arial"/>
              </a:rPr>
              <a:t>– </a:t>
            </a:r>
            <a:r>
              <a:rPr b="1" lang="en" sz="1500">
                <a:solidFill>
                  <a:srgbClr val="3D3D3D"/>
                </a:solidFill>
                <a:latin typeface="Arial"/>
                <a:ea typeface="Arial"/>
                <a:cs typeface="Arial"/>
                <a:sym typeface="Arial"/>
              </a:rPr>
              <a:t>O(n.log</a:t>
            </a:r>
            <a:r>
              <a:rPr b="1" baseline="-25000" lang="en" sz="1500">
                <a:solidFill>
                  <a:srgbClr val="3D3D3D"/>
                </a:solidFill>
                <a:latin typeface="Arial"/>
                <a:ea typeface="Arial"/>
                <a:cs typeface="Arial"/>
                <a:sym typeface="Arial"/>
              </a:rPr>
              <a:t>2</a:t>
            </a:r>
            <a:r>
              <a:rPr b="1" lang="en" sz="1500">
                <a:solidFill>
                  <a:srgbClr val="3D3D3D"/>
                </a:solidFill>
                <a:latin typeface="Arial"/>
                <a:ea typeface="Arial"/>
                <a:cs typeface="Arial"/>
                <a:sym typeface="Arial"/>
              </a:rPr>
              <a:t>n)</a:t>
            </a:r>
            <a:r>
              <a:rPr lang="en" sz="1500">
                <a:solidFill>
                  <a:srgbClr val="3D3D3D"/>
                </a:solidFill>
                <a:latin typeface="Arial"/>
                <a:ea typeface="Arial"/>
                <a:cs typeface="Arial"/>
                <a:sym typeface="Arial"/>
              </a:rPr>
              <a:t> space</a:t>
            </a:r>
            <a:endParaRPr sz="1500">
              <a:solidFill>
                <a:srgbClr val="3D3D3D"/>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819150" y="754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Misra Gries Algorithm</a:t>
            </a:r>
            <a:endParaRPr/>
          </a:p>
        </p:txBody>
      </p:sp>
      <p:pic>
        <p:nvPicPr>
          <p:cNvPr id="271" name="Google Shape;271;p37"/>
          <p:cNvPicPr preferRelativeResize="0"/>
          <p:nvPr/>
        </p:nvPicPr>
        <p:blipFill>
          <a:blip r:embed="rId3">
            <a:alphaModFix/>
          </a:blip>
          <a:stretch>
            <a:fillRect/>
          </a:stretch>
        </p:blipFill>
        <p:spPr>
          <a:xfrm>
            <a:off x="1438275" y="1480250"/>
            <a:ext cx="6476634" cy="3038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819150" y="693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Correctness and Complexity</a:t>
            </a:r>
            <a:endParaRPr/>
          </a:p>
        </p:txBody>
      </p:sp>
      <p:sp>
        <p:nvSpPr>
          <p:cNvPr id="277" name="Google Shape;277;p38"/>
          <p:cNvSpPr txBox="1"/>
          <p:nvPr>
            <p:ph idx="1" type="body"/>
          </p:nvPr>
        </p:nvSpPr>
        <p:spPr>
          <a:xfrm>
            <a:off x="819150" y="1435250"/>
            <a:ext cx="7505700" cy="28512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SzPts val="1300"/>
              <a:buFont typeface="Arial"/>
              <a:buChar char="●"/>
            </a:pPr>
            <a:r>
              <a:rPr lang="en" sz="1500">
                <a:latin typeface="Arial"/>
                <a:ea typeface="Arial"/>
                <a:cs typeface="Arial"/>
                <a:sym typeface="Arial"/>
              </a:rPr>
              <a:t>For each element s in the stream, the frequency calculated by the algorithm,  f</a:t>
            </a:r>
            <a:r>
              <a:rPr lang="en" sz="1400">
                <a:latin typeface="Arial"/>
                <a:ea typeface="Arial"/>
                <a:cs typeface="Arial"/>
                <a:sym typeface="Arial"/>
              </a:rPr>
              <a:t>s</a:t>
            </a:r>
            <a:r>
              <a:rPr lang="en" sz="1500">
                <a:latin typeface="Arial"/>
                <a:ea typeface="Arial"/>
                <a:cs typeface="Arial"/>
                <a:sym typeface="Arial"/>
              </a:rPr>
              <a:t>’ is in the range,</a:t>
            </a:r>
            <a:endParaRPr sz="1500">
              <a:latin typeface="Arial"/>
              <a:ea typeface="Arial"/>
              <a:cs typeface="Arial"/>
              <a:sym typeface="Arial"/>
            </a:endParaRPr>
          </a:p>
          <a:p>
            <a:pPr indent="0" lvl="0" marL="0" rtl="0" algn="l">
              <a:lnSpc>
                <a:spcPct val="105000"/>
              </a:lnSpc>
              <a:spcBef>
                <a:spcPts val="0"/>
              </a:spcBef>
              <a:spcAft>
                <a:spcPts val="0"/>
              </a:spcAft>
              <a:buNone/>
            </a:pPr>
            <a:r>
              <a:t/>
            </a:r>
            <a:endParaRPr sz="1500">
              <a:latin typeface="Arial"/>
              <a:ea typeface="Arial"/>
              <a:cs typeface="Arial"/>
              <a:sym typeface="Arial"/>
            </a:endParaRPr>
          </a:p>
          <a:p>
            <a:pPr indent="0" lvl="0" marL="0" rtl="0" algn="l">
              <a:lnSpc>
                <a:spcPct val="105000"/>
              </a:lnSpc>
              <a:spcBef>
                <a:spcPts val="0"/>
              </a:spcBef>
              <a:spcAft>
                <a:spcPts val="0"/>
              </a:spcAft>
              <a:buNone/>
            </a:pPr>
            <a:r>
              <a:t/>
            </a:r>
            <a:endParaRPr sz="1500">
              <a:latin typeface="Arial"/>
              <a:ea typeface="Arial"/>
              <a:cs typeface="Arial"/>
              <a:sym typeface="Arial"/>
            </a:endParaRPr>
          </a:p>
          <a:p>
            <a:pPr indent="0" lvl="0" marL="0" rtl="0" algn="l">
              <a:lnSpc>
                <a:spcPct val="105000"/>
              </a:lnSpc>
              <a:spcBef>
                <a:spcPts val="0"/>
              </a:spcBef>
              <a:spcAft>
                <a:spcPts val="0"/>
              </a:spcAft>
              <a:buNone/>
            </a:pPr>
            <a:r>
              <a:t/>
            </a:r>
            <a:endParaRPr sz="1500">
              <a:latin typeface="Arial"/>
              <a:ea typeface="Arial"/>
              <a:cs typeface="Arial"/>
              <a:sym typeface="Arial"/>
            </a:endParaRPr>
          </a:p>
          <a:p>
            <a:pPr indent="0" lvl="0" marL="457200" rtl="0" algn="l">
              <a:lnSpc>
                <a:spcPct val="105000"/>
              </a:lnSpc>
              <a:spcBef>
                <a:spcPts val="0"/>
              </a:spcBef>
              <a:spcAft>
                <a:spcPts val="0"/>
              </a:spcAft>
              <a:buNone/>
            </a:pPr>
            <a:r>
              <a:rPr lang="en" sz="1500">
                <a:latin typeface="Arial"/>
                <a:ea typeface="Arial"/>
                <a:cs typeface="Arial"/>
                <a:sym typeface="Arial"/>
              </a:rPr>
              <a:t>where f</a:t>
            </a:r>
            <a:r>
              <a:rPr lang="en" sz="1400">
                <a:latin typeface="Arial"/>
                <a:ea typeface="Arial"/>
                <a:cs typeface="Arial"/>
                <a:sym typeface="Arial"/>
              </a:rPr>
              <a:t>s</a:t>
            </a:r>
            <a:r>
              <a:rPr lang="en" sz="1500">
                <a:latin typeface="Arial"/>
                <a:ea typeface="Arial"/>
                <a:cs typeface="Arial"/>
                <a:sym typeface="Arial"/>
              </a:rPr>
              <a:t> is the actual frequency of the element. Note that the frequency of all the elements, which weren't saved in the set, is considered as 0.</a:t>
            </a:r>
            <a:endParaRPr sz="1500">
              <a:latin typeface="Arial"/>
              <a:ea typeface="Arial"/>
              <a:cs typeface="Arial"/>
              <a:sym typeface="Arial"/>
            </a:endParaRPr>
          </a:p>
          <a:p>
            <a:pPr indent="0" lvl="0" marL="457200" rtl="0" algn="l">
              <a:lnSpc>
                <a:spcPct val="105000"/>
              </a:lnSpc>
              <a:spcBef>
                <a:spcPts val="0"/>
              </a:spcBef>
              <a:spcAft>
                <a:spcPts val="0"/>
              </a:spcAft>
              <a:buNone/>
            </a:pPr>
            <a:r>
              <a:t/>
            </a:r>
            <a:endParaRPr sz="1500">
              <a:latin typeface="Arial"/>
              <a:ea typeface="Arial"/>
              <a:cs typeface="Arial"/>
              <a:sym typeface="Arial"/>
            </a:endParaRPr>
          </a:p>
          <a:p>
            <a:pPr indent="-323850" lvl="0" marL="457200" rtl="0" algn="l">
              <a:lnSpc>
                <a:spcPct val="105000"/>
              </a:lnSpc>
              <a:spcBef>
                <a:spcPts val="0"/>
              </a:spcBef>
              <a:spcAft>
                <a:spcPts val="0"/>
              </a:spcAft>
              <a:buSzPts val="1500"/>
              <a:buChar char="●"/>
            </a:pPr>
            <a:r>
              <a:rPr lang="en" sz="1500">
                <a:latin typeface="Arial"/>
                <a:ea typeface="Arial"/>
                <a:cs typeface="Arial"/>
                <a:sym typeface="Arial"/>
              </a:rPr>
              <a:t>Similar to </a:t>
            </a:r>
            <a:r>
              <a:rPr lang="en" sz="1500">
                <a:latin typeface="Arial"/>
                <a:ea typeface="Arial"/>
                <a:cs typeface="Arial"/>
                <a:sym typeface="Arial"/>
              </a:rPr>
              <a:t>most</a:t>
            </a:r>
            <a:r>
              <a:rPr lang="en" sz="1500">
                <a:latin typeface="Arial"/>
                <a:ea typeface="Arial"/>
                <a:cs typeface="Arial"/>
                <a:sym typeface="Arial"/>
              </a:rPr>
              <a:t> data stream algorithms, the time complexity of the algorithm is </a:t>
            </a:r>
            <a:r>
              <a:rPr b="1" lang="en" sz="1500">
                <a:latin typeface="Arial"/>
                <a:ea typeface="Arial"/>
                <a:cs typeface="Arial"/>
                <a:sym typeface="Arial"/>
              </a:rPr>
              <a:t>O(n)</a:t>
            </a:r>
            <a:r>
              <a:rPr lang="en" sz="1500">
                <a:latin typeface="Arial"/>
                <a:ea typeface="Arial"/>
                <a:cs typeface="Arial"/>
                <a:sym typeface="Arial"/>
              </a:rPr>
              <a:t> - time required to parse the data stream once. The space complexity is </a:t>
            </a:r>
            <a:r>
              <a:rPr b="1" lang="en" sz="1500">
                <a:latin typeface="Arial"/>
                <a:ea typeface="Arial"/>
                <a:cs typeface="Arial"/>
                <a:sym typeface="Arial"/>
              </a:rPr>
              <a:t>O(k(log m + log n) </a:t>
            </a:r>
            <a:r>
              <a:rPr lang="en" sz="1500">
                <a:latin typeface="Arial"/>
                <a:ea typeface="Arial"/>
                <a:cs typeface="Arial"/>
                <a:sym typeface="Arial"/>
              </a:rPr>
              <a:t>- space required to store k most frequent </a:t>
            </a:r>
            <a:r>
              <a:rPr lang="en" sz="1500">
                <a:latin typeface="Arial"/>
                <a:ea typeface="Arial"/>
                <a:cs typeface="Arial"/>
                <a:sym typeface="Arial"/>
              </a:rPr>
              <a:t>elements and their counts.</a:t>
            </a:r>
            <a:endParaRPr sz="1500">
              <a:latin typeface="Arial"/>
              <a:ea typeface="Arial"/>
              <a:cs typeface="Arial"/>
              <a:sym typeface="Arial"/>
            </a:endParaRPr>
          </a:p>
          <a:p>
            <a:pPr indent="0" lvl="0" marL="0" rtl="0" algn="l">
              <a:lnSpc>
                <a:spcPct val="105000"/>
              </a:lnSpc>
              <a:spcBef>
                <a:spcPts val="0"/>
              </a:spcBef>
              <a:spcAft>
                <a:spcPts val="0"/>
              </a:spcAft>
              <a:buNone/>
            </a:pPr>
            <a:r>
              <a:t/>
            </a:r>
            <a:endParaRPr sz="1500">
              <a:latin typeface="Arial"/>
              <a:ea typeface="Arial"/>
              <a:cs typeface="Arial"/>
              <a:sym typeface="Arial"/>
            </a:endParaRPr>
          </a:p>
          <a:p>
            <a:pPr indent="0" lvl="0" marL="0" rtl="0" algn="l">
              <a:lnSpc>
                <a:spcPct val="105000"/>
              </a:lnSpc>
              <a:spcBef>
                <a:spcPts val="0"/>
              </a:spcBef>
              <a:spcAft>
                <a:spcPts val="0"/>
              </a:spcAft>
              <a:buNone/>
            </a:pPr>
            <a:r>
              <a:t/>
            </a:r>
            <a:endParaRPr sz="1500">
              <a:latin typeface="Arial"/>
              <a:ea typeface="Arial"/>
              <a:cs typeface="Arial"/>
              <a:sym typeface="Arial"/>
            </a:endParaRPr>
          </a:p>
        </p:txBody>
      </p:sp>
      <p:pic>
        <p:nvPicPr>
          <p:cNvPr id="278" name="Google Shape;278;p38"/>
          <p:cNvPicPr preferRelativeResize="0"/>
          <p:nvPr/>
        </p:nvPicPr>
        <p:blipFill>
          <a:blip r:embed="rId3">
            <a:alphaModFix/>
          </a:blip>
          <a:stretch>
            <a:fillRect/>
          </a:stretch>
        </p:blipFill>
        <p:spPr>
          <a:xfrm>
            <a:off x="3501875" y="2038425"/>
            <a:ext cx="1851550" cy="720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Modification</a:t>
            </a:r>
            <a:endParaRPr/>
          </a:p>
        </p:txBody>
      </p:sp>
      <p:sp>
        <p:nvSpPr>
          <p:cNvPr id="284" name="Google Shape;284;p39"/>
          <p:cNvSpPr txBox="1"/>
          <p:nvPr>
            <p:ph idx="1" type="body"/>
          </p:nvPr>
        </p:nvSpPr>
        <p:spPr>
          <a:xfrm>
            <a:off x="819150" y="1722150"/>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Note </a:t>
            </a:r>
            <a:r>
              <a:rPr lang="en" sz="1500">
                <a:latin typeface="Arial"/>
                <a:ea typeface="Arial"/>
                <a:cs typeface="Arial"/>
                <a:sym typeface="Arial"/>
              </a:rPr>
              <a:t>that the range of the approximated frequency of an element is inversely proportional to the number of frequent elements required. </a:t>
            </a:r>
            <a:endParaRPr sz="1500">
              <a:latin typeface="Arial"/>
              <a:ea typeface="Arial"/>
              <a:cs typeface="Arial"/>
              <a:sym typeface="Arial"/>
            </a:endParaRPr>
          </a:p>
          <a:p>
            <a:pPr indent="0" lvl="0" marL="457200" rtl="0" algn="l">
              <a:spcBef>
                <a:spcPts val="0"/>
              </a:spcBef>
              <a:spcAft>
                <a:spcPts val="0"/>
              </a:spcAft>
              <a:buNone/>
            </a:pPr>
            <a:r>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Thus, increasing the number of frequent elements will increase the accuracy of the frequencies of the corresponding elements by subsequently decreasing the range. Although it is important to note that  this modification leads to more space consumption and hence is a space-accuracy tradeoff.</a:t>
            </a:r>
            <a:endParaRPr sz="1500">
              <a:latin typeface="Arial"/>
              <a:ea typeface="Arial"/>
              <a:cs typeface="Arial"/>
              <a:sym typeface="Arial"/>
            </a:endParaRPr>
          </a:p>
          <a:p>
            <a:pPr indent="0" lvl="0" marL="457200" rtl="0" algn="l">
              <a:spcBef>
                <a:spcPts val="0"/>
              </a:spcBef>
              <a:spcAft>
                <a:spcPts val="0"/>
              </a:spcAft>
              <a:buNone/>
            </a:pPr>
            <a:r>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In my implementation, instead of storing count of k elements, 2k elements have been stored and k elements with most count/frequency are extracted.</a:t>
            </a:r>
            <a:endParaRPr sz="15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883259" y="174105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 and Results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 Flajolet Martin Algorithm</a:t>
            </a:r>
            <a:endParaRPr/>
          </a:p>
        </p:txBody>
      </p:sp>
      <p:sp>
        <p:nvSpPr>
          <p:cNvPr id="295" name="Google Shape;295;p41"/>
          <p:cNvSpPr txBox="1"/>
          <p:nvPr>
            <p:ph idx="1" type="body"/>
          </p:nvPr>
        </p:nvSpPr>
        <p:spPr>
          <a:xfrm>
            <a:off x="819150" y="1728300"/>
            <a:ext cx="7505700" cy="2448000"/>
          </a:xfrm>
          <a:prstGeom prst="rect">
            <a:avLst/>
          </a:prstGeom>
        </p:spPr>
        <p:txBody>
          <a:bodyPr anchorCtr="0" anchor="t" bIns="91425" lIns="91425" spcFirstLastPara="1" rIns="91425" wrap="square" tIns="91425">
            <a:normAutofit/>
          </a:bodyPr>
          <a:lstStyle/>
          <a:p>
            <a:pPr indent="-323850" lvl="0" marL="457200" marR="0" rtl="0" algn="l">
              <a:lnSpc>
                <a:spcPct val="115000"/>
              </a:lnSpc>
              <a:spcBef>
                <a:spcPts val="500"/>
              </a:spcBef>
              <a:spcAft>
                <a:spcPts val="0"/>
              </a:spcAft>
              <a:buClr>
                <a:srgbClr val="3D3D3D"/>
              </a:buClr>
              <a:buSzPts val="1500"/>
              <a:buFont typeface="Arial"/>
              <a:buChar char="●"/>
            </a:pPr>
            <a:r>
              <a:rPr lang="en" sz="1500">
                <a:solidFill>
                  <a:srgbClr val="3D3D3D"/>
                </a:solidFill>
                <a:latin typeface="Arial"/>
                <a:ea typeface="Arial"/>
                <a:cs typeface="Arial"/>
                <a:sym typeface="Arial"/>
              </a:rPr>
              <a:t>The results are more accurate for larger-sized datasets, but the result within a constant factor of the original count for even for small-sized datasets.</a:t>
            </a:r>
            <a:endParaRPr sz="1500">
              <a:solidFill>
                <a:srgbClr val="3D3D3D"/>
              </a:solidFill>
              <a:latin typeface="Arial"/>
              <a:ea typeface="Arial"/>
              <a:cs typeface="Arial"/>
              <a:sym typeface="Arial"/>
            </a:endParaRPr>
          </a:p>
          <a:p>
            <a:pPr indent="0" lvl="0" marL="457200" marR="0" rtl="0" algn="l">
              <a:lnSpc>
                <a:spcPct val="115000"/>
              </a:lnSpc>
              <a:spcBef>
                <a:spcPts val="600"/>
              </a:spcBef>
              <a:spcAft>
                <a:spcPts val="0"/>
              </a:spcAft>
              <a:buNone/>
            </a:pPr>
            <a:r>
              <a:t/>
            </a:r>
            <a:endParaRPr sz="1500">
              <a:solidFill>
                <a:srgbClr val="3D3D3D"/>
              </a:solidFill>
              <a:latin typeface="Arial"/>
              <a:ea typeface="Arial"/>
              <a:cs typeface="Arial"/>
              <a:sym typeface="Arial"/>
            </a:endParaRPr>
          </a:p>
          <a:p>
            <a:pPr indent="-323850" lvl="0" marL="457200" marR="0" rtl="0" algn="l">
              <a:lnSpc>
                <a:spcPct val="115000"/>
              </a:lnSpc>
              <a:spcBef>
                <a:spcPts val="600"/>
              </a:spcBef>
              <a:spcAft>
                <a:spcPts val="0"/>
              </a:spcAft>
              <a:buClr>
                <a:srgbClr val="3D3D3D"/>
              </a:buClr>
              <a:buSzPts val="1500"/>
              <a:buFont typeface="Arial"/>
              <a:buChar char="●"/>
            </a:pPr>
            <a:r>
              <a:rPr lang="en" sz="1500">
                <a:solidFill>
                  <a:srgbClr val="3D3D3D"/>
                </a:solidFill>
                <a:latin typeface="Arial"/>
                <a:ea typeface="Arial"/>
                <a:cs typeface="Arial"/>
                <a:sym typeface="Arial"/>
              </a:rPr>
              <a:t>Accuracy of the algorithm is significantly improved by using multiple hash functions and taking the median of their approximated counts. But this modification leads to more space consumption and hence is a space-accuracy tradeoff.</a:t>
            </a:r>
            <a:endParaRPr sz="1500">
              <a:solidFill>
                <a:srgbClr val="3D3D3D"/>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819150" y="1697050"/>
            <a:ext cx="7505700" cy="2448000"/>
          </a:xfrm>
          <a:prstGeom prst="rect">
            <a:avLst/>
          </a:prstGeom>
        </p:spPr>
        <p:txBody>
          <a:bodyPr anchorCtr="0" anchor="t" bIns="91425" lIns="91425" spcFirstLastPara="1" rIns="91425" wrap="square" tIns="91425">
            <a:normAutofit/>
          </a:bodyPr>
          <a:lstStyle/>
          <a:p>
            <a:pPr indent="-324167" lvl="0" marL="457200" rtl="0" algn="l">
              <a:lnSpc>
                <a:spcPct val="95000"/>
              </a:lnSpc>
              <a:spcBef>
                <a:spcPts val="500"/>
              </a:spcBef>
              <a:spcAft>
                <a:spcPts val="0"/>
              </a:spcAft>
              <a:buClr>
                <a:srgbClr val="3D3D3D"/>
              </a:buClr>
              <a:buSzPts val="1505"/>
              <a:buFont typeface="Arial"/>
              <a:buChar char="●"/>
            </a:pPr>
            <a:r>
              <a:rPr lang="en" sz="1505">
                <a:solidFill>
                  <a:srgbClr val="3D3D3D"/>
                </a:solidFill>
                <a:latin typeface="Arial"/>
                <a:ea typeface="Arial"/>
                <a:cs typeface="Arial"/>
                <a:sym typeface="Arial"/>
              </a:rPr>
              <a:t>According to Gartner, “Big Data are </a:t>
            </a:r>
            <a:r>
              <a:rPr b="1" lang="en" sz="1505">
                <a:solidFill>
                  <a:srgbClr val="3D3D3D"/>
                </a:solidFill>
                <a:latin typeface="Arial"/>
                <a:ea typeface="Arial"/>
                <a:cs typeface="Arial"/>
                <a:sym typeface="Arial"/>
              </a:rPr>
              <a:t>high volume, high velocity, or high-variety</a:t>
            </a:r>
            <a:r>
              <a:rPr lang="en" sz="1505">
                <a:solidFill>
                  <a:srgbClr val="3D3D3D"/>
                </a:solidFill>
                <a:latin typeface="Arial"/>
                <a:ea typeface="Arial"/>
                <a:cs typeface="Arial"/>
                <a:sym typeface="Arial"/>
              </a:rPr>
              <a:t> information assets that require new forms of processing to enable enhanced decision making, insight discovery, and process optimization.”</a:t>
            </a:r>
            <a:endParaRPr sz="1505">
              <a:solidFill>
                <a:srgbClr val="3D3D3D"/>
              </a:solidFill>
              <a:latin typeface="Arial"/>
              <a:ea typeface="Arial"/>
              <a:cs typeface="Arial"/>
              <a:sym typeface="Arial"/>
            </a:endParaRPr>
          </a:p>
          <a:p>
            <a:pPr indent="0" lvl="0" marL="457200" rtl="0" algn="l">
              <a:lnSpc>
                <a:spcPct val="95000"/>
              </a:lnSpc>
              <a:spcBef>
                <a:spcPts val="600"/>
              </a:spcBef>
              <a:spcAft>
                <a:spcPts val="0"/>
              </a:spcAft>
              <a:buSzPts val="852"/>
              <a:buNone/>
            </a:pPr>
            <a:r>
              <a:t/>
            </a:r>
            <a:endParaRPr sz="1505">
              <a:solidFill>
                <a:srgbClr val="3D3D3D"/>
              </a:solidFill>
              <a:latin typeface="Arial"/>
              <a:ea typeface="Arial"/>
              <a:cs typeface="Arial"/>
              <a:sym typeface="Arial"/>
            </a:endParaRPr>
          </a:p>
          <a:p>
            <a:pPr indent="-324167" lvl="0" marL="457200" rtl="0" algn="l">
              <a:lnSpc>
                <a:spcPct val="95000"/>
              </a:lnSpc>
              <a:spcBef>
                <a:spcPts val="600"/>
              </a:spcBef>
              <a:spcAft>
                <a:spcPts val="0"/>
              </a:spcAft>
              <a:buClr>
                <a:srgbClr val="3D3D3D"/>
              </a:buClr>
              <a:buSzPts val="1505"/>
              <a:buFont typeface="Arial"/>
              <a:buChar char="●"/>
            </a:pPr>
            <a:r>
              <a:rPr lang="en" sz="1505">
                <a:solidFill>
                  <a:srgbClr val="3D3D3D"/>
                </a:solidFill>
                <a:latin typeface="Arial"/>
                <a:ea typeface="Arial"/>
                <a:cs typeface="Arial"/>
                <a:sym typeface="Arial"/>
              </a:rPr>
              <a:t>Big Data have certain characteristics that distinguish it from regular data. These are called the 8V's of Big Data, namely </a:t>
            </a:r>
            <a:r>
              <a:rPr b="1" lang="en" sz="1505">
                <a:solidFill>
                  <a:srgbClr val="3D3D3D"/>
                </a:solidFill>
                <a:latin typeface="Arial"/>
                <a:ea typeface="Arial"/>
                <a:cs typeface="Arial"/>
                <a:sym typeface="Arial"/>
              </a:rPr>
              <a:t>volume, velocity, variety, value, visualization, validity, veracity </a:t>
            </a:r>
            <a:r>
              <a:rPr lang="en" sz="1505">
                <a:solidFill>
                  <a:srgbClr val="3D3D3D"/>
                </a:solidFill>
                <a:latin typeface="Arial"/>
                <a:ea typeface="Arial"/>
                <a:cs typeface="Arial"/>
                <a:sym typeface="Arial"/>
              </a:rPr>
              <a:t>and </a:t>
            </a:r>
            <a:r>
              <a:rPr b="1" lang="en" sz="1505">
                <a:solidFill>
                  <a:srgbClr val="3D3D3D"/>
                </a:solidFill>
                <a:latin typeface="Arial"/>
                <a:ea typeface="Arial"/>
                <a:cs typeface="Arial"/>
                <a:sym typeface="Arial"/>
              </a:rPr>
              <a:t>variability</a:t>
            </a:r>
            <a:endParaRPr b="1" sz="1505">
              <a:solidFill>
                <a:srgbClr val="3D3D3D"/>
              </a:solidFill>
              <a:latin typeface="Arial"/>
              <a:ea typeface="Arial"/>
              <a:cs typeface="Arial"/>
              <a:sym typeface="Arial"/>
            </a:endParaRPr>
          </a:p>
        </p:txBody>
      </p:sp>
      <p:sp>
        <p:nvSpPr>
          <p:cNvPr id="142" name="Google Shape;142;p15"/>
          <p:cNvSpPr txBox="1"/>
          <p:nvPr>
            <p:ph type="title"/>
          </p:nvPr>
        </p:nvSpPr>
        <p:spPr>
          <a:xfrm>
            <a:off x="926600" y="788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r>
              <a:rPr lang="en"/>
              <a:t>: Misra Gries Algorithm</a:t>
            </a:r>
            <a:endParaRPr/>
          </a:p>
        </p:txBody>
      </p:sp>
      <p:sp>
        <p:nvSpPr>
          <p:cNvPr id="301" name="Google Shape;301;p42"/>
          <p:cNvSpPr txBox="1"/>
          <p:nvPr>
            <p:ph idx="1" type="body"/>
          </p:nvPr>
        </p:nvSpPr>
        <p:spPr>
          <a:xfrm>
            <a:off x="819150" y="1624500"/>
            <a:ext cx="7505700" cy="28905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The algorithm provides close to accurate results. The algorithm may however provide inaccurate results if frequencie</a:t>
            </a:r>
            <a:r>
              <a:rPr lang="en" sz="1500">
                <a:latin typeface="Arial"/>
                <a:ea typeface="Arial"/>
                <a:cs typeface="Arial"/>
                <a:sym typeface="Arial"/>
              </a:rPr>
              <a:t>s </a:t>
            </a:r>
            <a:r>
              <a:rPr lang="en" sz="1500">
                <a:latin typeface="Arial"/>
                <a:ea typeface="Arial"/>
                <a:cs typeface="Arial"/>
                <a:sym typeface="Arial"/>
              </a:rPr>
              <a:t>of different elements is very close/identical.</a:t>
            </a:r>
            <a:endParaRPr sz="1500">
              <a:latin typeface="Arial"/>
              <a:ea typeface="Arial"/>
              <a:cs typeface="Arial"/>
              <a:sym typeface="Arial"/>
            </a:endParaRPr>
          </a:p>
          <a:p>
            <a:pPr indent="0" lvl="0" marL="457200" rtl="0" algn="l">
              <a:lnSpc>
                <a:spcPct val="100000"/>
              </a:lnSpc>
              <a:spcBef>
                <a:spcPts val="0"/>
              </a:spcBef>
              <a:spcAft>
                <a:spcPts val="0"/>
              </a:spcAft>
              <a:buNone/>
            </a:pPr>
            <a:r>
              <a:rPr lang="en" sz="1500">
                <a:latin typeface="Arial"/>
                <a:ea typeface="Arial"/>
                <a:cs typeface="Arial"/>
                <a:sym typeface="Arial"/>
              </a:rPr>
              <a:t> </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The returned frequencies of elements are in a close range of their original frequencies. This range gradually decreases if the required number of frequent elements increase. </a:t>
            </a:r>
            <a:endParaRPr sz="1500">
              <a:latin typeface="Arial"/>
              <a:ea typeface="Arial"/>
              <a:cs typeface="Arial"/>
              <a:sym typeface="Arial"/>
            </a:endParaRPr>
          </a:p>
          <a:p>
            <a:pPr indent="0" lvl="0" marL="457200" rtl="0" algn="l">
              <a:lnSpc>
                <a:spcPct val="100000"/>
              </a:lnSpc>
              <a:spcBef>
                <a:spcPts val="0"/>
              </a:spcBef>
              <a:spcAft>
                <a:spcPts val="0"/>
              </a:spcAft>
              <a:buNone/>
            </a:pPr>
            <a:r>
              <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Thus our modification of taking twice the number of frequent elements decreases the error range to almost half of the previous values, hence increasing the accuracy of the result. </a:t>
            </a:r>
            <a:endParaRPr sz="15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Direction</a:t>
            </a:r>
            <a:endParaRPr/>
          </a:p>
        </p:txBody>
      </p:sp>
      <p:sp>
        <p:nvSpPr>
          <p:cNvPr id="307" name="Google Shape;307;p43"/>
          <p:cNvSpPr txBox="1"/>
          <p:nvPr>
            <p:ph idx="1" type="body"/>
          </p:nvPr>
        </p:nvSpPr>
        <p:spPr>
          <a:xfrm>
            <a:off x="819150" y="1800200"/>
            <a:ext cx="7505700" cy="2448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500"/>
              </a:spcBef>
              <a:spcAft>
                <a:spcPts val="0"/>
              </a:spcAft>
              <a:buNone/>
            </a:pPr>
            <a:r>
              <a:rPr lang="en" sz="1500">
                <a:solidFill>
                  <a:srgbClr val="3D3D3D"/>
                </a:solidFill>
                <a:latin typeface="Arial"/>
                <a:ea typeface="Arial"/>
                <a:cs typeface="Arial"/>
                <a:sym typeface="Arial"/>
              </a:rPr>
              <a:t>There are various directions that can be pursued to increase the efficiency and accuracy of these algorithms. Some of these are,</a:t>
            </a:r>
            <a:endParaRPr sz="1500">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sz="1500">
              <a:solidFill>
                <a:srgbClr val="3D3D3D"/>
              </a:solidFill>
              <a:latin typeface="Arial"/>
              <a:ea typeface="Arial"/>
              <a:cs typeface="Arial"/>
              <a:sym typeface="Arial"/>
            </a:endParaRPr>
          </a:p>
          <a:p>
            <a:pPr indent="-323850" lvl="0" marL="457200" rtl="0" algn="l">
              <a:lnSpc>
                <a:spcPct val="115000"/>
              </a:lnSpc>
              <a:spcBef>
                <a:spcPts val="600"/>
              </a:spcBef>
              <a:spcAft>
                <a:spcPts val="0"/>
              </a:spcAft>
              <a:buClr>
                <a:srgbClr val="3D3D3D"/>
              </a:buClr>
              <a:buSzPts val="1500"/>
              <a:buFont typeface="Arial"/>
              <a:buChar char="●"/>
            </a:pPr>
            <a:r>
              <a:rPr lang="en" sz="1500">
                <a:solidFill>
                  <a:srgbClr val="3D3D3D"/>
                </a:solidFill>
                <a:latin typeface="Arial"/>
                <a:ea typeface="Arial"/>
                <a:cs typeface="Arial"/>
                <a:sym typeface="Arial"/>
              </a:rPr>
              <a:t>A certain degree of parallelism can be introduced by processing records in small-sized batches, instead of processing them one by one.</a:t>
            </a:r>
            <a:endParaRPr sz="1500">
              <a:solidFill>
                <a:srgbClr val="3D3D3D"/>
              </a:solidFill>
              <a:latin typeface="Arial"/>
              <a:ea typeface="Arial"/>
              <a:cs typeface="Arial"/>
              <a:sym typeface="Arial"/>
            </a:endParaRPr>
          </a:p>
          <a:p>
            <a:pPr indent="0" lvl="0" marL="457200" rtl="0" algn="l">
              <a:lnSpc>
                <a:spcPct val="115000"/>
              </a:lnSpc>
              <a:spcBef>
                <a:spcPts val="600"/>
              </a:spcBef>
              <a:spcAft>
                <a:spcPts val="0"/>
              </a:spcAft>
              <a:buNone/>
            </a:pPr>
            <a:r>
              <a:t/>
            </a:r>
            <a:endParaRPr sz="1500">
              <a:solidFill>
                <a:srgbClr val="3D3D3D"/>
              </a:solidFill>
              <a:latin typeface="Arial"/>
              <a:ea typeface="Arial"/>
              <a:cs typeface="Arial"/>
              <a:sym typeface="Arial"/>
            </a:endParaRPr>
          </a:p>
          <a:p>
            <a:pPr indent="-323850" lvl="0" marL="457200" rtl="0" algn="l">
              <a:lnSpc>
                <a:spcPct val="115000"/>
              </a:lnSpc>
              <a:spcBef>
                <a:spcPts val="600"/>
              </a:spcBef>
              <a:spcAft>
                <a:spcPts val="0"/>
              </a:spcAft>
              <a:buClr>
                <a:srgbClr val="3D3D3D"/>
              </a:buClr>
              <a:buSzPts val="1500"/>
              <a:buFont typeface="Arial"/>
              <a:buChar char="●"/>
            </a:pPr>
            <a:r>
              <a:rPr lang="en" sz="1500">
                <a:solidFill>
                  <a:srgbClr val="3D3D3D"/>
                </a:solidFill>
                <a:latin typeface="Arial"/>
                <a:ea typeface="Arial"/>
                <a:cs typeface="Arial"/>
                <a:sym typeface="Arial"/>
              </a:rPr>
              <a:t>The algorithm can also be extended to an framework, involving data stream ingestion, processing and data visualization etc. In future, these points can be taken into account.</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819150" y="1441225"/>
            <a:ext cx="6686100" cy="28773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500"/>
              </a:spcBef>
              <a:spcAft>
                <a:spcPts val="0"/>
              </a:spcAft>
              <a:buClr>
                <a:srgbClr val="3D3D3D"/>
              </a:buClr>
              <a:buSzPts val="1500"/>
              <a:buFont typeface="Arial"/>
              <a:buChar char="●"/>
            </a:pPr>
            <a:r>
              <a:rPr b="1" lang="en" sz="1500">
                <a:solidFill>
                  <a:srgbClr val="3D3D3D"/>
                </a:solidFill>
                <a:latin typeface="Arial"/>
                <a:ea typeface="Arial"/>
                <a:cs typeface="Arial"/>
                <a:sym typeface="Arial"/>
              </a:rPr>
              <a:t>Banking and Security:</a:t>
            </a:r>
            <a:endParaRPr b="1" sz="1500">
              <a:solidFill>
                <a:srgbClr val="3D3D3D"/>
              </a:solidFill>
              <a:latin typeface="Arial"/>
              <a:ea typeface="Arial"/>
              <a:cs typeface="Arial"/>
              <a:sym typeface="Arial"/>
            </a:endParaRPr>
          </a:p>
          <a:p>
            <a:pPr indent="-323850" lvl="1" marL="914400" rtl="0" algn="l">
              <a:lnSpc>
                <a:spcPct val="100000"/>
              </a:lnSpc>
              <a:spcBef>
                <a:spcPts val="0"/>
              </a:spcBef>
              <a:spcAft>
                <a:spcPts val="0"/>
              </a:spcAft>
              <a:buClr>
                <a:srgbClr val="3D3D3D"/>
              </a:buClr>
              <a:buSzPts val="1500"/>
              <a:buFont typeface="Arial"/>
              <a:buChar char="○"/>
            </a:pPr>
            <a:r>
              <a:rPr lang="en" sz="1500">
                <a:solidFill>
                  <a:srgbClr val="3D3D3D"/>
                </a:solidFill>
                <a:latin typeface="Arial"/>
                <a:ea typeface="Arial"/>
                <a:cs typeface="Arial"/>
                <a:sym typeface="Arial"/>
              </a:rPr>
              <a:t>Predicting stocks' and shares' prices.</a:t>
            </a:r>
            <a:endParaRPr sz="1500">
              <a:solidFill>
                <a:srgbClr val="3D3D3D"/>
              </a:solidFill>
              <a:latin typeface="Arial"/>
              <a:ea typeface="Arial"/>
              <a:cs typeface="Arial"/>
              <a:sym typeface="Arial"/>
            </a:endParaRPr>
          </a:p>
          <a:p>
            <a:pPr indent="-323850" lvl="1" marL="914400" rtl="0" algn="l">
              <a:lnSpc>
                <a:spcPct val="100000"/>
              </a:lnSpc>
              <a:spcBef>
                <a:spcPts val="500"/>
              </a:spcBef>
              <a:spcAft>
                <a:spcPts val="0"/>
              </a:spcAft>
              <a:buClr>
                <a:srgbClr val="3D3D3D"/>
              </a:buClr>
              <a:buSzPts val="1500"/>
              <a:buFont typeface="Arial"/>
              <a:buChar char="○"/>
            </a:pPr>
            <a:r>
              <a:rPr lang="en" sz="1500">
                <a:solidFill>
                  <a:srgbClr val="3D3D3D"/>
                </a:solidFill>
                <a:latin typeface="Arial"/>
                <a:ea typeface="Arial"/>
                <a:cs typeface="Arial"/>
                <a:sym typeface="Arial"/>
              </a:rPr>
              <a:t>Monitoring the banks and trading markets for fraudulent practices.</a:t>
            </a:r>
            <a:endParaRPr sz="1500">
              <a:solidFill>
                <a:srgbClr val="3D3D3D"/>
              </a:solidFill>
              <a:latin typeface="Arial"/>
              <a:ea typeface="Arial"/>
              <a:cs typeface="Arial"/>
              <a:sym typeface="Arial"/>
            </a:endParaRPr>
          </a:p>
          <a:p>
            <a:pPr indent="0" lvl="0" marL="0" rtl="0" algn="l">
              <a:lnSpc>
                <a:spcPct val="100000"/>
              </a:lnSpc>
              <a:spcBef>
                <a:spcPts val="500"/>
              </a:spcBef>
              <a:spcAft>
                <a:spcPts val="0"/>
              </a:spcAft>
              <a:buNone/>
            </a:pPr>
            <a:r>
              <a:rPr lang="en" sz="1500">
                <a:solidFill>
                  <a:srgbClr val="3D3D3D"/>
                </a:solidFill>
                <a:latin typeface="Arial"/>
                <a:ea typeface="Arial"/>
                <a:cs typeface="Arial"/>
                <a:sym typeface="Arial"/>
              </a:rPr>
              <a:t> </a:t>
            </a:r>
            <a:endParaRPr sz="1500">
              <a:solidFill>
                <a:srgbClr val="3D3D3D"/>
              </a:solidFill>
              <a:latin typeface="Arial"/>
              <a:ea typeface="Arial"/>
              <a:cs typeface="Arial"/>
              <a:sym typeface="Arial"/>
            </a:endParaRPr>
          </a:p>
          <a:p>
            <a:pPr indent="-323850" lvl="0" marL="457200" rtl="0" algn="l">
              <a:lnSpc>
                <a:spcPct val="100000"/>
              </a:lnSpc>
              <a:spcBef>
                <a:spcPts val="500"/>
              </a:spcBef>
              <a:spcAft>
                <a:spcPts val="0"/>
              </a:spcAft>
              <a:buClr>
                <a:srgbClr val="3D3D3D"/>
              </a:buClr>
              <a:buSzPts val="1500"/>
              <a:buFont typeface="Arial"/>
              <a:buChar char="●"/>
            </a:pPr>
            <a:r>
              <a:rPr b="1" lang="en" sz="1500">
                <a:solidFill>
                  <a:srgbClr val="3D3D3D"/>
                </a:solidFill>
                <a:latin typeface="Arial"/>
                <a:ea typeface="Arial"/>
                <a:cs typeface="Arial"/>
                <a:sym typeface="Arial"/>
              </a:rPr>
              <a:t>Healthcare:</a:t>
            </a:r>
            <a:endParaRPr b="1" sz="1500">
              <a:solidFill>
                <a:srgbClr val="3D3D3D"/>
              </a:solidFill>
              <a:latin typeface="Arial"/>
              <a:ea typeface="Arial"/>
              <a:cs typeface="Arial"/>
              <a:sym typeface="Arial"/>
            </a:endParaRPr>
          </a:p>
          <a:p>
            <a:pPr indent="-323850" lvl="1" marL="914400" rtl="0" algn="l">
              <a:lnSpc>
                <a:spcPct val="100000"/>
              </a:lnSpc>
              <a:spcBef>
                <a:spcPts val="0"/>
              </a:spcBef>
              <a:spcAft>
                <a:spcPts val="0"/>
              </a:spcAft>
              <a:buClr>
                <a:srgbClr val="3D3D3D"/>
              </a:buClr>
              <a:buSzPts val="1500"/>
              <a:buFont typeface="Arial"/>
              <a:buChar char="○"/>
            </a:pPr>
            <a:r>
              <a:rPr lang="en" sz="1500">
                <a:solidFill>
                  <a:srgbClr val="3D3D3D"/>
                </a:solidFill>
                <a:latin typeface="Arial"/>
                <a:ea typeface="Arial"/>
                <a:cs typeface="Arial"/>
                <a:sym typeface="Arial"/>
              </a:rPr>
              <a:t>Finding out early-stage symptoms of various diseases.</a:t>
            </a:r>
            <a:endParaRPr sz="1500">
              <a:solidFill>
                <a:srgbClr val="3D3D3D"/>
              </a:solidFill>
              <a:latin typeface="Arial"/>
              <a:ea typeface="Arial"/>
              <a:cs typeface="Arial"/>
              <a:sym typeface="Arial"/>
            </a:endParaRPr>
          </a:p>
          <a:p>
            <a:pPr indent="-323850" lvl="1" marL="914400" rtl="0" algn="l">
              <a:lnSpc>
                <a:spcPct val="100000"/>
              </a:lnSpc>
              <a:spcBef>
                <a:spcPts val="500"/>
              </a:spcBef>
              <a:spcAft>
                <a:spcPts val="0"/>
              </a:spcAft>
              <a:buClr>
                <a:srgbClr val="3D3D3D"/>
              </a:buClr>
              <a:buSzPts val="1500"/>
              <a:buFont typeface="Arial"/>
              <a:buChar char="○"/>
            </a:pPr>
            <a:r>
              <a:rPr lang="en" sz="1500">
                <a:solidFill>
                  <a:srgbClr val="3D3D3D"/>
                </a:solidFill>
                <a:latin typeface="Arial"/>
                <a:ea typeface="Arial"/>
                <a:cs typeface="Arial"/>
                <a:sym typeface="Arial"/>
              </a:rPr>
              <a:t>Helping in efficient diagnosis of the patients.</a:t>
            </a:r>
            <a:endParaRPr sz="1500">
              <a:solidFill>
                <a:srgbClr val="3D3D3D"/>
              </a:solidFill>
              <a:latin typeface="Arial"/>
              <a:ea typeface="Arial"/>
              <a:cs typeface="Arial"/>
              <a:sym typeface="Arial"/>
            </a:endParaRPr>
          </a:p>
          <a:p>
            <a:pPr indent="0" lvl="0" marL="914400" rtl="0" algn="l">
              <a:lnSpc>
                <a:spcPct val="100000"/>
              </a:lnSpc>
              <a:spcBef>
                <a:spcPts val="500"/>
              </a:spcBef>
              <a:spcAft>
                <a:spcPts val="0"/>
              </a:spcAft>
              <a:buNone/>
            </a:pPr>
            <a:r>
              <a:t/>
            </a:r>
            <a:endParaRPr sz="1500">
              <a:solidFill>
                <a:srgbClr val="3D3D3D"/>
              </a:solidFill>
              <a:latin typeface="Arial"/>
              <a:ea typeface="Arial"/>
              <a:cs typeface="Arial"/>
              <a:sym typeface="Arial"/>
            </a:endParaRPr>
          </a:p>
          <a:p>
            <a:pPr indent="-323850" lvl="0" marL="457200" rtl="0" algn="l">
              <a:lnSpc>
                <a:spcPct val="100000"/>
              </a:lnSpc>
              <a:spcBef>
                <a:spcPts val="500"/>
              </a:spcBef>
              <a:spcAft>
                <a:spcPts val="0"/>
              </a:spcAft>
              <a:buClr>
                <a:srgbClr val="3D3D3D"/>
              </a:buClr>
              <a:buSzPts val="1500"/>
              <a:buFont typeface="Arial"/>
              <a:buChar char="●"/>
            </a:pPr>
            <a:r>
              <a:rPr b="1" lang="en" sz="1500">
                <a:solidFill>
                  <a:srgbClr val="3D3D3D"/>
                </a:solidFill>
                <a:latin typeface="Arial"/>
                <a:ea typeface="Arial"/>
                <a:cs typeface="Arial"/>
                <a:sym typeface="Arial"/>
              </a:rPr>
              <a:t>Customer Behaviour Analysis:</a:t>
            </a:r>
            <a:endParaRPr b="1" sz="1500">
              <a:solidFill>
                <a:srgbClr val="3D3D3D"/>
              </a:solidFill>
              <a:latin typeface="Arial"/>
              <a:ea typeface="Arial"/>
              <a:cs typeface="Arial"/>
              <a:sym typeface="Arial"/>
            </a:endParaRPr>
          </a:p>
          <a:p>
            <a:pPr indent="-323850" lvl="1" marL="914400" rtl="0" algn="l">
              <a:lnSpc>
                <a:spcPct val="100000"/>
              </a:lnSpc>
              <a:spcBef>
                <a:spcPts val="0"/>
              </a:spcBef>
              <a:spcAft>
                <a:spcPts val="0"/>
              </a:spcAft>
              <a:buClr>
                <a:srgbClr val="3D3D3D"/>
              </a:buClr>
              <a:buSzPts val="1500"/>
              <a:buFont typeface="Arial"/>
              <a:buChar char="○"/>
            </a:pPr>
            <a:r>
              <a:rPr lang="en" sz="1500">
                <a:solidFill>
                  <a:srgbClr val="3D3D3D"/>
                </a:solidFill>
                <a:latin typeface="Arial"/>
                <a:ea typeface="Arial"/>
                <a:cs typeface="Arial"/>
                <a:sym typeface="Arial"/>
              </a:rPr>
              <a:t>Analyzing the customer’s choices and behaviour for growth.</a:t>
            </a:r>
            <a:endParaRPr sz="1500">
              <a:solidFill>
                <a:srgbClr val="3D3D3D"/>
              </a:solidFill>
              <a:latin typeface="Arial"/>
              <a:ea typeface="Arial"/>
              <a:cs typeface="Arial"/>
              <a:sym typeface="Arial"/>
            </a:endParaRPr>
          </a:p>
          <a:p>
            <a:pPr indent="-323850" lvl="1" marL="914400" rtl="0" algn="l">
              <a:lnSpc>
                <a:spcPct val="100000"/>
              </a:lnSpc>
              <a:spcBef>
                <a:spcPts val="500"/>
              </a:spcBef>
              <a:spcAft>
                <a:spcPts val="0"/>
              </a:spcAft>
              <a:buClr>
                <a:srgbClr val="3D3D3D"/>
              </a:buClr>
              <a:buSzPts val="1500"/>
              <a:buFont typeface="Arial"/>
              <a:buChar char="○"/>
            </a:pPr>
            <a:r>
              <a:rPr lang="en" sz="1500">
                <a:solidFill>
                  <a:srgbClr val="3D3D3D"/>
                </a:solidFill>
                <a:latin typeface="Arial"/>
                <a:ea typeface="Arial"/>
                <a:cs typeface="Arial"/>
                <a:sym typeface="Arial"/>
              </a:rPr>
              <a:t>Enhancing the customer experience.</a:t>
            </a:r>
            <a:endParaRPr sz="1500">
              <a:solidFill>
                <a:srgbClr val="3D3D3D"/>
              </a:solidFill>
              <a:latin typeface="Arial"/>
              <a:ea typeface="Arial"/>
              <a:cs typeface="Arial"/>
              <a:sym typeface="Arial"/>
            </a:endParaRPr>
          </a:p>
          <a:p>
            <a:pPr indent="0" lvl="0" marL="0" rtl="0" algn="l">
              <a:lnSpc>
                <a:spcPct val="105000"/>
              </a:lnSpc>
              <a:spcBef>
                <a:spcPts val="0"/>
              </a:spcBef>
              <a:spcAft>
                <a:spcPts val="0"/>
              </a:spcAft>
              <a:buSzPts val="523"/>
              <a:buNone/>
            </a:pPr>
            <a:r>
              <a:t/>
            </a:r>
            <a:endParaRPr sz="1500">
              <a:latin typeface="Arial"/>
              <a:ea typeface="Arial"/>
              <a:cs typeface="Arial"/>
              <a:sym typeface="Arial"/>
            </a:endParaRPr>
          </a:p>
        </p:txBody>
      </p:sp>
      <p:pic>
        <p:nvPicPr>
          <p:cNvPr id="148" name="Google Shape;148;p16"/>
          <p:cNvPicPr preferRelativeResize="0"/>
          <p:nvPr/>
        </p:nvPicPr>
        <p:blipFill>
          <a:blip r:embed="rId3">
            <a:alphaModFix/>
          </a:blip>
          <a:stretch>
            <a:fillRect/>
          </a:stretch>
        </p:blipFill>
        <p:spPr>
          <a:xfrm>
            <a:off x="7397075" y="1455200"/>
            <a:ext cx="1404950" cy="3306550"/>
          </a:xfrm>
          <a:prstGeom prst="rect">
            <a:avLst/>
          </a:prstGeom>
          <a:noFill/>
          <a:ln>
            <a:noFill/>
          </a:ln>
        </p:spPr>
      </p:pic>
      <p:sp>
        <p:nvSpPr>
          <p:cNvPr id="149" name="Google Shape;149;p16"/>
          <p:cNvSpPr txBox="1"/>
          <p:nvPr>
            <p:ph type="title"/>
          </p:nvPr>
        </p:nvSpPr>
        <p:spPr>
          <a:xfrm>
            <a:off x="926600" y="636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517575"/>
            <a:ext cx="7505700" cy="15819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Technique For Big Data Processing</a:t>
            </a:r>
            <a:endParaRPr b="1" sz="3200"/>
          </a:p>
        </p:txBody>
      </p:sp>
      <p:sp>
        <p:nvSpPr>
          <p:cNvPr id="155" name="Google Shape;155;p17"/>
          <p:cNvSpPr txBox="1"/>
          <p:nvPr>
            <p:ph idx="1" type="body"/>
          </p:nvPr>
        </p:nvSpPr>
        <p:spPr>
          <a:xfrm>
            <a:off x="971550" y="2099475"/>
            <a:ext cx="7505700" cy="2448000"/>
          </a:xfrm>
          <a:prstGeom prst="rect">
            <a:avLst/>
          </a:prstGeom>
        </p:spPr>
        <p:txBody>
          <a:bodyPr anchorCtr="0" anchor="ctr" bIns="91425" lIns="91425" spcFirstLastPara="1" rIns="91425" wrap="square" tIns="91425">
            <a:noAutofit/>
          </a:bodyPr>
          <a:lstStyle/>
          <a:p>
            <a:pPr indent="-381000" lvl="0" marL="457200" rtl="0" algn="just">
              <a:lnSpc>
                <a:spcPct val="150000"/>
              </a:lnSpc>
              <a:spcBef>
                <a:spcPts val="500"/>
              </a:spcBef>
              <a:spcAft>
                <a:spcPts val="0"/>
              </a:spcAft>
              <a:buSzPts val="2400"/>
              <a:buFont typeface="Merriweather"/>
              <a:buChar char="●"/>
            </a:pPr>
            <a:r>
              <a:rPr lang="en" sz="2400">
                <a:solidFill>
                  <a:srgbClr val="3D3D3D"/>
                </a:solidFill>
                <a:latin typeface="Merriweather"/>
                <a:ea typeface="Merriweather"/>
                <a:cs typeface="Merriweather"/>
                <a:sym typeface="Merriweather"/>
              </a:rPr>
              <a:t>Data Streaming</a:t>
            </a:r>
            <a:endParaRPr sz="2400">
              <a:solidFill>
                <a:srgbClr val="3D3D3D"/>
              </a:solidFill>
              <a:latin typeface="Merriweather"/>
              <a:ea typeface="Merriweather"/>
              <a:cs typeface="Merriweather"/>
              <a:sym typeface="Merriweather"/>
            </a:endParaRPr>
          </a:p>
          <a:p>
            <a:pPr indent="-381000" lvl="0" marL="457200" rtl="0" algn="just">
              <a:lnSpc>
                <a:spcPct val="150000"/>
              </a:lnSpc>
              <a:spcBef>
                <a:spcPts val="0"/>
              </a:spcBef>
              <a:spcAft>
                <a:spcPts val="0"/>
              </a:spcAft>
              <a:buClr>
                <a:srgbClr val="3D3D3D"/>
              </a:buClr>
              <a:buSzPts val="2400"/>
              <a:buFont typeface="Merriweather"/>
              <a:buChar char="●"/>
            </a:pPr>
            <a:r>
              <a:rPr lang="en" sz="2400">
                <a:solidFill>
                  <a:srgbClr val="3D3D3D"/>
                </a:solidFill>
                <a:latin typeface="Merriweather"/>
                <a:ea typeface="Merriweather"/>
                <a:cs typeface="Merriweather"/>
                <a:sym typeface="Merriweather"/>
              </a:rPr>
              <a:t>Data Sampling </a:t>
            </a:r>
            <a:endParaRPr sz="2400">
              <a:solidFill>
                <a:srgbClr val="3D3D3D"/>
              </a:solidFill>
              <a:latin typeface="Merriweather"/>
              <a:ea typeface="Merriweather"/>
              <a:cs typeface="Merriweather"/>
              <a:sym typeface="Merriweather"/>
            </a:endParaRPr>
          </a:p>
          <a:p>
            <a:pPr indent="-381000" lvl="0" marL="457200" rtl="0" algn="just">
              <a:lnSpc>
                <a:spcPct val="150000"/>
              </a:lnSpc>
              <a:spcBef>
                <a:spcPts val="0"/>
              </a:spcBef>
              <a:spcAft>
                <a:spcPts val="0"/>
              </a:spcAft>
              <a:buClr>
                <a:srgbClr val="3D3D3D"/>
              </a:buClr>
              <a:buSzPts val="2400"/>
              <a:buFont typeface="Merriweather"/>
              <a:buChar char="●"/>
            </a:pPr>
            <a:r>
              <a:rPr lang="en" sz="2400">
                <a:solidFill>
                  <a:srgbClr val="3D3D3D"/>
                </a:solidFill>
                <a:latin typeface="Merriweather"/>
                <a:ea typeface="Merriweather"/>
                <a:cs typeface="Merriweather"/>
                <a:sym typeface="Merriweather"/>
              </a:rPr>
              <a:t>Data Sketching</a:t>
            </a:r>
            <a:endParaRPr sz="2400">
              <a:solidFill>
                <a:srgbClr val="3D3D3D"/>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Streaming</a:t>
            </a:r>
            <a:endParaRPr/>
          </a:p>
        </p:txBody>
      </p:sp>
      <p:sp>
        <p:nvSpPr>
          <p:cNvPr id="161" name="Google Shape;161;p18"/>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23850" lvl="0" marL="457200" rtl="0" algn="l">
              <a:spcBef>
                <a:spcPts val="500"/>
              </a:spcBef>
              <a:spcAft>
                <a:spcPts val="0"/>
              </a:spcAft>
              <a:buClr>
                <a:srgbClr val="3D3D3D"/>
              </a:buClr>
              <a:buSzPts val="1500"/>
              <a:buFont typeface="Arial"/>
              <a:buChar char="●"/>
            </a:pPr>
            <a:r>
              <a:rPr lang="en" sz="1500">
                <a:solidFill>
                  <a:srgbClr val="3D3D3D"/>
                </a:solidFill>
                <a:latin typeface="Arial"/>
                <a:ea typeface="Arial"/>
                <a:cs typeface="Arial"/>
                <a:sym typeface="Arial"/>
              </a:rPr>
              <a:t>Data Streaming involves generating a continuous array of  data. In other words, the data items in a data stream arrive sequentially, instead of being stored inside the memory as a block. </a:t>
            </a:r>
            <a:endParaRPr sz="1500">
              <a:solidFill>
                <a:srgbClr val="3D3D3D"/>
              </a:solidFill>
              <a:latin typeface="Arial"/>
              <a:ea typeface="Arial"/>
              <a:cs typeface="Arial"/>
              <a:sym typeface="Arial"/>
            </a:endParaRPr>
          </a:p>
          <a:p>
            <a:pPr indent="0" lvl="0" marL="457200" rtl="0" algn="l">
              <a:spcBef>
                <a:spcPts val="500"/>
              </a:spcBef>
              <a:spcAft>
                <a:spcPts val="0"/>
              </a:spcAft>
              <a:buNone/>
            </a:pPr>
            <a:r>
              <a:t/>
            </a:r>
            <a:endParaRPr sz="1500">
              <a:solidFill>
                <a:srgbClr val="3D3D3D"/>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Streaming data has turn out to be a central component of data architecture and analysis because of the sizeable increase in data from numerous non-conventional sources such as IoT Sensors, real-time advertising, service logs, telemetry from devices etc.</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Sampling and Sketching</a:t>
            </a:r>
            <a:endParaRPr/>
          </a:p>
        </p:txBody>
      </p:sp>
      <p:sp>
        <p:nvSpPr>
          <p:cNvPr id="167" name="Google Shape;167;p19"/>
          <p:cNvSpPr txBox="1"/>
          <p:nvPr>
            <p:ph idx="1" type="body"/>
          </p:nvPr>
        </p:nvSpPr>
        <p:spPr>
          <a:xfrm>
            <a:off x="819150" y="18383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3D3D3D"/>
              </a:buClr>
              <a:buSzPts val="1500"/>
              <a:buFont typeface="Arial"/>
              <a:buChar char="●"/>
            </a:pPr>
            <a:r>
              <a:rPr lang="en" sz="1500">
                <a:solidFill>
                  <a:srgbClr val="3D3D3D"/>
                </a:solidFill>
                <a:latin typeface="Arial"/>
                <a:ea typeface="Arial"/>
                <a:cs typeface="Arial"/>
                <a:sym typeface="Arial"/>
              </a:rPr>
              <a:t>Data Sampling is generally defined as a rule-based process that selects a smaller set of items from a bigger group. Thus, in the data sampling model, the data is reduced into its much smaller approximation before being stored in the memory.</a:t>
            </a:r>
            <a:endParaRPr sz="1500">
              <a:solidFill>
                <a:srgbClr val="3D3D3D"/>
              </a:solidFill>
              <a:latin typeface="Arial"/>
              <a:ea typeface="Arial"/>
              <a:cs typeface="Arial"/>
              <a:sym typeface="Arial"/>
            </a:endParaRPr>
          </a:p>
          <a:p>
            <a:pPr indent="0" lvl="0" marL="457200" rtl="0" algn="l">
              <a:spcBef>
                <a:spcPts val="0"/>
              </a:spcBef>
              <a:spcAft>
                <a:spcPts val="0"/>
              </a:spcAft>
              <a:buNone/>
            </a:pPr>
            <a:r>
              <a:t/>
            </a:r>
            <a:endParaRPr sz="1500">
              <a:solidFill>
                <a:srgbClr val="3D3D3D"/>
              </a:solidFill>
              <a:latin typeface="Arial"/>
              <a:ea typeface="Arial"/>
              <a:cs typeface="Arial"/>
              <a:sym typeface="Arial"/>
            </a:endParaRPr>
          </a:p>
          <a:p>
            <a:pPr indent="-323850" lvl="0" marL="457200" rtl="0" algn="l">
              <a:spcBef>
                <a:spcPts val="0"/>
              </a:spcBef>
              <a:spcAft>
                <a:spcPts val="0"/>
              </a:spcAft>
              <a:buClr>
                <a:srgbClr val="3D3D3D"/>
              </a:buClr>
              <a:buSzPts val="1500"/>
              <a:buFont typeface="Arial"/>
              <a:buChar char="●"/>
            </a:pPr>
            <a:r>
              <a:rPr lang="en" sz="1500">
                <a:solidFill>
                  <a:srgbClr val="3D3D3D"/>
                </a:solidFill>
                <a:latin typeface="Arial"/>
                <a:ea typeface="Arial"/>
                <a:cs typeface="Arial"/>
                <a:sym typeface="Arial"/>
              </a:rPr>
              <a:t>Data Sketching is essentially creation of a space-efficient report of the data which is useful for answering the given queries. This compact report/description, that contains all the relevant information about the data items, is called a sketch of the data.</a:t>
            </a:r>
            <a:endParaRPr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7200">
                <a:solidFill>
                  <a:srgbClr val="3D3D3D"/>
                </a:solidFill>
                <a:latin typeface="Arial"/>
                <a:ea typeface="Arial"/>
                <a:cs typeface="Arial"/>
                <a:sym typeface="Arial"/>
              </a:rPr>
              <a:t>DATA STREAMING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596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of Data Stream</a:t>
            </a:r>
            <a:endParaRPr/>
          </a:p>
        </p:txBody>
      </p:sp>
      <p:sp>
        <p:nvSpPr>
          <p:cNvPr id="178" name="Google Shape;178;p21"/>
          <p:cNvSpPr txBox="1"/>
          <p:nvPr>
            <p:ph idx="1" type="body"/>
          </p:nvPr>
        </p:nvSpPr>
        <p:spPr>
          <a:xfrm>
            <a:off x="819150" y="155090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3D3D3D"/>
              </a:buClr>
              <a:buSzPts val="1700"/>
              <a:buFont typeface="Arial"/>
              <a:buChar char="●"/>
            </a:pPr>
            <a:r>
              <a:rPr lang="en" sz="1700">
                <a:solidFill>
                  <a:srgbClr val="3D3D3D"/>
                </a:solidFill>
                <a:latin typeface="Arial"/>
                <a:ea typeface="Arial"/>
                <a:cs typeface="Arial"/>
                <a:sym typeface="Arial"/>
              </a:rPr>
              <a:t>Able to deal with never-ending sequence of events</a:t>
            </a:r>
            <a:endParaRPr sz="1700">
              <a:solidFill>
                <a:srgbClr val="3D3D3D"/>
              </a:solidFill>
              <a:latin typeface="Arial"/>
              <a:ea typeface="Arial"/>
              <a:cs typeface="Arial"/>
              <a:sym typeface="Arial"/>
            </a:endParaRPr>
          </a:p>
          <a:p>
            <a:pPr indent="0" lvl="0" marL="457200" rtl="0" algn="l">
              <a:spcBef>
                <a:spcPts val="0"/>
              </a:spcBef>
              <a:spcAft>
                <a:spcPts val="0"/>
              </a:spcAft>
              <a:buNone/>
            </a:pPr>
            <a:r>
              <a:t/>
            </a:r>
            <a:endParaRPr sz="1700">
              <a:solidFill>
                <a:srgbClr val="3D3D3D"/>
              </a:solidFill>
              <a:latin typeface="Arial"/>
              <a:ea typeface="Arial"/>
              <a:cs typeface="Arial"/>
              <a:sym typeface="Arial"/>
            </a:endParaRPr>
          </a:p>
          <a:p>
            <a:pPr indent="-336550" lvl="0" marL="457200" rtl="0" algn="l">
              <a:spcBef>
                <a:spcPts val="0"/>
              </a:spcBef>
              <a:spcAft>
                <a:spcPts val="0"/>
              </a:spcAft>
              <a:buClr>
                <a:srgbClr val="3D3D3D"/>
              </a:buClr>
              <a:buSzPts val="1700"/>
              <a:buFont typeface="Arial"/>
              <a:buChar char="●"/>
            </a:pPr>
            <a:r>
              <a:rPr lang="en" sz="1700">
                <a:solidFill>
                  <a:srgbClr val="3D3D3D"/>
                </a:solidFill>
                <a:latin typeface="Arial"/>
                <a:ea typeface="Arial"/>
                <a:cs typeface="Arial"/>
                <a:sym typeface="Arial"/>
              </a:rPr>
              <a:t>Real-time or near-real-time processing</a:t>
            </a:r>
            <a:endParaRPr sz="1700">
              <a:solidFill>
                <a:srgbClr val="3D3D3D"/>
              </a:solidFill>
              <a:latin typeface="Arial"/>
              <a:ea typeface="Arial"/>
              <a:cs typeface="Arial"/>
              <a:sym typeface="Arial"/>
            </a:endParaRPr>
          </a:p>
          <a:p>
            <a:pPr indent="0" lvl="0" marL="457200" rtl="0" algn="l">
              <a:spcBef>
                <a:spcPts val="0"/>
              </a:spcBef>
              <a:spcAft>
                <a:spcPts val="0"/>
              </a:spcAft>
              <a:buNone/>
            </a:pPr>
            <a:r>
              <a:t/>
            </a:r>
            <a:endParaRPr sz="1700">
              <a:solidFill>
                <a:srgbClr val="3D3D3D"/>
              </a:solidFill>
              <a:latin typeface="Arial"/>
              <a:ea typeface="Arial"/>
              <a:cs typeface="Arial"/>
              <a:sym typeface="Arial"/>
            </a:endParaRPr>
          </a:p>
          <a:p>
            <a:pPr indent="-336550" lvl="0" marL="457200" rtl="0" algn="l">
              <a:spcBef>
                <a:spcPts val="0"/>
              </a:spcBef>
              <a:spcAft>
                <a:spcPts val="0"/>
              </a:spcAft>
              <a:buClr>
                <a:srgbClr val="3D3D3D"/>
              </a:buClr>
              <a:buSzPts val="1700"/>
              <a:buFont typeface="Arial"/>
              <a:buChar char="●"/>
            </a:pPr>
            <a:r>
              <a:rPr lang="en" sz="1700">
                <a:solidFill>
                  <a:srgbClr val="3D3D3D"/>
                </a:solidFill>
                <a:latin typeface="Arial"/>
                <a:ea typeface="Arial"/>
                <a:cs typeface="Arial"/>
                <a:sym typeface="Arial"/>
              </a:rPr>
              <a:t>Able to detect patterns in massive datasets</a:t>
            </a:r>
            <a:endParaRPr sz="1700">
              <a:solidFill>
                <a:srgbClr val="3D3D3D"/>
              </a:solidFill>
              <a:latin typeface="Arial"/>
              <a:ea typeface="Arial"/>
              <a:cs typeface="Arial"/>
              <a:sym typeface="Arial"/>
            </a:endParaRPr>
          </a:p>
          <a:p>
            <a:pPr indent="0" lvl="0" marL="457200" rtl="0" algn="l">
              <a:spcBef>
                <a:spcPts val="0"/>
              </a:spcBef>
              <a:spcAft>
                <a:spcPts val="0"/>
              </a:spcAft>
              <a:buNone/>
            </a:pPr>
            <a:r>
              <a:t/>
            </a:r>
            <a:endParaRPr sz="1700">
              <a:solidFill>
                <a:srgbClr val="3D3D3D"/>
              </a:solidFill>
              <a:latin typeface="Arial"/>
              <a:ea typeface="Arial"/>
              <a:cs typeface="Arial"/>
              <a:sym typeface="Arial"/>
            </a:endParaRPr>
          </a:p>
          <a:p>
            <a:pPr indent="-336550" lvl="0" marL="457200" rtl="0" algn="l">
              <a:spcBef>
                <a:spcPts val="0"/>
              </a:spcBef>
              <a:spcAft>
                <a:spcPts val="0"/>
              </a:spcAft>
              <a:buClr>
                <a:srgbClr val="3D3D3D"/>
              </a:buClr>
              <a:buSzPts val="1700"/>
              <a:buFont typeface="Arial"/>
              <a:buChar char="●"/>
            </a:pPr>
            <a:r>
              <a:rPr lang="en" sz="1700">
                <a:solidFill>
                  <a:srgbClr val="3D3D3D"/>
                </a:solidFill>
                <a:latin typeface="Arial"/>
                <a:ea typeface="Arial"/>
                <a:cs typeface="Arial"/>
                <a:sym typeface="Arial"/>
              </a:rPr>
              <a:t>Easy data scalability</a:t>
            </a:r>
            <a:endParaRPr sz="1700">
              <a:solidFill>
                <a:srgbClr val="3D3D3D"/>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