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5"/>
  </p:notesMasterIdLst>
  <p:sldIdLst>
    <p:sldId id="257" r:id="rId5"/>
    <p:sldId id="358" r:id="rId6"/>
    <p:sldId id="359" r:id="rId7"/>
    <p:sldId id="360" r:id="rId8"/>
    <p:sldId id="361" r:id="rId9"/>
    <p:sldId id="362" r:id="rId10"/>
    <p:sldId id="363" r:id="rId11"/>
    <p:sldId id="364" r:id="rId12"/>
    <p:sldId id="368" r:id="rId13"/>
    <p:sldId id="370" r:id="rId14"/>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CBAE0D-EF73-56B6-ED90-E977D144DB90}" name="Carson Olofson" initials="CO" userId="S::z1869660@students.niu.edu::92b577c1-aedb-4ac6-ac0e-928984e636e7" providerId="AD"/>
  <p188:author id="{D6174960-8973-AFD7-999A-DCB4A5B7E167}" name="Josue Vega" initials="JV" userId="Josue Vega" providerId="None"/>
  <p188:author id="{7BAEE0DB-0295-2AEC-3AF5-E6B06253DF88}" name="Sai Yajvanth Alpuri" initials="SYA" userId="S::Z1938659@students.niu.edu::381dff23-aa7e-4c38-b373-fb209067102d" providerId="AD"/>
  <p188:author id="{0E0DECFE-DDB1-AFE6-B25B-9DFD57543949}" name="Josue Vega" initials="JV" userId="S::z1867190@students.niu.edu::6b0cc452-adef-4415-a0b7-4456104260c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39AD6-10CA-66A6-1608-6B6D773F5C43}" v="32" dt="2022-11-28T17:05:47.960"/>
    <p1510:client id="{AF2FD278-4988-4133-B0C5-93DE33FF8908}" v="8" dt="2022-12-04T21:39:43.443"/>
    <p1510:client id="{D624FAFD-1122-15A5-3F26-04372F7FBC9C}" v="31" dt="2022-11-28T18:46:49.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E030958-C115-4439-BF44-F33BE488A568}" type="datetimeFigureOut">
              <a:rPr lang="en-US" smtClean="0"/>
              <a:t>1/12/2024</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621D8E1-64FE-42BC-857C-6432C10DAF36}" type="slidenum">
              <a:rPr lang="en-US" smtClean="0"/>
              <a:t>‹#›</a:t>
            </a:fld>
            <a:endParaRPr lang="en-US"/>
          </a:p>
        </p:txBody>
      </p:sp>
    </p:spTree>
    <p:extLst>
      <p:ext uri="{BB962C8B-B14F-4D97-AF65-F5344CB8AC3E}">
        <p14:creationId xmlns:p14="http://schemas.microsoft.com/office/powerpoint/2010/main" val="2036891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C8102E"/>
                </a:solidFill>
              </a:defRPr>
            </a:lvl1pPr>
          </a:lstStyle>
          <a:p>
            <a:r>
              <a:rPr lang="en-US"/>
              <a:t>Click here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6074" y="289524"/>
            <a:ext cx="4399853" cy="2956407"/>
          </a:xfrm>
          <a:prstGeom prst="rect">
            <a:avLst/>
          </a:prstGeom>
        </p:spPr>
      </p:pic>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1/12/2024</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1/12/2024</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C8102E"/>
                </a:solidFill>
              </a:defRPr>
            </a:lvl1pPr>
          </a:lstStyle>
          <a:p>
            <a:pPr lvl="0"/>
            <a:r>
              <a:rPr lang="en-US"/>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1/12/2024</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1/12/2024</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428750"/>
            <a:ext cx="5127313"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06851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428750"/>
            <a:ext cx="5084233"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8568" y="206851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1/12/2024</a:t>
            </a:fld>
            <a:endParaRPr lang="en-US"/>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1/12/2024</a:t>
            </a:fld>
            <a:endParaRPr lang="en-US"/>
          </a:p>
        </p:txBody>
      </p:sp>
      <p:sp>
        <p:nvSpPr>
          <p:cNvPr id="4" name="Footer Placeholder 3"/>
          <p:cNvSpPr>
            <a:spLocks noGrp="1"/>
          </p:cNvSpPr>
          <p:nvPr>
            <p:ph type="ftr" sz="quarter" idx="11"/>
          </p:nvPr>
        </p:nvSpPr>
        <p:spPr>
          <a:xfrm>
            <a:off x="4165600" y="640080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1/12/2024</a:t>
            </a:fld>
            <a:endParaRPr lang="en-US"/>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8000" y="6340476"/>
            <a:ext cx="15240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1/12/2024</a:t>
            </a:fld>
            <a:endParaRPr lang="en-US"/>
          </a:p>
        </p:txBody>
      </p:sp>
      <p:sp>
        <p:nvSpPr>
          <p:cNvPr id="6" name="Slide Number Placeholder 5"/>
          <p:cNvSpPr>
            <a:spLocks noGrp="1"/>
          </p:cNvSpPr>
          <p:nvPr>
            <p:ph type="sldNum" sz="quarter" idx="4"/>
          </p:nvPr>
        </p:nvSpPr>
        <p:spPr>
          <a:xfrm>
            <a:off x="9855200" y="6324601"/>
            <a:ext cx="18288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769600" y="481998"/>
            <a:ext cx="904813" cy="1180958"/>
          </a:xfrm>
          <a:prstGeom prst="rect">
            <a:avLst/>
          </a:prstGeom>
        </p:spPr>
      </p:pic>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279901" y="6277246"/>
            <a:ext cx="3644900" cy="428354"/>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68" r:id="rId1"/>
    <p:sldLayoutId id="2147483660" r:id="rId2"/>
    <p:sldLayoutId id="2147483666" r:id="rId3"/>
    <p:sldLayoutId id="2147483661" r:id="rId4"/>
    <p:sldLayoutId id="2147483665" r:id="rId5"/>
    <p:sldLayoutId id="2147483662" r:id="rId6"/>
    <p:sldLayoutId id="2147483663" r:id="rId7"/>
    <p:sldLayoutId id="2147483664" r:id="rId8"/>
  </p:sldLayoutIdLst>
  <p:txStyles>
    <p:titleStyle>
      <a:lvl1pPr algn="l" defTabSz="914400" rtl="0" eaLnBrk="1" latinLnBrk="0" hangingPunct="1">
        <a:spcBef>
          <a:spcPct val="0"/>
        </a:spcBef>
        <a:buNone/>
        <a:defRPr sz="4000" b="1" kern="1200">
          <a:solidFill>
            <a:schemeClr val="bg1"/>
          </a:solidFill>
          <a:latin typeface="+mj-lt"/>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560" y="3515359"/>
            <a:ext cx="9306560" cy="1280915"/>
          </a:xfrm>
        </p:spPr>
        <p:txBody>
          <a:bodyPr>
            <a:normAutofit/>
          </a:bodyPr>
          <a:lstStyle/>
          <a:p>
            <a:pPr marL="0" marR="0">
              <a:spcBef>
                <a:spcPts val="1200"/>
              </a:spcBef>
              <a:spcAft>
                <a:spcPts val="1200"/>
              </a:spcAft>
              <a:tabLst>
                <a:tab pos="2971800" algn="ctr"/>
                <a:tab pos="5943600" algn="r"/>
              </a:tabLst>
            </a:pPr>
            <a:r>
              <a:rPr lang="en-US" sz="2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OMIS 661 – Business Intelligence Applications and Tools Project</a:t>
            </a:r>
            <a:br>
              <a:rPr lang="en-US" sz="2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ubtitle 3"/>
          <p:cNvSpPr>
            <a:spLocks noGrp="1"/>
          </p:cNvSpPr>
          <p:nvPr>
            <p:ph type="subTitle" idx="1"/>
          </p:nvPr>
        </p:nvSpPr>
        <p:spPr>
          <a:xfrm>
            <a:off x="9072880" y="5700515"/>
            <a:ext cx="2540000" cy="598685"/>
          </a:xfrm>
        </p:spPr>
        <p:txBody>
          <a:bodyPr vert="horz" lIns="91440" tIns="45720" rIns="91440" bIns="45720" rtlCol="0" anchor="t">
            <a:normAutofit/>
          </a:bodyPr>
          <a:lstStyle/>
          <a:p>
            <a:pPr algn="r"/>
            <a:r>
              <a:rPr lang="en-US" sz="20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November 28, 2022</a:t>
            </a:r>
            <a:endParaRPr lang="en-US" sz="2000" b="0"/>
          </a:p>
        </p:txBody>
      </p:sp>
      <p:sp>
        <p:nvSpPr>
          <p:cNvPr id="6" name="Title 1">
            <a:extLst>
              <a:ext uri="{FF2B5EF4-FFF2-40B4-BE49-F238E27FC236}">
                <a16:creationId xmlns:a16="http://schemas.microsoft.com/office/drawing/2014/main" id="{7B8A9944-2031-8618-2A3D-C55A47615816}"/>
              </a:ext>
            </a:extLst>
          </p:cNvPr>
          <p:cNvSpPr txBox="1">
            <a:spLocks/>
          </p:cNvSpPr>
          <p:nvPr/>
        </p:nvSpPr>
        <p:spPr>
          <a:xfrm>
            <a:off x="3545840" y="4607937"/>
            <a:ext cx="5588000" cy="1280915"/>
          </a:xfrm>
          <a:prstGeom prst="rect">
            <a:avLst/>
          </a:prstGeom>
        </p:spPr>
        <p:txBody>
          <a:bodyPr vert="horz" lIns="91440" tIns="45720" rIns="91440" bIns="45720" rtlCol="0" anchor="b">
            <a:normAutofit fontScale="92500" lnSpcReduction="20000"/>
          </a:bodyPr>
          <a:lstStyle>
            <a:lvl1pPr algn="ctr" defTabSz="914400" rtl="0" eaLnBrk="1" latinLnBrk="0" hangingPunct="1">
              <a:spcBef>
                <a:spcPct val="0"/>
              </a:spcBef>
              <a:buNone/>
              <a:defRPr sz="3600" b="1" kern="1200">
                <a:solidFill>
                  <a:srgbClr val="C8102E"/>
                </a:solidFill>
                <a:latin typeface="+mj-lt"/>
                <a:ea typeface="Roboto Slab" pitchFamily="2" charset="0"/>
                <a:cs typeface="Arial" pitchFamily="34" charset="0"/>
              </a:defRPr>
            </a:lvl1pPr>
          </a:lstStyle>
          <a:p>
            <a:pPr algn="ctr">
              <a:lnSpc>
                <a:spcPct val="114000"/>
              </a:lnSpc>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4000"/>
              </a:lnSpc>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Devaki Machineni:</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Z1947232</a:t>
            </a:r>
          </a:p>
          <a:p>
            <a:pPr algn="ctr">
              <a:lnSpc>
                <a:spcPct val="114000"/>
              </a:lnSpc>
            </a:pPr>
            <a:br>
              <a:rPr lang="en-US"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b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87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0DC592-3BEC-88F7-C84A-26B132969A0B}"/>
              </a:ext>
            </a:extLst>
          </p:cNvPr>
          <p:cNvSpPr>
            <a:spLocks noGrp="1"/>
          </p:cNvSpPr>
          <p:nvPr>
            <p:ph idx="1"/>
          </p:nvPr>
        </p:nvSpPr>
        <p:spPr>
          <a:xfrm>
            <a:off x="859631" y="3026569"/>
            <a:ext cx="10643393" cy="1493044"/>
          </a:xfrm>
        </p:spPr>
        <p:txBody>
          <a:bodyPr vert="horz" lIns="91440" tIns="45720" rIns="91440" bIns="45720" rtlCol="0" anchor="t">
            <a:normAutofit lnSpcReduction="10000"/>
          </a:bodyPr>
          <a:lstStyle/>
          <a:p>
            <a:pPr marL="0" indent="0" algn="ctr">
              <a:buNone/>
            </a:pPr>
            <a:r>
              <a:rPr lang="en-US" sz="9600" b="1" dirty="0">
                <a:cs typeface="Arial"/>
              </a:rPr>
              <a:t>Thank you! </a:t>
            </a:r>
            <a:endParaRPr lang="en-US" sz="9600" b="1" dirty="0"/>
          </a:p>
        </p:txBody>
      </p:sp>
    </p:spTree>
    <p:extLst>
      <p:ext uri="{BB962C8B-B14F-4D97-AF65-F5344CB8AC3E}">
        <p14:creationId xmlns:p14="http://schemas.microsoft.com/office/powerpoint/2010/main" val="99969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1">
            <a:extLst>
              <a:ext uri="{FF2B5EF4-FFF2-40B4-BE49-F238E27FC236}">
                <a16:creationId xmlns:a16="http://schemas.microsoft.com/office/drawing/2014/main" id="{58505053-B6CA-0DCA-67B1-583E626200AF}"/>
              </a:ext>
            </a:extLst>
          </p:cNvPr>
          <p:cNvSpPr>
            <a:spLocks noGrp="1"/>
          </p:cNvSpPr>
          <p:nvPr>
            <p:ph sz="half" idx="1"/>
          </p:nvPr>
        </p:nvSpPr>
        <p:spPr>
          <a:xfrm>
            <a:off x="609600" y="1223964"/>
            <a:ext cx="5384800" cy="4997449"/>
          </a:xfrm>
        </p:spPr>
        <p:txBody>
          <a:bodyPr vert="horz" lIns="91440" tIns="45720" rIns="91440" bIns="45720" rtlCol="0" anchor="t">
            <a:noAutofit/>
          </a:bodyPr>
          <a:lstStyle/>
          <a:p>
            <a:pPr marL="0" indent="0">
              <a:buNone/>
            </a:pPr>
            <a:r>
              <a:rPr lang="en-US" sz="2200" b="1" u="sng">
                <a:ea typeface="+mn-lt"/>
                <a:cs typeface="+mn-lt"/>
              </a:rPr>
              <a:t>Analysis</a:t>
            </a:r>
            <a:r>
              <a:rPr lang="en-US" sz="2200" b="1">
                <a:ea typeface="+mn-lt"/>
                <a:cs typeface="+mn-lt"/>
              </a:rPr>
              <a:t>: Out of the total 90 distinct stock items, “The GU” red tag shirt is the most profitable one. The purchase quantity also shows the highest ordered product is the t-shirt. But the purchase quantity is significantly high compared to sales quantity. </a:t>
            </a:r>
            <a:endParaRPr lang="en-US" sz="2200">
              <a:ea typeface="+mn-lt"/>
            </a:endParaRPr>
          </a:p>
          <a:p>
            <a:pPr marL="0" indent="0">
              <a:buNone/>
            </a:pPr>
            <a:endParaRPr lang="en-US" sz="2200" b="1"/>
          </a:p>
          <a:p>
            <a:pPr marL="0" indent="0">
              <a:buNone/>
            </a:pPr>
            <a:r>
              <a:rPr lang="en-US" sz="2200" b="1" u="sng">
                <a:ea typeface="+mn-lt"/>
                <a:cs typeface="+mn-lt"/>
              </a:rPr>
              <a:t>Recommendation</a:t>
            </a:r>
            <a:r>
              <a:rPr lang="en-US" sz="2200" b="1">
                <a:ea typeface="+mn-lt"/>
                <a:cs typeface="+mn-lt"/>
              </a:rPr>
              <a:t>: Wide World Importers (WWI) needs to develop a strategy, like promotion or a re-design negotiation with suppliers to release huge on hand inventory. </a:t>
            </a:r>
            <a:endParaRPr lang="en-US" sz="2200"/>
          </a:p>
          <a:p>
            <a:pPr marL="0" indent="0">
              <a:buNone/>
            </a:pPr>
            <a:endParaRPr lang="en-US"/>
          </a:p>
        </p:txBody>
      </p:sp>
      <p:pic>
        <p:nvPicPr>
          <p:cNvPr id="1026" name="Picture 2">
            <a:extLst>
              <a:ext uri="{FF2B5EF4-FFF2-40B4-BE49-F238E27FC236}">
                <a16:creationId xmlns:a16="http://schemas.microsoft.com/office/drawing/2014/main" id="{F7F9301B-5714-2C58-4003-4F497A5202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97600" y="1671289"/>
            <a:ext cx="5384800" cy="4078986"/>
          </a:xfrm>
          <a:prstGeom prst="rect">
            <a:avLst/>
          </a:prstGeom>
          <a:solidFill>
            <a:srgbClr val="FFFFFF"/>
          </a:solidFill>
        </p:spPr>
      </p:pic>
      <p:sp>
        <p:nvSpPr>
          <p:cNvPr id="1033" name="Title 3">
            <a:extLst>
              <a:ext uri="{FF2B5EF4-FFF2-40B4-BE49-F238E27FC236}">
                <a16:creationId xmlns:a16="http://schemas.microsoft.com/office/drawing/2014/main" id="{F8310D4C-C869-2DB9-E96A-B1CD0E652C5F}"/>
              </a:ext>
            </a:extLst>
          </p:cNvPr>
          <p:cNvSpPr>
            <a:spLocks noGrp="1"/>
          </p:cNvSpPr>
          <p:nvPr>
            <p:ph type="title"/>
          </p:nvPr>
        </p:nvSpPr>
        <p:spPr>
          <a:xfrm>
            <a:off x="609600" y="152400"/>
            <a:ext cx="10058400" cy="990600"/>
          </a:xfrm>
        </p:spPr>
        <p:txBody>
          <a:bodyPr>
            <a:normAutofit/>
          </a:bodyPr>
          <a:lstStyle/>
          <a:p>
            <a:r>
              <a:rPr lang="en-US" sz="3600"/>
              <a:t>Profit Analysis </a:t>
            </a:r>
          </a:p>
        </p:txBody>
      </p:sp>
    </p:spTree>
    <p:extLst>
      <p:ext uri="{BB962C8B-B14F-4D97-AF65-F5344CB8AC3E}">
        <p14:creationId xmlns:p14="http://schemas.microsoft.com/office/powerpoint/2010/main" val="139569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52B39-E02A-4753-61A6-7AE2849C86B7}"/>
              </a:ext>
            </a:extLst>
          </p:cNvPr>
          <p:cNvSpPr>
            <a:spLocks noGrp="1"/>
          </p:cNvSpPr>
          <p:nvPr>
            <p:ph sz="half" idx="1"/>
          </p:nvPr>
        </p:nvSpPr>
        <p:spPr/>
        <p:txBody>
          <a:bodyPr vert="horz" lIns="91440" tIns="45720" rIns="91440" bIns="45720" rtlCol="0" anchor="t">
            <a:normAutofit/>
          </a:bodyPr>
          <a:lstStyle/>
          <a:p>
            <a:pPr marL="0" indent="0">
              <a:buNone/>
            </a:pPr>
            <a:r>
              <a:rPr lang="en-US" sz="2200" b="1" u="sng">
                <a:ea typeface="+mn-lt"/>
                <a:cs typeface="+mn-lt"/>
              </a:rPr>
              <a:t>Analysis</a:t>
            </a:r>
            <a:r>
              <a:rPr lang="en-US" sz="2200" b="1">
                <a:ea typeface="+mn-lt"/>
                <a:cs typeface="+mn-lt"/>
              </a:rPr>
              <a:t>: The size of the shirt have a positive contribution to profit. Profit is more likely to increase when the t-shirt size is Small. But the order items show significantly low value for size S. In contrast the least profitable t-shirt size is purchased in high quantity. </a:t>
            </a:r>
            <a:endParaRPr lang="en-US" sz="2200"/>
          </a:p>
          <a:p>
            <a:pPr marL="0" indent="0">
              <a:buNone/>
            </a:pPr>
            <a:endParaRPr lang="en-US" sz="2200" b="1">
              <a:ea typeface="+mn-lt"/>
              <a:cs typeface="+mn-lt"/>
            </a:endParaRPr>
          </a:p>
          <a:p>
            <a:pPr marL="0" indent="0">
              <a:buNone/>
            </a:pPr>
            <a:r>
              <a:rPr lang="en-US" sz="2200" b="1" u="sng">
                <a:ea typeface="+mn-lt"/>
                <a:cs typeface="+mn-lt"/>
              </a:rPr>
              <a:t>Recommendation</a:t>
            </a:r>
            <a:r>
              <a:rPr lang="en-US" sz="2200" b="1">
                <a:ea typeface="+mn-lt"/>
                <a:cs typeface="+mn-lt"/>
              </a:rPr>
              <a:t>: WWI should buy and sell more S size shirts as the profit is likely to increase with S size shirt. Also, the purchase of the 5XL t-shirt need to be discontinued.</a:t>
            </a:r>
            <a:r>
              <a:rPr lang="en-US" b="1">
                <a:ea typeface="+mn-lt"/>
                <a:cs typeface="+mn-lt"/>
              </a:rPr>
              <a:t> </a:t>
            </a:r>
            <a:endParaRPr lang="en-US"/>
          </a:p>
          <a:p>
            <a:pPr marL="0" indent="0">
              <a:buNone/>
            </a:pPr>
            <a:endParaRPr lang="en-US"/>
          </a:p>
        </p:txBody>
      </p:sp>
      <p:sp>
        <p:nvSpPr>
          <p:cNvPr id="4" name="Title 3">
            <a:extLst>
              <a:ext uri="{FF2B5EF4-FFF2-40B4-BE49-F238E27FC236}">
                <a16:creationId xmlns:a16="http://schemas.microsoft.com/office/drawing/2014/main" id="{227730F3-0750-1B0A-6F5C-4E36FD5A0944}"/>
              </a:ext>
            </a:extLst>
          </p:cNvPr>
          <p:cNvSpPr>
            <a:spLocks noGrp="1"/>
          </p:cNvSpPr>
          <p:nvPr>
            <p:ph type="title"/>
          </p:nvPr>
        </p:nvSpPr>
        <p:spPr/>
        <p:txBody>
          <a:bodyPr>
            <a:normAutofit/>
          </a:bodyPr>
          <a:lstStyle/>
          <a:p>
            <a:r>
              <a:rPr lang="en-US" sz="3600" err="1"/>
              <a:t>Cont</a:t>
            </a:r>
            <a:r>
              <a:rPr lang="en-US" sz="3600"/>
              <a:t>…</a:t>
            </a:r>
          </a:p>
        </p:txBody>
      </p:sp>
      <p:pic>
        <p:nvPicPr>
          <p:cNvPr id="7" name="Picture 7" descr="Graphical user interface, application, table, Excel&#10;&#10;Description automatically generated">
            <a:extLst>
              <a:ext uri="{FF2B5EF4-FFF2-40B4-BE49-F238E27FC236}">
                <a16:creationId xmlns:a16="http://schemas.microsoft.com/office/drawing/2014/main" id="{FF97F554-11E4-063A-268B-D8236BC46859}"/>
              </a:ext>
            </a:extLst>
          </p:cNvPr>
          <p:cNvPicPr>
            <a:picLocks noGrp="1" noChangeAspect="1"/>
          </p:cNvPicPr>
          <p:nvPr>
            <p:ph sz="half" idx="2"/>
          </p:nvPr>
        </p:nvPicPr>
        <p:blipFill>
          <a:blip r:embed="rId2"/>
          <a:stretch>
            <a:fillRect/>
          </a:stretch>
        </p:blipFill>
        <p:spPr>
          <a:xfrm>
            <a:off x="6197600" y="1667332"/>
            <a:ext cx="5384800" cy="4086900"/>
          </a:xfrm>
        </p:spPr>
      </p:pic>
    </p:spTree>
    <p:extLst>
      <p:ext uri="{BB962C8B-B14F-4D97-AF65-F5344CB8AC3E}">
        <p14:creationId xmlns:p14="http://schemas.microsoft.com/office/powerpoint/2010/main" val="271091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D0B00-0A80-1323-9B09-6CE9FBA98DB9}"/>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200" b="1" u="sng" dirty="0">
                <a:ea typeface="+mn-lt"/>
                <a:cs typeface="+mn-lt"/>
              </a:rPr>
              <a:t>Analysis</a:t>
            </a:r>
            <a:r>
              <a:rPr lang="en-US" sz="2200" b="1" dirty="0">
                <a:ea typeface="+mn-lt"/>
                <a:cs typeface="+mn-lt"/>
              </a:rPr>
              <a:t>: There is a steady sales growth between the years. Also, the sales amount is consistent over the months in each year. Slight decline in sales is observed during the first quarter of 2016. </a:t>
            </a:r>
            <a:endParaRPr lang="en-US" sz="2200" dirty="0"/>
          </a:p>
          <a:p>
            <a:pPr marL="0" indent="0">
              <a:buNone/>
            </a:pPr>
            <a:endParaRPr lang="en-US" sz="2200" b="1" dirty="0">
              <a:ea typeface="+mn-lt"/>
              <a:cs typeface="+mn-lt"/>
            </a:endParaRPr>
          </a:p>
          <a:p>
            <a:pPr marL="0" indent="0">
              <a:buNone/>
            </a:pPr>
            <a:r>
              <a:rPr lang="en-US" sz="2200" b="1" u="sng" dirty="0">
                <a:ea typeface="+mn-lt"/>
                <a:cs typeface="+mn-lt"/>
              </a:rPr>
              <a:t>Recommendation</a:t>
            </a:r>
            <a:r>
              <a:rPr lang="en-US" sz="2200" b="1" dirty="0">
                <a:ea typeface="+mn-lt"/>
                <a:cs typeface="+mn-lt"/>
              </a:rPr>
              <a:t>: Holiday seasons are characterized by high sales of stock items imported and distributed by WWI. The company can use Holiday promotions to increase sales amounts during the month of November, December, May, July.</a:t>
            </a:r>
            <a:endParaRPr lang="en-US" sz="2200" dirty="0"/>
          </a:p>
        </p:txBody>
      </p:sp>
      <p:pic>
        <p:nvPicPr>
          <p:cNvPr id="6" name="Content Placeholder 5">
            <a:extLst>
              <a:ext uri="{FF2B5EF4-FFF2-40B4-BE49-F238E27FC236}">
                <a16:creationId xmlns:a16="http://schemas.microsoft.com/office/drawing/2014/main" id="{47E13CAA-921F-EE02-447F-1D9704143E80}"/>
              </a:ext>
            </a:extLst>
          </p:cNvPr>
          <p:cNvPicPr>
            <a:picLocks noGrp="1" noChangeAspect="1"/>
          </p:cNvPicPr>
          <p:nvPr>
            <p:ph sz="half" idx="2"/>
          </p:nvPr>
        </p:nvPicPr>
        <p:blipFill>
          <a:blip r:embed="rId2"/>
          <a:stretch>
            <a:fillRect/>
          </a:stretch>
        </p:blipFill>
        <p:spPr>
          <a:xfrm>
            <a:off x="6197600" y="1813751"/>
            <a:ext cx="5384800" cy="3794060"/>
          </a:xfrm>
        </p:spPr>
      </p:pic>
      <p:sp>
        <p:nvSpPr>
          <p:cNvPr id="4" name="Title 3">
            <a:extLst>
              <a:ext uri="{FF2B5EF4-FFF2-40B4-BE49-F238E27FC236}">
                <a16:creationId xmlns:a16="http://schemas.microsoft.com/office/drawing/2014/main" id="{18760058-5BA3-22ED-B3A2-9E1849946713}"/>
              </a:ext>
            </a:extLst>
          </p:cNvPr>
          <p:cNvSpPr>
            <a:spLocks noGrp="1"/>
          </p:cNvSpPr>
          <p:nvPr>
            <p:ph type="title"/>
          </p:nvPr>
        </p:nvSpPr>
        <p:spPr/>
        <p:txBody>
          <a:bodyPr>
            <a:normAutofit/>
          </a:bodyPr>
          <a:lstStyle/>
          <a:p>
            <a:r>
              <a:rPr lang="en-US" sz="3600"/>
              <a:t>Sales Analysis</a:t>
            </a:r>
          </a:p>
        </p:txBody>
      </p:sp>
    </p:spTree>
    <p:extLst>
      <p:ext uri="{BB962C8B-B14F-4D97-AF65-F5344CB8AC3E}">
        <p14:creationId xmlns:p14="http://schemas.microsoft.com/office/powerpoint/2010/main" val="3461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B01DAE-CE80-B4E2-1038-6A2360C879B5}"/>
              </a:ext>
            </a:extLst>
          </p:cNvPr>
          <p:cNvSpPr>
            <a:spLocks noGrp="1"/>
          </p:cNvSpPr>
          <p:nvPr>
            <p:ph sz="half" idx="1"/>
          </p:nvPr>
        </p:nvSpPr>
        <p:spPr/>
        <p:txBody>
          <a:bodyPr vert="horz" lIns="91440" tIns="45720" rIns="91440" bIns="45720" rtlCol="0" anchor="t">
            <a:normAutofit/>
          </a:bodyPr>
          <a:lstStyle/>
          <a:p>
            <a:pPr marL="0" indent="0">
              <a:buNone/>
            </a:pPr>
            <a:r>
              <a:rPr lang="en-US" sz="2200" b="1" u="sng" dirty="0">
                <a:ea typeface="+mn-lt"/>
                <a:cs typeface="+mn-lt"/>
              </a:rPr>
              <a:t>Analysis</a:t>
            </a:r>
            <a:r>
              <a:rPr lang="en-US" sz="2200" b="1" dirty="0">
                <a:ea typeface="+mn-lt"/>
                <a:cs typeface="+mn-lt"/>
              </a:rPr>
              <a:t>: WWI dominantly imports stock items from </a:t>
            </a:r>
            <a:r>
              <a:rPr lang="en-US" sz="2200" b="1" dirty="0" err="1">
                <a:ea typeface="+mn-lt"/>
                <a:cs typeface="+mn-lt"/>
              </a:rPr>
              <a:t>Fabrikam</a:t>
            </a:r>
            <a:r>
              <a:rPr lang="en-US" sz="2200" b="1" dirty="0">
                <a:ea typeface="+mn-lt"/>
                <a:cs typeface="+mn-lt"/>
              </a:rPr>
              <a:t> </a:t>
            </a:r>
            <a:r>
              <a:rPr lang="en-US" sz="2200" b="1" dirty="0" err="1">
                <a:ea typeface="+mn-lt"/>
                <a:cs typeface="+mn-lt"/>
              </a:rPr>
              <a:t>Inc</a:t>
            </a:r>
            <a:r>
              <a:rPr lang="en-US" sz="2200" b="1" dirty="0">
                <a:ea typeface="+mn-lt"/>
                <a:cs typeface="+mn-lt"/>
              </a:rPr>
              <a:t> and </a:t>
            </a:r>
            <a:r>
              <a:rPr lang="en-US" sz="2200" b="1" dirty="0" err="1">
                <a:ea typeface="+mn-lt"/>
                <a:cs typeface="+mn-lt"/>
              </a:rPr>
              <a:t>Litware</a:t>
            </a:r>
            <a:r>
              <a:rPr lang="en-US" sz="2200" b="1" dirty="0">
                <a:ea typeface="+mn-lt"/>
                <a:cs typeface="+mn-lt"/>
              </a:rPr>
              <a:t> Inc. </a:t>
            </a:r>
            <a:endParaRPr lang="en-US" sz="2200" dirty="0"/>
          </a:p>
          <a:p>
            <a:pPr marL="0" indent="0">
              <a:buNone/>
            </a:pPr>
            <a:endParaRPr lang="en-US" sz="2200" dirty="0"/>
          </a:p>
          <a:p>
            <a:pPr marL="0" indent="0">
              <a:buNone/>
            </a:pPr>
            <a:r>
              <a:rPr lang="en-US" sz="2200" b="1" u="sng" dirty="0">
                <a:ea typeface="+mn-lt"/>
                <a:cs typeface="+mn-lt"/>
              </a:rPr>
              <a:t>Recommendation</a:t>
            </a:r>
            <a:r>
              <a:rPr lang="en-US" sz="2200" b="1" dirty="0">
                <a:ea typeface="+mn-lt"/>
                <a:cs typeface="+mn-lt"/>
              </a:rPr>
              <a:t>: WWI should consider diversifying suppliers as a risk minimization strategy. The company can also use an advantage to negotiate payment days with these suppliers to gain more time to use cash flows for other business expansion ideas.  </a:t>
            </a:r>
            <a:endParaRPr lang="en-US" sz="2200" dirty="0"/>
          </a:p>
          <a:p>
            <a:endParaRPr lang="en-US" dirty="0"/>
          </a:p>
        </p:txBody>
      </p:sp>
      <p:pic>
        <p:nvPicPr>
          <p:cNvPr id="6" name="Content Placeholder 5">
            <a:extLst>
              <a:ext uri="{FF2B5EF4-FFF2-40B4-BE49-F238E27FC236}">
                <a16:creationId xmlns:a16="http://schemas.microsoft.com/office/drawing/2014/main" id="{BBC475BD-C312-E160-3F03-1548307E967D}"/>
              </a:ext>
            </a:extLst>
          </p:cNvPr>
          <p:cNvPicPr>
            <a:picLocks noGrp="1" noChangeAspect="1"/>
          </p:cNvPicPr>
          <p:nvPr>
            <p:ph sz="half" idx="2"/>
          </p:nvPr>
        </p:nvPicPr>
        <p:blipFill>
          <a:blip r:embed="rId2"/>
          <a:stretch>
            <a:fillRect/>
          </a:stretch>
        </p:blipFill>
        <p:spPr>
          <a:xfrm>
            <a:off x="6197600" y="1622798"/>
            <a:ext cx="5384800" cy="4175967"/>
          </a:xfrm>
        </p:spPr>
      </p:pic>
      <p:sp>
        <p:nvSpPr>
          <p:cNvPr id="4" name="Title 3">
            <a:extLst>
              <a:ext uri="{FF2B5EF4-FFF2-40B4-BE49-F238E27FC236}">
                <a16:creationId xmlns:a16="http://schemas.microsoft.com/office/drawing/2014/main" id="{16D41140-E99D-7CCF-299B-8E92E419A239}"/>
              </a:ext>
            </a:extLst>
          </p:cNvPr>
          <p:cNvSpPr>
            <a:spLocks noGrp="1"/>
          </p:cNvSpPr>
          <p:nvPr>
            <p:ph type="title"/>
          </p:nvPr>
        </p:nvSpPr>
        <p:spPr/>
        <p:txBody>
          <a:bodyPr>
            <a:normAutofit/>
          </a:bodyPr>
          <a:lstStyle/>
          <a:p>
            <a:r>
              <a:rPr lang="en-US" sz="3600" dirty="0"/>
              <a:t>Suppliers Analysis</a:t>
            </a:r>
          </a:p>
        </p:txBody>
      </p:sp>
    </p:spTree>
    <p:extLst>
      <p:ext uri="{BB962C8B-B14F-4D97-AF65-F5344CB8AC3E}">
        <p14:creationId xmlns:p14="http://schemas.microsoft.com/office/powerpoint/2010/main" val="35130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E7E02E-A0A8-4954-0975-02BF21477568}"/>
              </a:ext>
            </a:extLst>
          </p:cNvPr>
          <p:cNvSpPr>
            <a:spLocks noGrp="1"/>
          </p:cNvSpPr>
          <p:nvPr>
            <p:ph sz="half" idx="1"/>
          </p:nvPr>
        </p:nvSpPr>
        <p:spPr>
          <a:xfrm>
            <a:off x="609600" y="1295401"/>
            <a:ext cx="5384800" cy="4912359"/>
          </a:xfrm>
        </p:spPr>
        <p:txBody>
          <a:bodyPr>
            <a:normAutofit fontScale="92500" lnSpcReduction="10000"/>
          </a:bodyPr>
          <a:lstStyle/>
          <a:p>
            <a:pPr marL="0" indent="0">
              <a:lnSpc>
                <a:spcPct val="114000"/>
              </a:lnSpc>
              <a:spcBef>
                <a:spcPts val="0"/>
              </a:spcBef>
              <a:spcAft>
                <a:spcPts val="600"/>
              </a:spcAft>
              <a:buNone/>
            </a:pPr>
            <a:r>
              <a:rPr lang="en-US" sz="2400" b="1" i="0" u="sng" dirty="0">
                <a:effectLst/>
                <a:latin typeface="+mj-lt"/>
              </a:rPr>
              <a:t>Analysis</a:t>
            </a:r>
            <a:r>
              <a:rPr lang="en-US" sz="2400" b="1" i="0" u="none" strike="noStrike" dirty="0">
                <a:effectLst/>
                <a:latin typeface="+mj-lt"/>
              </a:rPr>
              <a:t>: For certain stock items, the customer-ordered quantity is higher than the sales-order quantity. It means a few items are under stock and hence sales are not happening for those items which the customers ordered.</a:t>
            </a:r>
            <a:r>
              <a:rPr lang="en-US" sz="2400" b="0" i="0" dirty="0">
                <a:effectLst/>
                <a:latin typeface="+mj-lt"/>
                <a:ea typeface="Meiryo" panose="020B0604030504040204" pitchFamily="34" charset="-128"/>
              </a:rPr>
              <a:t>​</a:t>
            </a:r>
            <a:br>
              <a:rPr lang="en-US" sz="2400" b="0" i="0" dirty="0">
                <a:effectLst/>
                <a:latin typeface="+mj-lt"/>
                <a:ea typeface="Meiryo" panose="020B0604030504040204" pitchFamily="34" charset="-128"/>
              </a:rPr>
            </a:br>
            <a:endParaRPr lang="en-US" sz="2400" b="0" i="0" dirty="0">
              <a:effectLst/>
              <a:latin typeface="+mj-lt"/>
              <a:ea typeface="Meiryo" panose="020B0604030504040204" pitchFamily="34" charset="-128"/>
            </a:endParaRPr>
          </a:p>
          <a:p>
            <a:pPr marL="0" indent="0">
              <a:lnSpc>
                <a:spcPct val="114000"/>
              </a:lnSpc>
              <a:spcBef>
                <a:spcPts val="0"/>
              </a:spcBef>
              <a:spcAft>
                <a:spcPts val="600"/>
              </a:spcAft>
              <a:buNone/>
            </a:pPr>
            <a:r>
              <a:rPr lang="en-US" sz="2400" b="1" i="0" u="sng" dirty="0">
                <a:effectLst/>
                <a:latin typeface="+mj-lt"/>
              </a:rPr>
              <a:t>Recommendation</a:t>
            </a:r>
            <a:r>
              <a:rPr lang="en-US" sz="2400" b="1" i="0" u="none" strike="noStrike" dirty="0">
                <a:effectLst/>
                <a:latin typeface="+mj-lt"/>
              </a:rPr>
              <a:t>: The company has to check on those items and increase their stock to the required levels so that the sales order quantity will increase.</a:t>
            </a:r>
            <a:endParaRPr lang="en-US" sz="2400" dirty="0">
              <a:latin typeface="+mj-lt"/>
            </a:endParaRPr>
          </a:p>
        </p:txBody>
      </p:sp>
      <p:sp>
        <p:nvSpPr>
          <p:cNvPr id="4" name="Title 3">
            <a:extLst>
              <a:ext uri="{FF2B5EF4-FFF2-40B4-BE49-F238E27FC236}">
                <a16:creationId xmlns:a16="http://schemas.microsoft.com/office/drawing/2014/main" id="{27609793-4A5D-4BE8-89E2-44DE7984DFF2}"/>
              </a:ext>
            </a:extLst>
          </p:cNvPr>
          <p:cNvSpPr>
            <a:spLocks noGrp="1"/>
          </p:cNvSpPr>
          <p:nvPr>
            <p:ph type="title"/>
          </p:nvPr>
        </p:nvSpPr>
        <p:spPr/>
        <p:txBody>
          <a:bodyPr>
            <a:normAutofit/>
          </a:bodyPr>
          <a:lstStyle/>
          <a:p>
            <a:r>
              <a:rPr lang="en-US" sz="3600"/>
              <a:t>Customer Order Vs Sales</a:t>
            </a:r>
          </a:p>
        </p:txBody>
      </p:sp>
      <p:pic>
        <p:nvPicPr>
          <p:cNvPr id="2050" name="Picture 2">
            <a:extLst>
              <a:ext uri="{FF2B5EF4-FFF2-40B4-BE49-F238E27FC236}">
                <a16:creationId xmlns:a16="http://schemas.microsoft.com/office/drawing/2014/main" id="{E4E914E4-5F2F-E17A-7085-72140415A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3025" y="1829594"/>
            <a:ext cx="49339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1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500341-4856-1BE1-66C6-6A14EEF1321E}"/>
              </a:ext>
            </a:extLst>
          </p:cNvPr>
          <p:cNvSpPr>
            <a:spLocks noGrp="1"/>
          </p:cNvSpPr>
          <p:nvPr>
            <p:ph sz="half" idx="1"/>
          </p:nvPr>
        </p:nvSpPr>
        <p:spPr/>
        <p:txBody>
          <a:bodyPr>
            <a:normAutofit/>
          </a:bodyPr>
          <a:lstStyle/>
          <a:p>
            <a:pPr marL="0" indent="0">
              <a:buNone/>
            </a:pPr>
            <a:r>
              <a:rPr lang="en-US" sz="2200" b="1" i="0" u="sng">
                <a:effectLst/>
                <a:latin typeface="+mj-lt"/>
              </a:rPr>
              <a:t>Analysis</a:t>
            </a:r>
            <a:r>
              <a:rPr lang="en-US" sz="2200" b="1" i="0" u="none" strike="noStrike">
                <a:effectLst/>
                <a:latin typeface="+mj-lt"/>
              </a:rPr>
              <a:t>: Inventory quantity on hand is very much higher than the target level. It is triggered by the reorder level which might be automatic which is causing huge inventory levels. </a:t>
            </a:r>
            <a:r>
              <a:rPr lang="en-US" sz="2200" b="0" i="0">
                <a:effectLst/>
                <a:latin typeface="+mj-lt"/>
                <a:ea typeface="Meiryo" panose="020B0604030504040204" pitchFamily="34" charset="-128"/>
              </a:rPr>
              <a:t>​</a:t>
            </a:r>
          </a:p>
          <a:p>
            <a:pPr marL="0" indent="0">
              <a:buNone/>
            </a:pPr>
            <a:br>
              <a:rPr lang="en-US" sz="2200" b="0" i="0">
                <a:effectLst/>
                <a:latin typeface="+mj-lt"/>
                <a:ea typeface="Meiryo" panose="020B0604030504040204" pitchFamily="34" charset="-128"/>
              </a:rPr>
            </a:br>
            <a:r>
              <a:rPr lang="en-US" sz="2200" b="1" i="0" u="sng">
                <a:effectLst/>
                <a:latin typeface="+mj-lt"/>
              </a:rPr>
              <a:t>Recommendation</a:t>
            </a:r>
            <a:r>
              <a:rPr lang="en-US" sz="2200" b="1" i="0" u="none" strike="noStrike">
                <a:effectLst/>
                <a:latin typeface="+mj-lt"/>
              </a:rPr>
              <a:t>: The company has to check the inventory on hand levels for each stock item. If this measure is not taken, the company will result into huge debts due to high inventory than the required stock.</a:t>
            </a:r>
            <a:r>
              <a:rPr lang="en-US" sz="2200" b="0" i="0">
                <a:solidFill>
                  <a:srgbClr val="000000"/>
                </a:solidFill>
                <a:effectLst/>
                <a:latin typeface="Meiryo" panose="020B0604030504040204" pitchFamily="34" charset="-128"/>
                <a:ea typeface="Meiryo" panose="020B0604030504040204" pitchFamily="34" charset="-128"/>
              </a:rPr>
              <a:t>​</a:t>
            </a:r>
            <a:endParaRPr lang="en-US" sz="2200"/>
          </a:p>
        </p:txBody>
      </p:sp>
      <p:sp>
        <p:nvSpPr>
          <p:cNvPr id="4" name="Title 3">
            <a:extLst>
              <a:ext uri="{FF2B5EF4-FFF2-40B4-BE49-F238E27FC236}">
                <a16:creationId xmlns:a16="http://schemas.microsoft.com/office/drawing/2014/main" id="{E101DB9B-8F87-C4D8-51CA-75B2918AAACD}"/>
              </a:ext>
            </a:extLst>
          </p:cNvPr>
          <p:cNvSpPr>
            <a:spLocks noGrp="1"/>
          </p:cNvSpPr>
          <p:nvPr>
            <p:ph type="title"/>
          </p:nvPr>
        </p:nvSpPr>
        <p:spPr/>
        <p:txBody>
          <a:bodyPr/>
          <a:lstStyle/>
          <a:p>
            <a:r>
              <a:rPr lang="en-US"/>
              <a:t>Inventory Analysis</a:t>
            </a:r>
          </a:p>
        </p:txBody>
      </p:sp>
      <p:pic>
        <p:nvPicPr>
          <p:cNvPr id="3074" name="Picture 2">
            <a:extLst>
              <a:ext uri="{FF2B5EF4-FFF2-40B4-BE49-F238E27FC236}">
                <a16:creationId xmlns:a16="http://schemas.microsoft.com/office/drawing/2014/main" id="{D3D334AE-DB3A-E7FC-64ED-831DBDD650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3025" y="1867694"/>
            <a:ext cx="49339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18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EFE881-216D-1078-C243-19F4DF0ED726}"/>
              </a:ext>
            </a:extLst>
          </p:cNvPr>
          <p:cNvSpPr>
            <a:spLocks noGrp="1"/>
          </p:cNvSpPr>
          <p:nvPr>
            <p:ph sz="half" idx="1"/>
          </p:nvPr>
        </p:nvSpPr>
        <p:spPr/>
        <p:txBody>
          <a:bodyPr>
            <a:normAutofit/>
          </a:bodyPr>
          <a:lstStyle/>
          <a:p>
            <a:pPr marL="0" indent="0">
              <a:buNone/>
            </a:pPr>
            <a:r>
              <a:rPr lang="en-US" sz="2200" b="1" i="0" u="sng">
                <a:effectLst/>
                <a:latin typeface="+mj-lt"/>
              </a:rPr>
              <a:t>Analysis</a:t>
            </a:r>
            <a:r>
              <a:rPr lang="en-US" sz="2200" b="1" i="0" u="none" strike="noStrike">
                <a:effectLst/>
                <a:latin typeface="+mj-lt"/>
              </a:rPr>
              <a:t>: Highest record of both profit and Sales Amount is from the Southeast sales territory. The difference between the top first and second profit/sales amount considerably high. </a:t>
            </a:r>
            <a:r>
              <a:rPr lang="en-US" sz="2200" b="0" i="0">
                <a:effectLst/>
                <a:latin typeface="+mj-lt"/>
                <a:ea typeface="Meiryo" panose="020B0604030504040204" pitchFamily="34" charset="-128"/>
              </a:rPr>
              <a:t>​</a:t>
            </a:r>
          </a:p>
          <a:p>
            <a:pPr marL="0" indent="0">
              <a:buNone/>
            </a:pPr>
            <a:br>
              <a:rPr lang="en-US" sz="2200" b="0" i="0">
                <a:effectLst/>
                <a:latin typeface="+mj-lt"/>
                <a:ea typeface="Meiryo" panose="020B0604030504040204" pitchFamily="34" charset="-128"/>
              </a:rPr>
            </a:br>
            <a:r>
              <a:rPr lang="en-US" sz="2200" b="1" i="0" u="sng">
                <a:effectLst/>
                <a:latin typeface="+mj-lt"/>
              </a:rPr>
              <a:t>Recommendation</a:t>
            </a:r>
            <a:r>
              <a:rPr lang="en-US" sz="2200" b="1" i="0" u="none" strike="noStrike">
                <a:effectLst/>
                <a:latin typeface="+mj-lt"/>
              </a:rPr>
              <a:t>: WWI need to do a market analysis to identify new market opportunities and new approaches to increase sales to the other sales territories. </a:t>
            </a:r>
            <a:endParaRPr lang="en-US" sz="2200">
              <a:latin typeface="+mj-lt"/>
            </a:endParaRPr>
          </a:p>
        </p:txBody>
      </p:sp>
      <p:sp>
        <p:nvSpPr>
          <p:cNvPr id="4" name="Title 3">
            <a:extLst>
              <a:ext uri="{FF2B5EF4-FFF2-40B4-BE49-F238E27FC236}">
                <a16:creationId xmlns:a16="http://schemas.microsoft.com/office/drawing/2014/main" id="{E19E766A-8021-AC11-B180-272C9A3F99A3}"/>
              </a:ext>
            </a:extLst>
          </p:cNvPr>
          <p:cNvSpPr>
            <a:spLocks noGrp="1"/>
          </p:cNvSpPr>
          <p:nvPr>
            <p:ph type="title"/>
          </p:nvPr>
        </p:nvSpPr>
        <p:spPr/>
        <p:txBody>
          <a:bodyPr>
            <a:normAutofit/>
          </a:bodyPr>
          <a:lstStyle/>
          <a:p>
            <a:r>
              <a:rPr lang="en-US" sz="3600"/>
              <a:t>Profit by Sales Territory</a:t>
            </a:r>
          </a:p>
        </p:txBody>
      </p:sp>
      <p:pic>
        <p:nvPicPr>
          <p:cNvPr id="4098" name="Picture 2">
            <a:extLst>
              <a:ext uri="{FF2B5EF4-FFF2-40B4-BE49-F238E27FC236}">
                <a16:creationId xmlns:a16="http://schemas.microsoft.com/office/drawing/2014/main" id="{98E094A3-85BE-7D5F-3D5D-9963CB35EE9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3025" y="1791494"/>
            <a:ext cx="493395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F544EC-6898-B114-2A43-3E1F86310CE5}"/>
              </a:ext>
            </a:extLst>
          </p:cNvPr>
          <p:cNvSpPr>
            <a:spLocks noGrp="1"/>
          </p:cNvSpPr>
          <p:nvPr>
            <p:ph sz="half" idx="1"/>
          </p:nvPr>
        </p:nvSpPr>
        <p:spPr/>
        <p:txBody>
          <a:bodyPr>
            <a:normAutofit/>
          </a:bodyPr>
          <a:lstStyle/>
          <a:p>
            <a:pPr marL="0" indent="0">
              <a:buNone/>
            </a:pPr>
            <a:r>
              <a:rPr lang="en-US" sz="2200" b="1" i="0" u="sng">
                <a:effectLst/>
                <a:latin typeface="+mj-lt"/>
              </a:rPr>
              <a:t>Analysis</a:t>
            </a:r>
            <a:r>
              <a:rPr lang="en-US" sz="2200" b="1" i="0" u="none" strike="noStrike">
                <a:effectLst/>
                <a:latin typeface="+mj-lt"/>
              </a:rPr>
              <a:t>: The comparison of the sales amount by employees shows that there is no major difference between salespersons, or the differences are highly insignificant.  </a:t>
            </a:r>
            <a:r>
              <a:rPr lang="en-US" sz="2200" b="0" i="0">
                <a:effectLst/>
                <a:latin typeface="+mj-lt"/>
                <a:ea typeface="Meiryo" panose="020B0604030504040204" pitchFamily="34" charset="-128"/>
              </a:rPr>
              <a:t>​</a:t>
            </a:r>
          </a:p>
          <a:p>
            <a:pPr marL="0" indent="0">
              <a:buNone/>
            </a:pPr>
            <a:br>
              <a:rPr lang="en-US" sz="2200" b="0" i="0">
                <a:effectLst/>
                <a:latin typeface="+mj-lt"/>
                <a:ea typeface="Meiryo" panose="020B0604030504040204" pitchFamily="34" charset="-128"/>
              </a:rPr>
            </a:br>
            <a:r>
              <a:rPr lang="en-US" sz="2200" b="1" i="0" u="sng">
                <a:effectLst/>
                <a:latin typeface="+mj-lt"/>
              </a:rPr>
              <a:t>Recommendation</a:t>
            </a:r>
            <a:r>
              <a:rPr lang="en-US" sz="2200" b="1" i="0" u="none" strike="noStrike">
                <a:effectLst/>
                <a:latin typeface="+mj-lt"/>
              </a:rPr>
              <a:t>: WWI can use talents and improve sales by introducing a reward and recognition approach to highly performing salespersons.   </a:t>
            </a:r>
            <a:endParaRPr lang="en-US" sz="2200">
              <a:latin typeface="+mj-lt"/>
            </a:endParaRPr>
          </a:p>
        </p:txBody>
      </p:sp>
      <p:sp>
        <p:nvSpPr>
          <p:cNvPr id="4" name="Title 3">
            <a:extLst>
              <a:ext uri="{FF2B5EF4-FFF2-40B4-BE49-F238E27FC236}">
                <a16:creationId xmlns:a16="http://schemas.microsoft.com/office/drawing/2014/main" id="{EAE15143-A6B0-94A6-31FE-A3898C1C1FBF}"/>
              </a:ext>
            </a:extLst>
          </p:cNvPr>
          <p:cNvSpPr>
            <a:spLocks noGrp="1"/>
          </p:cNvSpPr>
          <p:nvPr>
            <p:ph type="title"/>
          </p:nvPr>
        </p:nvSpPr>
        <p:spPr/>
        <p:txBody>
          <a:bodyPr/>
          <a:lstStyle/>
          <a:p>
            <a:r>
              <a:rPr lang="en-US"/>
              <a:t>Sales by Employee</a:t>
            </a:r>
          </a:p>
        </p:txBody>
      </p:sp>
      <p:pic>
        <p:nvPicPr>
          <p:cNvPr id="5122" name="Picture 2">
            <a:extLst>
              <a:ext uri="{FF2B5EF4-FFF2-40B4-BE49-F238E27FC236}">
                <a16:creationId xmlns:a16="http://schemas.microsoft.com/office/drawing/2014/main" id="{508E084B-4F16-1E6C-62B9-9D09050D35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3025" y="1781969"/>
            <a:ext cx="49339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445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7E10575D1913419136A5AA3272B135" ma:contentTypeVersion="2" ma:contentTypeDescription="Create a new document." ma:contentTypeScope="" ma:versionID="32198ff2d196c4a592c576289726a8ae">
  <xsd:schema xmlns:xsd="http://www.w3.org/2001/XMLSchema" xmlns:xs="http://www.w3.org/2001/XMLSchema" xmlns:p="http://schemas.microsoft.com/office/2006/metadata/properties" xmlns:ns2="46e29956-1fcc-4db3-a888-dc2a715dee27" targetNamespace="http://schemas.microsoft.com/office/2006/metadata/properties" ma:root="true" ma:fieldsID="462b5759f85f05c6e7252aab1b78bddb" ns2:_="">
    <xsd:import namespace="46e29956-1fcc-4db3-a888-dc2a715de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e29956-1fcc-4db3-a888-dc2a715de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812135-D204-4FBA-BB95-D7E7A18A8452}">
  <ds:schemaRefs>
    <ds:schemaRef ds:uri="b7f29d5c-7bb7-4f4e-9aca-99a7290e1c4b"/>
    <ds:schemaRef ds:uri="dccae367-5c2d-41d8-908a-74bceb6375e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2AB6E07-FD56-4757-90A6-BFC4B0808594}">
  <ds:schemaRefs>
    <ds:schemaRef ds:uri="http://schemas.microsoft.com/sharepoint/v3/contenttype/forms"/>
  </ds:schemaRefs>
</ds:datastoreItem>
</file>

<file path=customXml/itemProps3.xml><?xml version="1.0" encoding="utf-8"?>
<ds:datastoreItem xmlns:ds="http://schemas.openxmlformats.org/officeDocument/2006/customXml" ds:itemID="{6B4C206B-B375-4EE5-82A4-D3AD3B542C1B}">
  <ds:schemaRefs>
    <ds:schemaRef ds:uri="46e29956-1fcc-4db3-a888-dc2a715dee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597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Times New Roman</vt:lpstr>
      <vt:lpstr>1_Office Theme</vt:lpstr>
      <vt:lpstr>OMIS 661 – Business Intelligence Applications and Tools Project </vt:lpstr>
      <vt:lpstr>Profit Analysis </vt:lpstr>
      <vt:lpstr>Cont…</vt:lpstr>
      <vt:lpstr>Sales Analysis</vt:lpstr>
      <vt:lpstr>Suppliers Analysis</vt:lpstr>
      <vt:lpstr>Customer Order Vs Sales</vt:lpstr>
      <vt:lpstr>Inventory Analysis</vt:lpstr>
      <vt:lpstr>Profit by Sales Territory</vt:lpstr>
      <vt:lpstr>Sales by Employee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devaki machineni</cp:lastModifiedBy>
  <cp:revision>8</cp:revision>
  <cp:lastPrinted>2022-11-18T15:21:21Z</cp:lastPrinted>
  <dcterms:created xsi:type="dcterms:W3CDTF">2022-11-05T05:04:15Z</dcterms:created>
  <dcterms:modified xsi:type="dcterms:W3CDTF">2024-01-12T19:14:01Z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0x0101007A7E10575D1913419136A5AA3272B135</vt:lpwstr>
  </property>
  <property fmtid="{D5CDD505-2E9C-101B-9397-08002B2CF9AE}" pid="3" name="MediaServiceImageTags">
    <vt:lpwstr/>
  </property>
</Properties>
</file>