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layfair Display Bold" charset="1" panose="00000000000000000000"/>
      <p:regular r:id="rId15"/>
    </p:embeddedFont>
    <p:embeddedFont>
      <p:font typeface="Open Sans" charset="1" panose="00000000000000000000"/>
      <p:regular r:id="rId16"/>
    </p:embeddedFont>
    <p:embeddedFont>
      <p:font typeface="Open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3391941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AI-based Movie Recommendation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512891"/>
            <a:ext cx="9445526" cy="6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Presented by: Parth Panara,Deval Shah,SIddhraj Thakor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436816"/>
            <a:ext cx="9445526" cy="42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Subject: MLPR | Date: 24/09/25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35645" y="503784"/>
            <a:ext cx="10158710" cy="91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Unlocking Discovery: The Power of Recommendation Systems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35645" y="1898005"/>
            <a:ext cx="10158710" cy="1628478"/>
            <a:chOff x="0" y="0"/>
            <a:chExt cx="13544947" cy="21713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544931" cy="2171319"/>
            </a:xfrm>
            <a:custGeom>
              <a:avLst/>
              <a:gdLst/>
              <a:ahLst/>
              <a:cxnLst/>
              <a:rect r="r" b="b" t="t" l="l"/>
              <a:pathLst>
                <a:path h="2171319" w="13544931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3423012" y="0"/>
                  </a:lnTo>
                  <a:cubicBezTo>
                    <a:pt x="13490322" y="0"/>
                    <a:pt x="13544931" y="54610"/>
                    <a:pt x="13544931" y="121920"/>
                  </a:cubicBezTo>
                  <a:lnTo>
                    <a:pt x="13544931" y="2049399"/>
                  </a:lnTo>
                  <a:cubicBezTo>
                    <a:pt x="13544931" y="2116709"/>
                    <a:pt x="13490322" y="2171319"/>
                    <a:pt x="13423012" y="2171319"/>
                  </a:cubicBezTo>
                  <a:lnTo>
                    <a:pt x="121920" y="2171319"/>
                  </a:lnTo>
                  <a:cubicBezTo>
                    <a:pt x="54610" y="2171319"/>
                    <a:pt x="0" y="2116709"/>
                    <a:pt x="0" y="2049399"/>
                  </a:cubicBez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35645" y="1878955"/>
            <a:ext cx="10158710" cy="76200"/>
            <a:chOff x="0" y="0"/>
            <a:chExt cx="13544947" cy="10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44931" cy="101600"/>
            </a:xfrm>
            <a:custGeom>
              <a:avLst/>
              <a:gdLst/>
              <a:ahLst/>
              <a:cxnLst/>
              <a:rect r="r" b="b" t="t" l="l"/>
              <a:pathLst>
                <a:path h="101600" w="13544931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3508610" y="0"/>
                  </a:lnTo>
                  <a:cubicBezTo>
                    <a:pt x="13528675" y="0"/>
                    <a:pt x="13544931" y="16256"/>
                    <a:pt x="13544931" y="36322"/>
                  </a:cubicBezTo>
                  <a:lnTo>
                    <a:pt x="13544931" y="65278"/>
                  </a:lnTo>
                  <a:cubicBezTo>
                    <a:pt x="13544931" y="85344"/>
                    <a:pt x="13528675" y="101600"/>
                    <a:pt x="13508610" y="101600"/>
                  </a:cubicBezTo>
                  <a:lnTo>
                    <a:pt x="36322" y="101600"/>
                  </a:lnTo>
                  <a:cubicBezTo>
                    <a:pt x="16256" y="101600"/>
                    <a:pt x="0" y="85344"/>
                    <a:pt x="0" y="65278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442570" y="1625650"/>
            <a:ext cx="544860" cy="544860"/>
            <a:chOff x="0" y="0"/>
            <a:chExt cx="726480" cy="7264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6440" cy="726440"/>
            </a:xfrm>
            <a:custGeom>
              <a:avLst/>
              <a:gdLst/>
              <a:ahLst/>
              <a:cxnLst/>
              <a:rect r="r" b="b" t="t" l="l"/>
              <a:pathLst>
                <a:path h="726440" w="726440">
                  <a:moveTo>
                    <a:pt x="0" y="363220"/>
                  </a:moveTo>
                  <a:cubicBezTo>
                    <a:pt x="0" y="162687"/>
                    <a:pt x="162687" y="0"/>
                    <a:pt x="363220" y="0"/>
                  </a:cubicBezTo>
                  <a:cubicBezTo>
                    <a:pt x="563753" y="0"/>
                    <a:pt x="726440" y="162687"/>
                    <a:pt x="726440" y="363220"/>
                  </a:cubicBezTo>
                  <a:cubicBezTo>
                    <a:pt x="726440" y="563753"/>
                    <a:pt x="563880" y="726440"/>
                    <a:pt x="363220" y="726440"/>
                  </a:cubicBezTo>
                  <a:cubicBezTo>
                    <a:pt x="162560" y="726440"/>
                    <a:pt x="0" y="563880"/>
                    <a:pt x="0" y="363220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605984" y="1704678"/>
            <a:ext cx="217885" cy="32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6265" y="2342555"/>
            <a:ext cx="2944714" cy="29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Seamless Content Discovery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6265" y="2687688"/>
            <a:ext cx="975747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Recommendation systems are pivotal in helping users navigate vast libraries of content, surfacing relevant and engaging options tailored to their preferences.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35645" y="3980409"/>
            <a:ext cx="10158710" cy="1628478"/>
            <a:chOff x="0" y="0"/>
            <a:chExt cx="13544947" cy="21713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44931" cy="2171319"/>
            </a:xfrm>
            <a:custGeom>
              <a:avLst/>
              <a:gdLst/>
              <a:ahLst/>
              <a:cxnLst/>
              <a:rect r="r" b="b" t="t" l="l"/>
              <a:pathLst>
                <a:path h="2171319" w="13544931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3423012" y="0"/>
                  </a:lnTo>
                  <a:cubicBezTo>
                    <a:pt x="13490322" y="0"/>
                    <a:pt x="13544931" y="54610"/>
                    <a:pt x="13544931" y="121920"/>
                  </a:cubicBezTo>
                  <a:lnTo>
                    <a:pt x="13544931" y="2049399"/>
                  </a:lnTo>
                  <a:cubicBezTo>
                    <a:pt x="13544931" y="2116709"/>
                    <a:pt x="13490322" y="2171319"/>
                    <a:pt x="13423012" y="2171319"/>
                  </a:cubicBezTo>
                  <a:lnTo>
                    <a:pt x="121920" y="2171319"/>
                  </a:lnTo>
                  <a:cubicBezTo>
                    <a:pt x="54610" y="2171319"/>
                    <a:pt x="0" y="2116709"/>
                    <a:pt x="0" y="2049399"/>
                  </a:cubicBez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35645" y="3961359"/>
            <a:ext cx="10158710" cy="76200"/>
            <a:chOff x="0" y="0"/>
            <a:chExt cx="13544947" cy="101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544931" cy="101600"/>
            </a:xfrm>
            <a:custGeom>
              <a:avLst/>
              <a:gdLst/>
              <a:ahLst/>
              <a:cxnLst/>
              <a:rect r="r" b="b" t="t" l="l"/>
              <a:pathLst>
                <a:path h="101600" w="13544931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3508610" y="0"/>
                  </a:lnTo>
                  <a:cubicBezTo>
                    <a:pt x="13528675" y="0"/>
                    <a:pt x="13544931" y="16256"/>
                    <a:pt x="13544931" y="36322"/>
                  </a:cubicBezTo>
                  <a:lnTo>
                    <a:pt x="13544931" y="65278"/>
                  </a:lnTo>
                  <a:cubicBezTo>
                    <a:pt x="13544931" y="85344"/>
                    <a:pt x="13528675" y="101600"/>
                    <a:pt x="13508610" y="101600"/>
                  </a:cubicBezTo>
                  <a:lnTo>
                    <a:pt x="36322" y="101600"/>
                  </a:lnTo>
                  <a:cubicBezTo>
                    <a:pt x="16256" y="101600"/>
                    <a:pt x="0" y="85344"/>
                    <a:pt x="0" y="65278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442570" y="3708052"/>
            <a:ext cx="544860" cy="544860"/>
            <a:chOff x="0" y="0"/>
            <a:chExt cx="726480" cy="7264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26440" cy="726440"/>
            </a:xfrm>
            <a:custGeom>
              <a:avLst/>
              <a:gdLst/>
              <a:ahLst/>
              <a:cxnLst/>
              <a:rect r="r" b="b" t="t" l="l"/>
              <a:pathLst>
                <a:path h="726440" w="726440">
                  <a:moveTo>
                    <a:pt x="0" y="363220"/>
                  </a:moveTo>
                  <a:cubicBezTo>
                    <a:pt x="0" y="162687"/>
                    <a:pt x="162687" y="0"/>
                    <a:pt x="363220" y="0"/>
                  </a:cubicBezTo>
                  <a:cubicBezTo>
                    <a:pt x="563753" y="0"/>
                    <a:pt x="726440" y="162687"/>
                    <a:pt x="726440" y="363220"/>
                  </a:cubicBezTo>
                  <a:cubicBezTo>
                    <a:pt x="726440" y="563753"/>
                    <a:pt x="563880" y="726440"/>
                    <a:pt x="363220" y="726440"/>
                  </a:cubicBezTo>
                  <a:cubicBezTo>
                    <a:pt x="162560" y="726440"/>
                    <a:pt x="0" y="563880"/>
                    <a:pt x="0" y="363220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605984" y="3787080"/>
            <a:ext cx="217885" cy="32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6265" y="4424957"/>
            <a:ext cx="2554486" cy="29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Industry-Wide Adoption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6265" y="4770090"/>
            <a:ext cx="975747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These systems are the backbone of giants like Netflix, Amazon Prime, and YouTube, driving user engagement and satisfaction by personalizing the user experience.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35645" y="6062811"/>
            <a:ext cx="10158710" cy="1628478"/>
            <a:chOff x="0" y="0"/>
            <a:chExt cx="13544947" cy="21713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544931" cy="2171319"/>
            </a:xfrm>
            <a:custGeom>
              <a:avLst/>
              <a:gdLst/>
              <a:ahLst/>
              <a:cxnLst/>
              <a:rect r="r" b="b" t="t" l="l"/>
              <a:pathLst>
                <a:path h="2171319" w="13544931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3423012" y="0"/>
                  </a:lnTo>
                  <a:cubicBezTo>
                    <a:pt x="13490322" y="0"/>
                    <a:pt x="13544931" y="54610"/>
                    <a:pt x="13544931" y="121920"/>
                  </a:cubicBezTo>
                  <a:lnTo>
                    <a:pt x="13544931" y="2049399"/>
                  </a:lnTo>
                  <a:cubicBezTo>
                    <a:pt x="13544931" y="2116709"/>
                    <a:pt x="13490322" y="2171319"/>
                    <a:pt x="13423012" y="2171319"/>
                  </a:cubicBezTo>
                  <a:lnTo>
                    <a:pt x="121920" y="2171319"/>
                  </a:lnTo>
                  <a:cubicBezTo>
                    <a:pt x="54610" y="2171319"/>
                    <a:pt x="0" y="2116709"/>
                    <a:pt x="0" y="2049399"/>
                  </a:cubicBez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635645" y="6043761"/>
            <a:ext cx="10158710" cy="76200"/>
            <a:chOff x="0" y="0"/>
            <a:chExt cx="13544947" cy="101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544931" cy="101600"/>
            </a:xfrm>
            <a:custGeom>
              <a:avLst/>
              <a:gdLst/>
              <a:ahLst/>
              <a:cxnLst/>
              <a:rect r="r" b="b" t="t" l="l"/>
              <a:pathLst>
                <a:path h="101600" w="13544931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3508610" y="0"/>
                  </a:lnTo>
                  <a:cubicBezTo>
                    <a:pt x="13528675" y="0"/>
                    <a:pt x="13544931" y="16256"/>
                    <a:pt x="13544931" y="36322"/>
                  </a:cubicBezTo>
                  <a:lnTo>
                    <a:pt x="13544931" y="65278"/>
                  </a:lnTo>
                  <a:cubicBezTo>
                    <a:pt x="13544931" y="85344"/>
                    <a:pt x="13528675" y="101600"/>
                    <a:pt x="13508610" y="101600"/>
                  </a:cubicBezTo>
                  <a:lnTo>
                    <a:pt x="36322" y="101600"/>
                  </a:lnTo>
                  <a:cubicBezTo>
                    <a:pt x="16256" y="101600"/>
                    <a:pt x="0" y="85344"/>
                    <a:pt x="0" y="65278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5442570" y="5790456"/>
            <a:ext cx="544860" cy="544860"/>
            <a:chOff x="0" y="0"/>
            <a:chExt cx="726480" cy="72648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26440" cy="726440"/>
            </a:xfrm>
            <a:custGeom>
              <a:avLst/>
              <a:gdLst/>
              <a:ahLst/>
              <a:cxnLst/>
              <a:rect r="r" b="b" t="t" l="l"/>
              <a:pathLst>
                <a:path h="726440" w="726440">
                  <a:moveTo>
                    <a:pt x="0" y="363220"/>
                  </a:moveTo>
                  <a:cubicBezTo>
                    <a:pt x="0" y="162687"/>
                    <a:pt x="162687" y="0"/>
                    <a:pt x="363220" y="0"/>
                  </a:cubicBezTo>
                  <a:cubicBezTo>
                    <a:pt x="563753" y="0"/>
                    <a:pt x="726440" y="162687"/>
                    <a:pt x="726440" y="363220"/>
                  </a:cubicBezTo>
                  <a:cubicBezTo>
                    <a:pt x="726440" y="563753"/>
                    <a:pt x="563880" y="726440"/>
                    <a:pt x="363220" y="726440"/>
                  </a:cubicBezTo>
                  <a:cubicBezTo>
                    <a:pt x="162560" y="726440"/>
                    <a:pt x="0" y="563880"/>
                    <a:pt x="0" y="363220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5605984" y="5869484"/>
            <a:ext cx="217885" cy="32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6265" y="6507361"/>
            <a:ext cx="4447134" cy="29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Project Focus: AI Movie Recommendations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36265" y="6852494"/>
            <a:ext cx="975747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Our project zeroes in on developing an AI-driven movie recommendation engine, exploring effective strategies for content suggestion.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635645" y="8145215"/>
            <a:ext cx="10158710" cy="1628478"/>
            <a:chOff x="0" y="0"/>
            <a:chExt cx="13544947" cy="21713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544931" cy="2171319"/>
            </a:xfrm>
            <a:custGeom>
              <a:avLst/>
              <a:gdLst/>
              <a:ahLst/>
              <a:cxnLst/>
              <a:rect r="r" b="b" t="t" l="l"/>
              <a:pathLst>
                <a:path h="2171319" w="13544931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3423012" y="0"/>
                  </a:lnTo>
                  <a:cubicBezTo>
                    <a:pt x="13490322" y="0"/>
                    <a:pt x="13544931" y="54610"/>
                    <a:pt x="13544931" y="121920"/>
                  </a:cubicBezTo>
                  <a:lnTo>
                    <a:pt x="13544931" y="2049399"/>
                  </a:lnTo>
                  <a:cubicBezTo>
                    <a:pt x="13544931" y="2116709"/>
                    <a:pt x="13490322" y="2171319"/>
                    <a:pt x="13423012" y="2171319"/>
                  </a:cubicBezTo>
                  <a:lnTo>
                    <a:pt x="121920" y="2171319"/>
                  </a:lnTo>
                  <a:cubicBezTo>
                    <a:pt x="54610" y="2171319"/>
                    <a:pt x="0" y="2116709"/>
                    <a:pt x="0" y="2049399"/>
                  </a:cubicBezTo>
                  <a:close/>
                </a:path>
              </a:pathLst>
            </a:custGeom>
            <a:solidFill>
              <a:srgbClr val="F3F3F7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35645" y="8126165"/>
            <a:ext cx="10158710" cy="76200"/>
            <a:chOff x="0" y="0"/>
            <a:chExt cx="13544947" cy="101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544931" cy="101600"/>
            </a:xfrm>
            <a:custGeom>
              <a:avLst/>
              <a:gdLst/>
              <a:ahLst/>
              <a:cxnLst/>
              <a:rect r="r" b="b" t="t" l="l"/>
              <a:pathLst>
                <a:path h="101600" w="13544931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3508610" y="0"/>
                  </a:lnTo>
                  <a:cubicBezTo>
                    <a:pt x="13528675" y="0"/>
                    <a:pt x="13544931" y="16256"/>
                    <a:pt x="13544931" y="36322"/>
                  </a:cubicBezTo>
                  <a:lnTo>
                    <a:pt x="13544931" y="65278"/>
                  </a:lnTo>
                  <a:cubicBezTo>
                    <a:pt x="13544931" y="85344"/>
                    <a:pt x="13528675" y="101600"/>
                    <a:pt x="13508610" y="101600"/>
                  </a:cubicBezTo>
                  <a:lnTo>
                    <a:pt x="36322" y="101600"/>
                  </a:lnTo>
                  <a:cubicBezTo>
                    <a:pt x="16256" y="101600"/>
                    <a:pt x="0" y="85344"/>
                    <a:pt x="0" y="65278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442570" y="7872859"/>
            <a:ext cx="544860" cy="544860"/>
            <a:chOff x="0" y="0"/>
            <a:chExt cx="726480" cy="72648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26440" cy="726440"/>
            </a:xfrm>
            <a:custGeom>
              <a:avLst/>
              <a:gdLst/>
              <a:ahLst/>
              <a:cxnLst/>
              <a:rect r="r" b="b" t="t" l="l"/>
              <a:pathLst>
                <a:path h="726440" w="726440">
                  <a:moveTo>
                    <a:pt x="0" y="363220"/>
                  </a:moveTo>
                  <a:cubicBezTo>
                    <a:pt x="0" y="162687"/>
                    <a:pt x="162687" y="0"/>
                    <a:pt x="363220" y="0"/>
                  </a:cubicBezTo>
                  <a:cubicBezTo>
                    <a:pt x="563753" y="0"/>
                    <a:pt x="726440" y="162687"/>
                    <a:pt x="726440" y="363220"/>
                  </a:cubicBezTo>
                  <a:cubicBezTo>
                    <a:pt x="726440" y="563753"/>
                    <a:pt x="563880" y="726440"/>
                    <a:pt x="363220" y="726440"/>
                  </a:cubicBezTo>
                  <a:cubicBezTo>
                    <a:pt x="162560" y="726440"/>
                    <a:pt x="0" y="563880"/>
                    <a:pt x="0" y="363220"/>
                  </a:cubicBezTo>
                  <a:close/>
                </a:path>
              </a:pathLst>
            </a:custGeom>
            <a:solidFill>
              <a:srgbClr val="101014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5605984" y="7951886"/>
            <a:ext cx="217885" cy="32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36265" y="8589764"/>
            <a:ext cx="2967186" cy="29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Project Scope &amp; Constraints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36265" y="8934896"/>
            <a:ext cx="975747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This initiative specifically focuses on core AI principles, excluding Deep Learning methodologies and the development of a user-facing interface.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08149" y="771822"/>
            <a:ext cx="14633674" cy="66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4062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Strategic Approaches: Building Our Recommendation Engine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08149" y="2250281"/>
            <a:ext cx="16471701" cy="28575"/>
            <a:chOff x="0" y="0"/>
            <a:chExt cx="21962268" cy="38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62238" cy="38100"/>
            </a:xfrm>
            <a:custGeom>
              <a:avLst/>
              <a:gdLst/>
              <a:ahLst/>
              <a:cxnLst/>
              <a:rect r="r" b="b" t="t" l="l"/>
              <a:pathLst>
                <a:path h="38100" w="21962238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21943188" y="0"/>
                  </a:lnTo>
                  <a:cubicBezTo>
                    <a:pt x="21953728" y="0"/>
                    <a:pt x="21962238" y="8509"/>
                    <a:pt x="21962238" y="19050"/>
                  </a:cubicBezTo>
                  <a:cubicBezTo>
                    <a:pt x="21962238" y="29591"/>
                    <a:pt x="21953728" y="38100"/>
                    <a:pt x="219431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831009" y="2250206"/>
            <a:ext cx="28575" cy="778371"/>
            <a:chOff x="0" y="0"/>
            <a:chExt cx="38100" cy="10378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100" cy="1037844"/>
            </a:xfrm>
            <a:custGeom>
              <a:avLst/>
              <a:gdLst/>
              <a:ahLst/>
              <a:cxnLst/>
              <a:rect r="r" b="b" t="t" l="l"/>
              <a:pathLst>
                <a:path h="1037844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8794"/>
                  </a:lnTo>
                  <a:cubicBezTo>
                    <a:pt x="38100" y="1029335"/>
                    <a:pt x="29591" y="1037844"/>
                    <a:pt x="19050" y="1037844"/>
                  </a:cubicBezTo>
                  <a:cubicBezTo>
                    <a:pt x="8509" y="1037844"/>
                    <a:pt x="0" y="1029335"/>
                    <a:pt x="0" y="1018794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53444" y="1958355"/>
            <a:ext cx="583852" cy="583853"/>
            <a:chOff x="0" y="0"/>
            <a:chExt cx="778470" cy="7784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8510" cy="778510"/>
            </a:xfrm>
            <a:custGeom>
              <a:avLst/>
              <a:gdLst/>
              <a:ahLst/>
              <a:cxnLst/>
              <a:rect r="r" b="b" t="t" l="l"/>
              <a:pathLst>
                <a:path h="778510" w="778510">
                  <a:moveTo>
                    <a:pt x="0" y="51943"/>
                  </a:moveTo>
                  <a:cubicBezTo>
                    <a:pt x="0" y="23241"/>
                    <a:pt x="23241" y="0"/>
                    <a:pt x="51943" y="0"/>
                  </a:cubicBezTo>
                  <a:lnTo>
                    <a:pt x="726567" y="0"/>
                  </a:lnTo>
                  <a:cubicBezTo>
                    <a:pt x="755269" y="0"/>
                    <a:pt x="778510" y="23241"/>
                    <a:pt x="778510" y="51943"/>
                  </a:cubicBezTo>
                  <a:lnTo>
                    <a:pt x="778510" y="726567"/>
                  </a:lnTo>
                  <a:cubicBezTo>
                    <a:pt x="778510" y="755269"/>
                    <a:pt x="755269" y="778510"/>
                    <a:pt x="726567" y="778510"/>
                  </a:cubicBezTo>
                  <a:lnTo>
                    <a:pt x="51943" y="778510"/>
                  </a:lnTo>
                  <a:cubicBezTo>
                    <a:pt x="23241" y="778510"/>
                    <a:pt x="0" y="755269"/>
                    <a:pt x="0" y="726567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650704" y="2064097"/>
            <a:ext cx="389185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7556" y="3269307"/>
            <a:ext cx="3355776" cy="50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Dataset Selection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7556" y="3844677"/>
            <a:ext cx="3355776" cy="257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0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We utilized the comprehensive MovieLens dataset, augmented with custom data, to ensure a rich and diverse foundation for our system.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67556" y="6713636"/>
            <a:ext cx="3355776" cy="2295971"/>
            <a:chOff x="0" y="0"/>
            <a:chExt cx="4474368" cy="3061295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4474337" cy="3061335"/>
            </a:xfrm>
            <a:custGeom>
              <a:avLst/>
              <a:gdLst/>
              <a:ahLst/>
              <a:cxnLst/>
              <a:rect r="r" b="b" t="t" l="l"/>
              <a:pathLst>
                <a:path h="3061335" w="4474337">
                  <a:moveTo>
                    <a:pt x="0" y="0"/>
                  </a:moveTo>
                  <a:lnTo>
                    <a:pt x="4474337" y="0"/>
                  </a:lnTo>
                  <a:lnTo>
                    <a:pt x="4474337" y="3061335"/>
                  </a:lnTo>
                  <a:lnTo>
                    <a:pt x="0" y="3061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4" r="0" b="-33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029896" y="2250206"/>
            <a:ext cx="28575" cy="778371"/>
            <a:chOff x="0" y="0"/>
            <a:chExt cx="38100" cy="10378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100" cy="1037844"/>
            </a:xfrm>
            <a:custGeom>
              <a:avLst/>
              <a:gdLst/>
              <a:ahLst/>
              <a:cxnLst/>
              <a:rect r="r" b="b" t="t" l="l"/>
              <a:pathLst>
                <a:path h="1037844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8794"/>
                  </a:lnTo>
                  <a:cubicBezTo>
                    <a:pt x="38100" y="1029335"/>
                    <a:pt x="29591" y="1037844"/>
                    <a:pt x="19050" y="1037844"/>
                  </a:cubicBezTo>
                  <a:cubicBezTo>
                    <a:pt x="8509" y="1037844"/>
                    <a:pt x="0" y="1029335"/>
                    <a:pt x="0" y="1018794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752332" y="1958355"/>
            <a:ext cx="583852" cy="583853"/>
            <a:chOff x="0" y="0"/>
            <a:chExt cx="778470" cy="7784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78510" cy="778510"/>
            </a:xfrm>
            <a:custGeom>
              <a:avLst/>
              <a:gdLst/>
              <a:ahLst/>
              <a:cxnLst/>
              <a:rect r="r" b="b" t="t" l="l"/>
              <a:pathLst>
                <a:path h="778510" w="778510">
                  <a:moveTo>
                    <a:pt x="0" y="51943"/>
                  </a:moveTo>
                  <a:cubicBezTo>
                    <a:pt x="0" y="23241"/>
                    <a:pt x="23241" y="0"/>
                    <a:pt x="51943" y="0"/>
                  </a:cubicBezTo>
                  <a:lnTo>
                    <a:pt x="726567" y="0"/>
                  </a:lnTo>
                  <a:cubicBezTo>
                    <a:pt x="755269" y="0"/>
                    <a:pt x="778510" y="23241"/>
                    <a:pt x="778510" y="51943"/>
                  </a:cubicBezTo>
                  <a:lnTo>
                    <a:pt x="778510" y="726567"/>
                  </a:lnTo>
                  <a:cubicBezTo>
                    <a:pt x="778510" y="755269"/>
                    <a:pt x="755269" y="778510"/>
                    <a:pt x="726567" y="778510"/>
                  </a:cubicBezTo>
                  <a:lnTo>
                    <a:pt x="51943" y="778510"/>
                  </a:lnTo>
                  <a:cubicBezTo>
                    <a:pt x="23241" y="778510"/>
                    <a:pt x="0" y="755269"/>
                    <a:pt x="0" y="726567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849591" y="2064097"/>
            <a:ext cx="389185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66445" y="3269307"/>
            <a:ext cx="3355925" cy="99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Rigorous Data Preprocessing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66445" y="4331047"/>
            <a:ext cx="3355925" cy="257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0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Extensive steps were taken for data cleaning, handling missing values, and meticulous feature extraction to prepare the dataset for analysis.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5366445" y="7200008"/>
            <a:ext cx="3355925" cy="2296120"/>
            <a:chOff x="0" y="0"/>
            <a:chExt cx="4474567" cy="3061493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4474591" cy="3061462"/>
            </a:xfrm>
            <a:custGeom>
              <a:avLst/>
              <a:gdLst/>
              <a:ahLst/>
              <a:cxnLst/>
              <a:rect r="r" b="b" t="t" l="l"/>
              <a:pathLst>
                <a:path h="3061462" w="4474591">
                  <a:moveTo>
                    <a:pt x="0" y="0"/>
                  </a:moveTo>
                  <a:lnTo>
                    <a:pt x="4474591" y="0"/>
                  </a:lnTo>
                  <a:lnTo>
                    <a:pt x="4474591" y="3061462"/>
                  </a:lnTo>
                  <a:lnTo>
                    <a:pt x="0" y="3061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3" r="0" b="-34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228934" y="2250206"/>
            <a:ext cx="28575" cy="778371"/>
            <a:chOff x="0" y="0"/>
            <a:chExt cx="38100" cy="10378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8100" cy="1037844"/>
            </a:xfrm>
            <a:custGeom>
              <a:avLst/>
              <a:gdLst/>
              <a:ahLst/>
              <a:cxnLst/>
              <a:rect r="r" b="b" t="t" l="l"/>
              <a:pathLst>
                <a:path h="1037844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8794"/>
                  </a:lnTo>
                  <a:cubicBezTo>
                    <a:pt x="38100" y="1029335"/>
                    <a:pt x="29591" y="1037844"/>
                    <a:pt x="19050" y="1037844"/>
                  </a:cubicBezTo>
                  <a:cubicBezTo>
                    <a:pt x="8509" y="1037844"/>
                    <a:pt x="0" y="1029335"/>
                    <a:pt x="0" y="1018794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951369" y="1958355"/>
            <a:ext cx="583853" cy="583853"/>
            <a:chOff x="0" y="0"/>
            <a:chExt cx="778470" cy="77847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78510" cy="778510"/>
            </a:xfrm>
            <a:custGeom>
              <a:avLst/>
              <a:gdLst/>
              <a:ahLst/>
              <a:cxnLst/>
              <a:rect r="r" b="b" t="t" l="l"/>
              <a:pathLst>
                <a:path h="778510" w="778510">
                  <a:moveTo>
                    <a:pt x="0" y="51943"/>
                  </a:moveTo>
                  <a:cubicBezTo>
                    <a:pt x="0" y="23241"/>
                    <a:pt x="23241" y="0"/>
                    <a:pt x="51943" y="0"/>
                  </a:cubicBezTo>
                  <a:lnTo>
                    <a:pt x="726567" y="0"/>
                  </a:lnTo>
                  <a:cubicBezTo>
                    <a:pt x="755269" y="0"/>
                    <a:pt x="778510" y="23241"/>
                    <a:pt x="778510" y="51943"/>
                  </a:cubicBezTo>
                  <a:lnTo>
                    <a:pt x="778510" y="726567"/>
                  </a:lnTo>
                  <a:cubicBezTo>
                    <a:pt x="778510" y="755269"/>
                    <a:pt x="755269" y="778510"/>
                    <a:pt x="726567" y="778510"/>
                  </a:cubicBezTo>
                  <a:lnTo>
                    <a:pt x="51943" y="778510"/>
                  </a:lnTo>
                  <a:cubicBezTo>
                    <a:pt x="23241" y="778510"/>
                    <a:pt x="0" y="755269"/>
                    <a:pt x="0" y="726567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48627" y="2064097"/>
            <a:ext cx="389185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65481" y="3269307"/>
            <a:ext cx="3355925" cy="99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Content-Based Filtering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565481" y="4331047"/>
            <a:ext cx="3355925" cy="257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0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This technique leverages inherent movie features such as genre, keywords, and cast to recommend similar titles, catering to specific preferences.</a:t>
            </a:r>
          </a:p>
        </p:txBody>
      </p: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9565481" y="7200008"/>
            <a:ext cx="3355925" cy="2296120"/>
            <a:chOff x="0" y="0"/>
            <a:chExt cx="4474567" cy="3061493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4474591" cy="3061462"/>
            </a:xfrm>
            <a:custGeom>
              <a:avLst/>
              <a:gdLst/>
              <a:ahLst/>
              <a:cxnLst/>
              <a:rect r="r" b="b" t="t" l="l"/>
              <a:pathLst>
                <a:path h="3061462" w="4474591">
                  <a:moveTo>
                    <a:pt x="0" y="0"/>
                  </a:moveTo>
                  <a:lnTo>
                    <a:pt x="4474591" y="0"/>
                  </a:lnTo>
                  <a:lnTo>
                    <a:pt x="4474591" y="3061462"/>
                  </a:lnTo>
                  <a:lnTo>
                    <a:pt x="0" y="3061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3" r="0" b="-3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5427970" y="2250206"/>
            <a:ext cx="28575" cy="778371"/>
            <a:chOff x="0" y="0"/>
            <a:chExt cx="38100" cy="103782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8100" cy="1037844"/>
            </a:xfrm>
            <a:custGeom>
              <a:avLst/>
              <a:gdLst/>
              <a:ahLst/>
              <a:cxnLst/>
              <a:rect r="r" b="b" t="t" l="l"/>
              <a:pathLst>
                <a:path h="1037844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8794"/>
                  </a:lnTo>
                  <a:cubicBezTo>
                    <a:pt x="38100" y="1029335"/>
                    <a:pt x="29591" y="1037844"/>
                    <a:pt x="19050" y="1037844"/>
                  </a:cubicBezTo>
                  <a:cubicBezTo>
                    <a:pt x="8509" y="1037844"/>
                    <a:pt x="0" y="1029335"/>
                    <a:pt x="0" y="1018794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50405" y="1958355"/>
            <a:ext cx="583853" cy="583853"/>
            <a:chOff x="0" y="0"/>
            <a:chExt cx="778470" cy="77847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78510" cy="778510"/>
            </a:xfrm>
            <a:custGeom>
              <a:avLst/>
              <a:gdLst/>
              <a:ahLst/>
              <a:cxnLst/>
              <a:rect r="r" b="b" t="t" l="l"/>
              <a:pathLst>
                <a:path h="778510" w="778510">
                  <a:moveTo>
                    <a:pt x="0" y="51943"/>
                  </a:moveTo>
                  <a:cubicBezTo>
                    <a:pt x="0" y="23241"/>
                    <a:pt x="23241" y="0"/>
                    <a:pt x="51943" y="0"/>
                  </a:cubicBezTo>
                  <a:lnTo>
                    <a:pt x="726567" y="0"/>
                  </a:lnTo>
                  <a:cubicBezTo>
                    <a:pt x="755269" y="0"/>
                    <a:pt x="778510" y="23241"/>
                    <a:pt x="778510" y="51943"/>
                  </a:cubicBezTo>
                  <a:lnTo>
                    <a:pt x="778510" y="726567"/>
                  </a:lnTo>
                  <a:cubicBezTo>
                    <a:pt x="778510" y="755269"/>
                    <a:pt x="755269" y="778510"/>
                    <a:pt x="726567" y="778510"/>
                  </a:cubicBezTo>
                  <a:lnTo>
                    <a:pt x="51943" y="778510"/>
                  </a:lnTo>
                  <a:cubicBezTo>
                    <a:pt x="23241" y="778510"/>
                    <a:pt x="0" y="755269"/>
                    <a:pt x="0" y="726567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5247665" y="2064097"/>
            <a:ext cx="389185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764517" y="3269307"/>
            <a:ext cx="3355925" cy="99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06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Collaborative Filtering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764517" y="4331047"/>
            <a:ext cx="3355925" cy="257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0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By analyzing user-item interactions and similarities in ratings or preferences, this method identifies movies enjoyed by similar users.</a:t>
            </a:r>
          </a:p>
        </p:txBody>
      </p: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3764517" y="7200008"/>
            <a:ext cx="3355925" cy="2296120"/>
            <a:chOff x="0" y="0"/>
            <a:chExt cx="4474567" cy="3061493"/>
          </a:xfrm>
        </p:grpSpPr>
        <p:sp>
          <p:nvSpPr>
            <p:cNvPr name="Freeform 44" id="44" descr="preencoded.png"/>
            <p:cNvSpPr/>
            <p:nvPr/>
          </p:nvSpPr>
          <p:spPr>
            <a:xfrm flipH="false" flipV="false" rot="0">
              <a:off x="0" y="0"/>
              <a:ext cx="4474591" cy="3061462"/>
            </a:xfrm>
            <a:custGeom>
              <a:avLst/>
              <a:gdLst/>
              <a:ahLst/>
              <a:cxnLst/>
              <a:rect r="r" b="b" t="t" l="l"/>
              <a:pathLst>
                <a:path h="3061462" w="4474591">
                  <a:moveTo>
                    <a:pt x="0" y="0"/>
                  </a:moveTo>
                  <a:lnTo>
                    <a:pt x="4474591" y="0"/>
                  </a:lnTo>
                  <a:lnTo>
                    <a:pt x="4474591" y="3061462"/>
                  </a:lnTo>
                  <a:lnTo>
                    <a:pt x="0" y="3061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3" r="0" b="-34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42516" y="653504"/>
            <a:ext cx="8888909" cy="61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Operational Flow: From Input to Insight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2516" y="1670000"/>
            <a:ext cx="16602967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Our recommendation system follows a clear, sequential workflow to deliver personalized movie suggestions efficiently.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42516" y="2402086"/>
            <a:ext cx="1203572" cy="1444378"/>
            <a:chOff x="0" y="0"/>
            <a:chExt cx="1604763" cy="1925837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1604772" cy="1925828"/>
            </a:xfrm>
            <a:custGeom>
              <a:avLst/>
              <a:gdLst/>
              <a:ahLst/>
              <a:cxnLst/>
              <a:rect r="r" b="b" t="t" l="l"/>
              <a:pathLst>
                <a:path h="1925828" w="1604772">
                  <a:moveTo>
                    <a:pt x="0" y="0"/>
                  </a:moveTo>
                  <a:lnTo>
                    <a:pt x="1604772" y="0"/>
                  </a:lnTo>
                  <a:lnTo>
                    <a:pt x="1604772" y="1925828"/>
                  </a:lnTo>
                  <a:lnTo>
                    <a:pt x="0" y="1925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61" r="0" b="-26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86744" y="2623691"/>
            <a:ext cx="3009156" cy="39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User 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6744" y="3086993"/>
            <a:ext cx="15158740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Users initiate the process by providing a liked movie or ratings.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42516" y="3846462"/>
            <a:ext cx="1203572" cy="1444377"/>
            <a:chOff x="0" y="0"/>
            <a:chExt cx="1604763" cy="1925837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604772" cy="1925828"/>
            </a:xfrm>
            <a:custGeom>
              <a:avLst/>
              <a:gdLst/>
              <a:ahLst/>
              <a:cxnLst/>
              <a:rect r="r" b="b" t="t" l="l"/>
              <a:pathLst>
                <a:path h="1925828" w="1604772">
                  <a:moveTo>
                    <a:pt x="0" y="0"/>
                  </a:moveTo>
                  <a:lnTo>
                    <a:pt x="1604772" y="0"/>
                  </a:lnTo>
                  <a:lnTo>
                    <a:pt x="1604772" y="1925828"/>
                  </a:lnTo>
                  <a:lnTo>
                    <a:pt x="0" y="1925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61" r="0" b="-26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86744" y="4068067"/>
            <a:ext cx="3009156" cy="39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 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86744" y="4531370"/>
            <a:ext cx="15158740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Raw data undergoes preprocessing, and essential features are extracted.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842516" y="5290840"/>
            <a:ext cx="1203572" cy="1444378"/>
            <a:chOff x="0" y="0"/>
            <a:chExt cx="1604763" cy="1925837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1604772" cy="1925828"/>
            </a:xfrm>
            <a:custGeom>
              <a:avLst/>
              <a:gdLst/>
              <a:ahLst/>
              <a:cxnLst/>
              <a:rect r="r" b="b" t="t" l="l"/>
              <a:pathLst>
                <a:path h="1925828" w="1604772">
                  <a:moveTo>
                    <a:pt x="0" y="0"/>
                  </a:moveTo>
                  <a:lnTo>
                    <a:pt x="1604772" y="0"/>
                  </a:lnTo>
                  <a:lnTo>
                    <a:pt x="1604772" y="1925828"/>
                  </a:lnTo>
                  <a:lnTo>
                    <a:pt x="0" y="1925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61" r="0" b="-261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286744" y="5512445"/>
            <a:ext cx="3040112" cy="39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Similarity Calculation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86744" y="5975747"/>
            <a:ext cx="15158740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Cosine similarity or Pearson correlation determines content or user similarity.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42516" y="6735216"/>
            <a:ext cx="1203572" cy="1444378"/>
            <a:chOff x="0" y="0"/>
            <a:chExt cx="1604763" cy="1925837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604772" cy="1925828"/>
            </a:xfrm>
            <a:custGeom>
              <a:avLst/>
              <a:gdLst/>
              <a:ahLst/>
              <a:cxnLst/>
              <a:rect r="r" b="b" t="t" l="l"/>
              <a:pathLst>
                <a:path h="1925828" w="1604772">
                  <a:moveTo>
                    <a:pt x="0" y="0"/>
                  </a:moveTo>
                  <a:lnTo>
                    <a:pt x="1604772" y="0"/>
                  </a:lnTo>
                  <a:lnTo>
                    <a:pt x="1604772" y="1925828"/>
                  </a:lnTo>
                  <a:lnTo>
                    <a:pt x="0" y="1925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61" r="0" b="-261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286744" y="6956823"/>
            <a:ext cx="3915667" cy="39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Generate Recommendations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86744" y="7420124"/>
            <a:ext cx="15158740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The system compiles a list of Top-N movie recommendations.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842516" y="8179594"/>
            <a:ext cx="1203572" cy="1444378"/>
            <a:chOff x="0" y="0"/>
            <a:chExt cx="1604763" cy="1925837"/>
          </a:xfrm>
        </p:grpSpPr>
        <p:sp>
          <p:nvSpPr>
            <p:cNvPr name="Freeform 25" id="25" descr="preencoded.png"/>
            <p:cNvSpPr/>
            <p:nvPr/>
          </p:nvSpPr>
          <p:spPr>
            <a:xfrm flipH="false" flipV="false" rot="0">
              <a:off x="0" y="0"/>
              <a:ext cx="1604772" cy="1925828"/>
            </a:xfrm>
            <a:custGeom>
              <a:avLst/>
              <a:gdLst/>
              <a:ahLst/>
              <a:cxnLst/>
              <a:rect r="r" b="b" t="t" l="l"/>
              <a:pathLst>
                <a:path h="1925828" w="1604772">
                  <a:moveTo>
                    <a:pt x="0" y="0"/>
                  </a:moveTo>
                  <a:lnTo>
                    <a:pt x="1604772" y="0"/>
                  </a:lnTo>
                  <a:lnTo>
                    <a:pt x="1604772" y="1925828"/>
                  </a:lnTo>
                  <a:lnTo>
                    <a:pt x="0" y="1925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61" r="0" b="-261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286744" y="8401199"/>
            <a:ext cx="3009156" cy="39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Output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86744" y="8864501"/>
            <a:ext cx="15158740" cy="46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Recommendations are then presented via console or saved to a file.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36091" y="490240"/>
            <a:ext cx="6902202" cy="46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Recommendation Outcomes and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8596" y="1353145"/>
            <a:ext cx="3371552" cy="35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Example Recommendation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8596" y="1828056"/>
            <a:ext cx="8013799" cy="63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When "Inception" is provided as the input, the system effectively suggests thematically and stylistically similar films.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8596" y="2572941"/>
            <a:ext cx="8013799" cy="34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2250"/>
              </a:lnSpc>
              <a:buFont typeface="Arial"/>
              <a:buChar char="•"/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Input: </a:t>
            </a:r>
            <a:r>
              <a:rPr lang="en-US" b="true" sz="1375">
                <a:solidFill>
                  <a:srgbClr val="3939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Inception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596" y="2927151"/>
            <a:ext cx="8013799" cy="34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2250"/>
              </a:lnSpc>
              <a:buFont typeface="Arial"/>
              <a:buChar char="•"/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Output: </a:t>
            </a:r>
            <a:r>
              <a:rPr lang="en-US" b="true" sz="1375">
                <a:solidFill>
                  <a:srgbClr val="3939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Interstellar, The Prestige, Shutter Island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08596" y="3479304"/>
            <a:ext cx="8013799" cy="8013799"/>
            <a:chOff x="0" y="0"/>
            <a:chExt cx="10685065" cy="10685065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0685018" cy="10685018"/>
            </a:xfrm>
            <a:custGeom>
              <a:avLst/>
              <a:gdLst/>
              <a:ahLst/>
              <a:cxnLst/>
              <a:rect r="r" b="b" t="t" l="l"/>
              <a:pathLst>
                <a:path h="10685018" w="10685018">
                  <a:moveTo>
                    <a:pt x="0" y="0"/>
                  </a:moveTo>
                  <a:lnTo>
                    <a:pt x="10685018" y="0"/>
                  </a:lnTo>
                  <a:lnTo>
                    <a:pt x="10685018" y="10685018"/>
                  </a:lnTo>
                  <a:lnTo>
                    <a:pt x="0" y="10685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636091" y="1362670"/>
            <a:ext cx="19050" cy="10130432"/>
            <a:chOff x="0" y="0"/>
            <a:chExt cx="25400" cy="135072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400" cy="13507213"/>
            </a:xfrm>
            <a:custGeom>
              <a:avLst/>
              <a:gdLst/>
              <a:ahLst/>
              <a:cxnLst/>
              <a:rect r="r" b="b" t="t" l="l"/>
              <a:pathLst>
                <a:path h="13507213" w="25400">
                  <a:moveTo>
                    <a:pt x="0" y="0"/>
                  </a:moveTo>
                  <a:lnTo>
                    <a:pt x="25400" y="0"/>
                  </a:lnTo>
                  <a:lnTo>
                    <a:pt x="25400" y="13507213"/>
                  </a:lnTo>
                  <a:lnTo>
                    <a:pt x="0" y="13507213"/>
                  </a:lnTo>
                  <a:close/>
                </a:path>
              </a:pathLst>
            </a:custGeom>
            <a:solidFill>
              <a:srgbClr val="10101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375130" y="1264741"/>
            <a:ext cx="8286304" cy="34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Our observations highlight the distinct strengths of each filtering approach: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375130" y="1816894"/>
            <a:ext cx="8286304" cy="2820889"/>
            <a:chOff x="0" y="0"/>
            <a:chExt cx="11048405" cy="37611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48365" cy="3761232"/>
            </a:xfrm>
            <a:custGeom>
              <a:avLst/>
              <a:gdLst/>
              <a:ahLst/>
              <a:cxnLst/>
              <a:rect r="r" b="b" t="t" l="l"/>
              <a:pathLst>
                <a:path h="3761232" w="11048365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1012043" y="0"/>
                  </a:lnTo>
                  <a:cubicBezTo>
                    <a:pt x="11032110" y="0"/>
                    <a:pt x="11048365" y="16256"/>
                    <a:pt x="11048365" y="36322"/>
                  </a:cubicBezTo>
                  <a:lnTo>
                    <a:pt x="11048365" y="3724910"/>
                  </a:lnTo>
                  <a:cubicBezTo>
                    <a:pt x="11048365" y="3744976"/>
                    <a:pt x="11032110" y="3761232"/>
                    <a:pt x="11012043" y="3761232"/>
                  </a:cubicBezTo>
                  <a:lnTo>
                    <a:pt x="36322" y="3761232"/>
                  </a:lnTo>
                  <a:cubicBezTo>
                    <a:pt x="16256" y="3761232"/>
                    <a:pt x="0" y="3744976"/>
                    <a:pt x="0" y="372491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75130" y="1816894"/>
            <a:ext cx="8286304" cy="1410444"/>
            <a:chOff x="0" y="0"/>
            <a:chExt cx="11048405" cy="18805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048365" cy="1880616"/>
            </a:xfrm>
            <a:custGeom>
              <a:avLst/>
              <a:gdLst/>
              <a:ahLst/>
              <a:cxnLst/>
              <a:rect r="r" b="b" t="t" l="l"/>
              <a:pathLst>
                <a:path h="1880616" w="11048365">
                  <a:moveTo>
                    <a:pt x="0" y="36322"/>
                  </a:moveTo>
                  <a:cubicBezTo>
                    <a:pt x="0" y="16256"/>
                    <a:pt x="16256" y="0"/>
                    <a:pt x="36322" y="0"/>
                  </a:cubicBezTo>
                  <a:lnTo>
                    <a:pt x="11012043" y="0"/>
                  </a:lnTo>
                  <a:cubicBezTo>
                    <a:pt x="11032110" y="0"/>
                    <a:pt x="11048365" y="16256"/>
                    <a:pt x="11048365" y="36322"/>
                  </a:cubicBezTo>
                  <a:lnTo>
                    <a:pt x="11048365" y="1844294"/>
                  </a:lnTo>
                  <a:cubicBezTo>
                    <a:pt x="11048365" y="1864360"/>
                    <a:pt x="11032110" y="1880616"/>
                    <a:pt x="11012043" y="1880616"/>
                  </a:cubicBezTo>
                  <a:lnTo>
                    <a:pt x="36322" y="1880616"/>
                  </a:lnTo>
                  <a:cubicBezTo>
                    <a:pt x="16256" y="1880616"/>
                    <a:pt x="0" y="1864360"/>
                    <a:pt x="0" y="1844294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556849" y="1989087"/>
            <a:ext cx="2640509" cy="29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Content-Based Strengths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56849" y="2407146"/>
            <a:ext cx="7922865" cy="63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Excels in catering to unique and niche user tastes, offering precision based on specific film attributes.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375130" y="3227338"/>
            <a:ext cx="8286304" cy="1410444"/>
            <a:chOff x="0" y="0"/>
            <a:chExt cx="11048405" cy="188059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048365" cy="1880616"/>
            </a:xfrm>
            <a:custGeom>
              <a:avLst/>
              <a:gdLst/>
              <a:ahLst/>
              <a:cxnLst/>
              <a:rect r="r" b="b" t="t" l="l"/>
              <a:pathLst>
                <a:path h="1880616" w="11048365">
                  <a:moveTo>
                    <a:pt x="0" y="0"/>
                  </a:moveTo>
                  <a:lnTo>
                    <a:pt x="11048365" y="0"/>
                  </a:lnTo>
                  <a:lnTo>
                    <a:pt x="11048365" y="1880616"/>
                  </a:lnTo>
                  <a:lnTo>
                    <a:pt x="0" y="1880616"/>
                  </a:lnTo>
                  <a:close/>
                </a:path>
              </a:pathLst>
            </a:custGeom>
            <a:solidFill>
              <a:srgbClr val="E0E0E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375130" y="3227338"/>
            <a:ext cx="8286304" cy="19050"/>
            <a:chOff x="0" y="0"/>
            <a:chExt cx="11048405" cy="25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48365" cy="25400"/>
            </a:xfrm>
            <a:custGeom>
              <a:avLst/>
              <a:gdLst/>
              <a:ahLst/>
              <a:cxnLst/>
              <a:rect r="r" b="b" t="t" l="l"/>
              <a:pathLst>
                <a:path h="25400" w="1104836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1035665" y="0"/>
                  </a:lnTo>
                  <a:cubicBezTo>
                    <a:pt x="11042650" y="0"/>
                    <a:pt x="11048365" y="5715"/>
                    <a:pt x="11048365" y="12700"/>
                  </a:cubicBezTo>
                  <a:cubicBezTo>
                    <a:pt x="11048365" y="19685"/>
                    <a:pt x="11042650" y="25400"/>
                    <a:pt x="1103566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556849" y="3399532"/>
            <a:ext cx="3611613" cy="29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750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Collaborative Filtering Advantages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56849" y="3817590"/>
            <a:ext cx="7922865" cy="63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Proves more effective for recommending widely popular items, leveraging collective user preferences.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75130" y="4784972"/>
            <a:ext cx="8286304" cy="63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Overall, the system demonstrates robust performance across small to medium-sized datasets, delivering accurate and relevant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61839" y="510480"/>
            <a:ext cx="6402586" cy="48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937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Conclusion and Vision for the Future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1839" y="1384995"/>
            <a:ext cx="2836813" cy="36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Key Achievements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839" y="1880890"/>
            <a:ext cx="8251477" cy="964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We successfully developed an AI-based movie recommendation system, utilizing both Content-Based and Collaborative Filtering techniques, without relying on Deep Learning or a complex user interface.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61839" y="3058417"/>
            <a:ext cx="8251477" cy="8251477"/>
            <a:chOff x="0" y="0"/>
            <a:chExt cx="11001970" cy="11001970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11002010" cy="11002010"/>
            </a:xfrm>
            <a:custGeom>
              <a:avLst/>
              <a:gdLst/>
              <a:ahLst/>
              <a:cxnLst/>
              <a:rect r="r" b="b" t="t" l="l"/>
              <a:pathLst>
                <a:path h="11002010" w="11002010">
                  <a:moveTo>
                    <a:pt x="0" y="0"/>
                  </a:moveTo>
                  <a:lnTo>
                    <a:pt x="11002010" y="0"/>
                  </a:lnTo>
                  <a:lnTo>
                    <a:pt x="11002010" y="11002010"/>
                  </a:lnTo>
                  <a:lnTo>
                    <a:pt x="0" y="11002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384209" y="1384995"/>
            <a:ext cx="2880271" cy="36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true">
                <a:solidFill>
                  <a:srgbClr val="101014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Future Enhancements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84209" y="1880890"/>
            <a:ext cx="8251477" cy="35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The journey ahead involves integrating advanced capabilities to further refine the system.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455051" y="2423591"/>
            <a:ext cx="283666" cy="354509"/>
            <a:chOff x="0" y="0"/>
            <a:chExt cx="378222" cy="472678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378206" cy="472694"/>
            </a:xfrm>
            <a:custGeom>
              <a:avLst/>
              <a:gdLst/>
              <a:ahLst/>
              <a:cxnLst/>
              <a:rect r="r" b="b" t="t" l="l"/>
              <a:pathLst>
                <a:path h="472694" w="378206">
                  <a:moveTo>
                    <a:pt x="0" y="0"/>
                  </a:moveTo>
                  <a:lnTo>
                    <a:pt x="378206" y="0"/>
                  </a:lnTo>
                  <a:lnTo>
                    <a:pt x="378206" y="472694"/>
                  </a:lnTo>
                  <a:lnTo>
                    <a:pt x="0" y="472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5" t="0" r="-669" b="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998720" y="2434232"/>
            <a:ext cx="2896940" cy="31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Deep Learning Integration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98720" y="2880569"/>
            <a:ext cx="7636966" cy="66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Incorporate advanced Deep Learning models for more nuanced and personalized recommendations.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455051" y="3891335"/>
            <a:ext cx="283666" cy="354509"/>
            <a:chOff x="0" y="0"/>
            <a:chExt cx="378222" cy="472678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378206" cy="472694"/>
            </a:xfrm>
            <a:custGeom>
              <a:avLst/>
              <a:gdLst/>
              <a:ahLst/>
              <a:cxnLst/>
              <a:rect r="r" b="b" t="t" l="l"/>
              <a:pathLst>
                <a:path h="472694" w="378206">
                  <a:moveTo>
                    <a:pt x="0" y="0"/>
                  </a:moveTo>
                  <a:lnTo>
                    <a:pt x="378206" y="0"/>
                  </a:lnTo>
                  <a:lnTo>
                    <a:pt x="378206" y="472694"/>
                  </a:lnTo>
                  <a:lnTo>
                    <a:pt x="0" y="472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5" t="0" r="-669" b="3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998720" y="3901976"/>
            <a:ext cx="2560885" cy="31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User-Friendly Interface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98720" y="4348311"/>
            <a:ext cx="7636966" cy="66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Develop an intuitive graphical user interface (GUI) to enhance user interaction and accessibility.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455051" y="5359077"/>
            <a:ext cx="283666" cy="354509"/>
            <a:chOff x="0" y="0"/>
            <a:chExt cx="378222" cy="472678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378206" cy="472694"/>
            </a:xfrm>
            <a:custGeom>
              <a:avLst/>
              <a:gdLst/>
              <a:ahLst/>
              <a:cxnLst/>
              <a:rect r="r" b="b" t="t" l="l"/>
              <a:pathLst>
                <a:path h="472694" w="378206">
                  <a:moveTo>
                    <a:pt x="0" y="0"/>
                  </a:moveTo>
                  <a:lnTo>
                    <a:pt x="378206" y="0"/>
                  </a:lnTo>
                  <a:lnTo>
                    <a:pt x="378206" y="472694"/>
                  </a:lnTo>
                  <a:lnTo>
                    <a:pt x="0" y="472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5" t="0" r="-669" b="3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998720" y="5369719"/>
            <a:ext cx="3595836" cy="31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Hybrid Recommendation Models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98720" y="5816054"/>
            <a:ext cx="7636966" cy="66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Explore combining different filtering approaches for improved accuracy and robustness.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455051" y="6826820"/>
            <a:ext cx="283666" cy="354509"/>
            <a:chOff x="0" y="0"/>
            <a:chExt cx="378222" cy="472678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378206" cy="472694"/>
            </a:xfrm>
            <a:custGeom>
              <a:avLst/>
              <a:gdLst/>
              <a:ahLst/>
              <a:cxnLst/>
              <a:rect r="r" b="b" t="t" l="l"/>
              <a:pathLst>
                <a:path h="472694" w="378206">
                  <a:moveTo>
                    <a:pt x="0" y="0"/>
                  </a:moveTo>
                  <a:lnTo>
                    <a:pt x="378206" y="0"/>
                  </a:lnTo>
                  <a:lnTo>
                    <a:pt x="378206" y="472694"/>
                  </a:lnTo>
                  <a:lnTo>
                    <a:pt x="0" y="472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5" t="0" r="-669" b="3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998720" y="6837461"/>
            <a:ext cx="2363986" cy="31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12" b="true">
                <a:solidFill>
                  <a:srgbClr val="39393C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Real-time Processing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98720" y="7283797"/>
            <a:ext cx="7636966" cy="66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4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Implement capabilities for real-time recommendation generation, adapting instantly to user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DAGzzbmie0k</dc:identifier>
  <dcterms:modified xsi:type="dcterms:W3CDTF">2011-08-01T06:04:30Z</dcterms:modified>
  <cp:revision>1</cp:revision>
  <dc:title>AI-based-Movie-Recommendation-System.pptx</dc:title>
</cp:coreProperties>
</file>