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3" r:id="rId16"/>
    <p:sldId id="284" r:id="rId17"/>
    <p:sldId id="285" r:id="rId18"/>
    <p:sldId id="273" r:id="rId19"/>
    <p:sldId id="274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4" r:id="rId28"/>
    <p:sldId id="292" r:id="rId29"/>
    <p:sldId id="295" r:id="rId30"/>
    <p:sldId id="296" r:id="rId31"/>
    <p:sldId id="282" r:id="rId32"/>
    <p:sldId id="277" r:id="rId33"/>
    <p:sldId id="278" r:id="rId34"/>
    <p:sldId id="279" r:id="rId35"/>
    <p:sldId id="280" r:id="rId36"/>
    <p:sldId id="281" r:id="rId3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54381C"/>
    <a:srgbClr val="A50021"/>
    <a:srgbClr val="FFFFA3"/>
    <a:srgbClr val="FFB061"/>
    <a:srgbClr val="66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23" autoAdjust="0"/>
    <p:restoredTop sz="94652" autoAdjust="0"/>
  </p:normalViewPr>
  <p:slideViewPr>
    <p:cSldViewPr>
      <p:cViewPr varScale="1">
        <p:scale>
          <a:sx n="86" d="100"/>
          <a:sy n="86" d="100"/>
        </p:scale>
        <p:origin x="-14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29AB5-3968-4D95-AD1B-ECE7A1E85593}" type="datetimeFigureOut">
              <a:rPr lang="en-US" smtClean="0"/>
              <a:pPr/>
              <a:t>8/24/2021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1AD83-25DB-4DC8-AD29-2E12B45C08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985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1AD83-25DB-4DC8-AD29-2E12B45C08B7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1AD83-25DB-4DC8-AD29-2E12B45C08B7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5268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D4136-29C1-48F1-8AFF-AA608E73A57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0FF97-42C7-4F74-B43D-EB20BF6DA7F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F7B77-BD67-4324-A3AB-B67649772EB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631828"/>
            <a:ext cx="8715436" cy="582594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71612"/>
            <a:ext cx="8715436" cy="50006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30D86-256B-49C3-AFD3-5B2A28DF2B4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D3A4B-D587-401F-B67A-E25D65C0AA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958ED-C8F8-4E07-8C2B-C5512E8AF74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54D41-1A9B-4C69-90C3-B9DA0062224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96FFF-B7F6-4D98-BEB7-577162F5BB3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44CCC-FBBE-4A52-A3B0-5FD1274FEE3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F7416A-D107-45DC-A053-0C92D5BF163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3F7989-A946-4904-9F9F-BD942DDE454C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awt/CardLayout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995738" y="4221163"/>
            <a:ext cx="4572000" cy="647700"/>
          </a:xfrm>
        </p:spPr>
        <p:txBody>
          <a:bodyPr/>
          <a:lstStyle/>
          <a:p>
            <a:pPr algn="r"/>
            <a:r>
              <a:rPr lang="en-US" sz="4800" b="1" dirty="0" smtClean="0"/>
              <a:t>Java Swing</a:t>
            </a:r>
            <a:endParaRPr lang="es-ES" sz="4800" b="1" dirty="0">
              <a:solidFill>
                <a:schemeClr val="bg2"/>
              </a:solidFill>
            </a:endParaRPr>
          </a:p>
        </p:txBody>
      </p:sp>
      <p:sp>
        <p:nvSpPr>
          <p:cNvPr id="2217" name="Rectangle 169"/>
          <p:cNvSpPr>
            <a:spLocks noChangeArrowheads="1"/>
          </p:cNvSpPr>
          <p:nvPr/>
        </p:nvSpPr>
        <p:spPr bwMode="auto">
          <a:xfrm>
            <a:off x="5076825" y="4868863"/>
            <a:ext cx="34575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s-ES" sz="2800" b="1" dirty="0" smtClean="0">
                <a:solidFill>
                  <a:schemeClr val="bg2"/>
                </a:solidFill>
              </a:rPr>
              <a:t>Chapter - 2</a:t>
            </a:r>
            <a:endParaRPr lang="es-E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State buttons</a:t>
            </a:r>
          </a:p>
          <a:p>
            <a:pPr lvl="1"/>
            <a:r>
              <a:rPr lang="en-US" dirty="0" err="1" smtClean="0"/>
              <a:t>JToggleButton</a:t>
            </a:r>
            <a:endParaRPr lang="en-US" dirty="0" smtClean="0"/>
          </a:p>
          <a:p>
            <a:pPr lvl="2"/>
            <a:r>
              <a:rPr lang="en-US" dirty="0" smtClean="0"/>
              <a:t>Subclasses </a:t>
            </a:r>
            <a:r>
              <a:rPr lang="en-US" dirty="0" err="1" smtClean="0"/>
              <a:t>JCheckBox</a:t>
            </a:r>
            <a:r>
              <a:rPr lang="en-US" dirty="0" smtClean="0"/>
              <a:t>, </a:t>
            </a:r>
            <a:r>
              <a:rPr lang="en-US" dirty="0" err="1" smtClean="0"/>
              <a:t>JRadioButton</a:t>
            </a:r>
            <a:endParaRPr lang="en-US" dirty="0" smtClean="0"/>
          </a:p>
          <a:p>
            <a:pPr lvl="1"/>
            <a:r>
              <a:rPr lang="en-US" dirty="0" smtClean="0"/>
              <a:t>Have on/off (true/false) values</a:t>
            </a:r>
          </a:p>
          <a:p>
            <a:r>
              <a:rPr lang="en-US" dirty="0" smtClean="0"/>
              <a:t>Initialization</a:t>
            </a:r>
          </a:p>
          <a:p>
            <a:pPr lvl="1"/>
            <a:r>
              <a:rPr lang="en-US" dirty="0" err="1" smtClean="0"/>
              <a:t>JCheckBox</a:t>
            </a:r>
            <a:r>
              <a:rPr lang="en-US" dirty="0" smtClean="0"/>
              <a:t> </a:t>
            </a:r>
            <a:r>
              <a:rPr lang="en-US" dirty="0" err="1" smtClean="0"/>
              <a:t>myBox</a:t>
            </a:r>
            <a:r>
              <a:rPr lang="en-US" dirty="0" smtClean="0"/>
              <a:t> = new </a:t>
            </a:r>
            <a:r>
              <a:rPr lang="en-US" dirty="0" err="1" smtClean="0"/>
              <a:t>JCheckBox</a:t>
            </a:r>
            <a:r>
              <a:rPr lang="en-US" dirty="0" smtClean="0"/>
              <a:t>( "Title" );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JCheckBox</a:t>
            </a:r>
            <a:r>
              <a:rPr lang="en-US" dirty="0" smtClean="0"/>
              <a:t> changes</a:t>
            </a:r>
          </a:p>
          <a:p>
            <a:pPr lvl="1"/>
            <a:r>
              <a:rPr lang="en-US" dirty="0" err="1" smtClean="0"/>
              <a:t>ItemEvent</a:t>
            </a:r>
            <a:r>
              <a:rPr lang="en-US" dirty="0" smtClean="0"/>
              <a:t> generated </a:t>
            </a:r>
          </a:p>
          <a:p>
            <a:pPr lvl="2"/>
            <a:r>
              <a:rPr lang="en-US" dirty="0" smtClean="0"/>
              <a:t>Handled by an </a:t>
            </a:r>
            <a:r>
              <a:rPr lang="en-US" dirty="0" err="1" smtClean="0"/>
              <a:t>ItemListener</a:t>
            </a:r>
            <a:r>
              <a:rPr lang="en-US" dirty="0" smtClean="0"/>
              <a:t>, which must define </a:t>
            </a:r>
            <a:r>
              <a:rPr lang="en-US" dirty="0" err="1" smtClean="0"/>
              <a:t>itemStateChanged</a:t>
            </a:r>
            <a:endParaRPr lang="en-US" dirty="0" smtClean="0"/>
          </a:p>
          <a:p>
            <a:pPr lvl="1"/>
            <a:r>
              <a:rPr lang="en-US" dirty="0" smtClean="0"/>
              <a:t>Register with </a:t>
            </a:r>
            <a:r>
              <a:rPr lang="en-US" dirty="0" err="1" smtClean="0"/>
              <a:t>addItemListener</a:t>
            </a:r>
            <a:endParaRPr lang="en-US" dirty="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JCheckBox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Radio Buttons</a:t>
            </a: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 can click radio buttons, just like other buttons</a:t>
            </a:r>
          </a:p>
          <a:p>
            <a:r>
              <a:rPr lang="en-US" smtClean="0"/>
              <a:t>BUT Radio buttons are mutually exclusive </a:t>
            </a:r>
          </a:p>
          <a:p>
            <a:r>
              <a:rPr lang="en-US" smtClean="0"/>
              <a:t>This is achieved by placing all associated buttons in a ButtonGroup object.  The ButtonGroup turns 1 button off when the next one is turned on</a:t>
            </a:r>
          </a:p>
          <a:p>
            <a:pPr lvl="1"/>
            <a:r>
              <a:rPr lang="en-US" smtClean="0"/>
              <a:t>sButton = new JRadioButton("Small");</a:t>
            </a:r>
            <a:br>
              <a:rPr lang="en-US" smtClean="0"/>
            </a:br>
            <a:r>
              <a:rPr lang="en-US" smtClean="0"/>
              <a:t>mButton = new JRadioButton("Medium"); </a:t>
            </a:r>
            <a:br>
              <a:rPr lang="en-US" smtClean="0"/>
            </a:br>
            <a:r>
              <a:rPr lang="en-US" smtClean="0"/>
              <a:t>lButton = new JRadioButton("Large");</a:t>
            </a:r>
            <a:br>
              <a:rPr lang="en-US" smtClean="0"/>
            </a:br>
            <a:r>
              <a:rPr lang="en-US" smtClean="0"/>
              <a:t>ButtonGroup group = new ButtonGroup();</a:t>
            </a:r>
            <a:br>
              <a:rPr lang="en-US" smtClean="0"/>
            </a:br>
            <a:r>
              <a:rPr lang="en-US" smtClean="0"/>
              <a:t>group.add(sbutton);</a:t>
            </a:r>
            <a:br>
              <a:rPr lang="en-US" smtClean="0"/>
            </a:br>
            <a:r>
              <a:rPr lang="en-US" smtClean="0"/>
              <a:t>group.add(mbutton);</a:t>
            </a:r>
            <a:br>
              <a:rPr lang="en-US" smtClean="0"/>
            </a:br>
            <a:r>
              <a:rPr lang="en-US" smtClean="0"/>
              <a:t>group.add(lbutton);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68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good practice to initialize one of the buttons to ON: </a:t>
            </a:r>
          </a:p>
          <a:p>
            <a:pPr lvl="1"/>
            <a:r>
              <a:rPr lang="en-US" sz="3100" dirty="0" err="1" smtClean="0"/>
              <a:t>sButton.setSelected</a:t>
            </a:r>
            <a:r>
              <a:rPr lang="en-US" sz="3100" dirty="0" smtClean="0"/>
              <a:t>(true);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ButtonGroup</a:t>
            </a:r>
            <a:r>
              <a:rPr lang="en-US" dirty="0" smtClean="0"/>
              <a:t> is not a visual component. (You don’t place it into a panel)</a:t>
            </a:r>
          </a:p>
          <a:p>
            <a:r>
              <a:rPr lang="en-US" dirty="0" smtClean="0"/>
              <a:t>The buttons still need to be placed into a panel individually.</a:t>
            </a:r>
          </a:p>
          <a:p>
            <a:pPr lvl="1"/>
            <a:r>
              <a:rPr lang="en-US" dirty="0" smtClean="0"/>
              <a:t>      </a:t>
            </a:r>
            <a:r>
              <a:rPr lang="en-US" dirty="0" err="1" smtClean="0"/>
              <a:t>panel.add</a:t>
            </a:r>
            <a:r>
              <a:rPr lang="en-US" dirty="0" smtClean="0"/>
              <a:t>(</a:t>
            </a:r>
            <a:r>
              <a:rPr lang="en-US" dirty="0" err="1" smtClean="0"/>
              <a:t>sButton</a:t>
            </a:r>
            <a:r>
              <a:rPr lang="en-US" dirty="0" smtClean="0"/>
              <a:t>); </a:t>
            </a:r>
          </a:p>
          <a:p>
            <a:pPr lvl="1"/>
            <a:r>
              <a:rPr lang="en-US" dirty="0" smtClean="0"/>
              <a:t>      </a:t>
            </a:r>
            <a:r>
              <a:rPr lang="en-US" dirty="0" err="1" smtClean="0"/>
              <a:t>panel.add</a:t>
            </a:r>
            <a:r>
              <a:rPr lang="en-US" dirty="0" smtClean="0"/>
              <a:t>(</a:t>
            </a:r>
            <a:r>
              <a:rPr lang="en-US" dirty="0" err="1" smtClean="0"/>
              <a:t>mButton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      </a:t>
            </a:r>
            <a:r>
              <a:rPr lang="en-US" dirty="0" err="1" smtClean="0"/>
              <a:t>panel.add</a:t>
            </a:r>
            <a:r>
              <a:rPr lang="en-US" dirty="0" smtClean="0"/>
              <a:t>(</a:t>
            </a:r>
            <a:r>
              <a:rPr lang="en-US" dirty="0" err="1" smtClean="0"/>
              <a:t>lButton</a:t>
            </a:r>
            <a:r>
              <a:rPr lang="en-US" dirty="0" smtClean="0"/>
              <a:t>);     </a:t>
            </a:r>
            <a:endParaRPr lang="en-US" dirty="0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Buttons….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68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 Your code can tell if a </a:t>
            </a:r>
            <a:r>
              <a:rPr lang="en-US" dirty="0" err="1" smtClean="0"/>
              <a:t>RadioButton</a:t>
            </a:r>
            <a:r>
              <a:rPr lang="en-US" dirty="0" smtClean="0"/>
              <a:t> is selected </a:t>
            </a:r>
          </a:p>
          <a:p>
            <a:r>
              <a:rPr lang="en-US" dirty="0" smtClean="0"/>
              <a:t>       if (</a:t>
            </a:r>
            <a:r>
              <a:rPr lang="en-US" dirty="0" err="1" smtClean="0"/>
              <a:t>sButton.isSelected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         . . . </a:t>
            </a:r>
          </a:p>
          <a:p>
            <a:r>
              <a:rPr lang="en-US" dirty="0" smtClean="0"/>
              <a:t>One usually wants to check which button is selected WHEN THE USER HAS clicked on  ONE!!</a:t>
            </a:r>
          </a:p>
          <a:p>
            <a:r>
              <a:rPr lang="en-US" dirty="0" smtClean="0"/>
              <a:t> An ActionEvent is created when the user clicks on one of the buttons ..   so this code is in an </a:t>
            </a:r>
            <a:r>
              <a:rPr lang="en-US" dirty="0" err="1" smtClean="0"/>
              <a:t>ActionListener</a:t>
            </a:r>
            <a:r>
              <a:rPr lang="en-US" dirty="0" smtClean="0"/>
              <a:t> !!  </a:t>
            </a:r>
            <a:endParaRPr lang="en-US" dirty="0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Radio Buttons continued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 advTm="368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JComboBox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71612"/>
            <a:ext cx="8715436" cy="5072098"/>
          </a:xfrm>
        </p:spPr>
        <p:txBody>
          <a:bodyPr/>
          <a:lstStyle/>
          <a:p>
            <a:r>
              <a:rPr lang="en-US" sz="2400" dirty="0" smtClean="0"/>
              <a:t>Combo box (drop down list)</a:t>
            </a:r>
          </a:p>
          <a:p>
            <a:pPr lvl="1"/>
            <a:r>
              <a:rPr lang="en-US" sz="2000" dirty="0" smtClean="0"/>
              <a:t>List of items, user makes a selection</a:t>
            </a:r>
          </a:p>
          <a:p>
            <a:pPr lvl="1"/>
            <a:r>
              <a:rPr lang="en-US" sz="2000" dirty="0" smtClean="0"/>
              <a:t>Class </a:t>
            </a:r>
            <a:r>
              <a:rPr lang="en-US" sz="2000" dirty="0" err="1" smtClean="0"/>
              <a:t>JComboBox</a:t>
            </a:r>
            <a:endParaRPr lang="en-US" sz="2000" dirty="0" smtClean="0"/>
          </a:p>
          <a:p>
            <a:pPr lvl="2"/>
            <a:r>
              <a:rPr lang="en-US" sz="1800" dirty="0" smtClean="0"/>
              <a:t>Generate </a:t>
            </a:r>
            <a:r>
              <a:rPr lang="en-US" sz="1800" dirty="0" err="1" smtClean="0"/>
              <a:t>ItemEvents</a:t>
            </a:r>
            <a:endParaRPr lang="en-US" sz="1800" dirty="0" smtClean="0"/>
          </a:p>
          <a:p>
            <a:r>
              <a:rPr lang="en-US" sz="2400" dirty="0" err="1" smtClean="0"/>
              <a:t>JComboBox</a:t>
            </a:r>
            <a:endParaRPr lang="en-US" sz="2400" dirty="0" smtClean="0"/>
          </a:p>
          <a:p>
            <a:pPr lvl="1"/>
            <a:r>
              <a:rPr lang="en-US" sz="2000" dirty="0" smtClean="0"/>
              <a:t>Numeric index keeps track of elements</a:t>
            </a:r>
          </a:p>
          <a:p>
            <a:pPr lvl="2"/>
            <a:r>
              <a:rPr lang="en-US" sz="1800" dirty="0" smtClean="0"/>
              <a:t>First element added at index 0</a:t>
            </a:r>
          </a:p>
          <a:p>
            <a:pPr lvl="2"/>
            <a:r>
              <a:rPr lang="en-US" sz="1800" dirty="0" smtClean="0"/>
              <a:t>First item added is appears as currently selected item when combo box appears</a:t>
            </a:r>
          </a:p>
          <a:p>
            <a:r>
              <a:rPr lang="en-US" sz="2400" dirty="0" smtClean="0"/>
              <a:t>Methods</a:t>
            </a:r>
          </a:p>
          <a:p>
            <a:pPr lvl="1"/>
            <a:r>
              <a:rPr lang="en-US" sz="2000" dirty="0" smtClean="0"/>
              <a:t>getSelectedIndex : </a:t>
            </a:r>
            <a:r>
              <a:rPr lang="en-US" sz="1800" dirty="0" smtClean="0"/>
              <a:t>Returns the index of the currently selected item</a:t>
            </a:r>
          </a:p>
          <a:p>
            <a:pPr lvl="1"/>
            <a:r>
              <a:rPr lang="en-US" sz="2000" dirty="0" err="1" smtClean="0"/>
              <a:t>setMaximumRowCount</a:t>
            </a:r>
            <a:r>
              <a:rPr lang="en-US" sz="2000" dirty="0" smtClean="0"/>
              <a:t>(n): </a:t>
            </a:r>
            <a:r>
              <a:rPr lang="en-US" sz="1800" dirty="0" smtClean="0"/>
              <a:t>Set the maximum number of elements to display when user clicks combo box ,Scrollbar automatically provided</a:t>
            </a:r>
            <a:r>
              <a:rPr lang="en-US" sz="2000" dirty="0" smtClean="0"/>
              <a:t>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JList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71612"/>
            <a:ext cx="8715436" cy="5072098"/>
          </a:xfrm>
        </p:spPr>
        <p:txBody>
          <a:bodyPr/>
          <a:lstStyle/>
          <a:p>
            <a:r>
              <a:rPr lang="en-US" sz="2400" dirty="0" smtClean="0"/>
              <a:t>The object of </a:t>
            </a:r>
            <a:r>
              <a:rPr lang="en-US" sz="2400" dirty="0" err="1" smtClean="0"/>
              <a:t>JList</a:t>
            </a:r>
            <a:r>
              <a:rPr lang="en-US" sz="2400" dirty="0" smtClean="0"/>
              <a:t> class represents a list of text items. </a:t>
            </a:r>
          </a:p>
          <a:p>
            <a:r>
              <a:rPr lang="en-US" sz="2000" dirty="0" smtClean="0"/>
              <a:t>List of items, user makes a selection</a:t>
            </a:r>
          </a:p>
          <a:p>
            <a:pPr lvl="1"/>
            <a:r>
              <a:rPr lang="en-US" sz="2000" dirty="0" smtClean="0"/>
              <a:t> </a:t>
            </a:r>
            <a:r>
              <a:rPr lang="en-US" sz="2000" b="1" dirty="0" smtClean="0"/>
              <a:t>class</a:t>
            </a:r>
            <a:r>
              <a:rPr lang="en-US" sz="2000" dirty="0" smtClean="0"/>
              <a:t> </a:t>
            </a:r>
            <a:r>
              <a:rPr lang="en-US" sz="2000" dirty="0" err="1" smtClean="0"/>
              <a:t>JList</a:t>
            </a:r>
            <a:r>
              <a:rPr lang="en-US" sz="2000" dirty="0" smtClean="0"/>
              <a:t>  </a:t>
            </a:r>
          </a:p>
          <a:p>
            <a:pPr lvl="1"/>
            <a:r>
              <a:rPr lang="en-US" sz="1800" dirty="0" smtClean="0"/>
              <a:t>Generate </a:t>
            </a:r>
            <a:r>
              <a:rPr lang="en-US" sz="1800" dirty="0" err="1" smtClean="0"/>
              <a:t>ItemEvents</a:t>
            </a:r>
            <a:endParaRPr lang="en-US" sz="1800" dirty="0" smtClean="0"/>
          </a:p>
          <a:p>
            <a:r>
              <a:rPr lang="en-US" sz="2400" dirty="0" err="1" smtClean="0"/>
              <a:t>JList</a:t>
            </a:r>
            <a:r>
              <a:rPr lang="en-US" sz="2400" dirty="0" smtClean="0"/>
              <a:t> </a:t>
            </a:r>
          </a:p>
          <a:p>
            <a:r>
              <a:rPr lang="en-US" sz="2000" dirty="0" smtClean="0"/>
              <a:t>Numeric index keeps track of elements</a:t>
            </a:r>
          </a:p>
          <a:p>
            <a:pPr lvl="2"/>
            <a:r>
              <a:rPr lang="en-US" sz="1800" dirty="0" smtClean="0"/>
              <a:t>First element added at index 0</a:t>
            </a:r>
          </a:p>
          <a:p>
            <a:pPr lvl="2"/>
            <a:r>
              <a:rPr lang="en-US" sz="1800" dirty="0" smtClean="0"/>
              <a:t>First item added is appears as currently selected item when combo box appears</a:t>
            </a:r>
          </a:p>
          <a:p>
            <a:r>
              <a:rPr lang="en-US" sz="2400" dirty="0" smtClean="0"/>
              <a:t>Methods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getSelectedIndex</a:t>
            </a:r>
            <a:r>
              <a:rPr lang="en-US" sz="2000" dirty="0" smtClean="0"/>
              <a:t>() : </a:t>
            </a:r>
            <a:r>
              <a:rPr lang="en-US" sz="1800" dirty="0" smtClean="0"/>
              <a:t>It is used to return the smallest selected cell index.</a:t>
            </a:r>
          </a:p>
          <a:p>
            <a:pPr lvl="1"/>
            <a:r>
              <a:rPr lang="en-US" sz="2000" dirty="0" err="1" smtClean="0"/>
              <a:t>ListModel</a:t>
            </a:r>
            <a:r>
              <a:rPr lang="en-US" sz="2000" dirty="0" smtClean="0"/>
              <a:t> </a:t>
            </a:r>
            <a:r>
              <a:rPr lang="en-US" sz="2000" dirty="0" err="1" smtClean="0"/>
              <a:t>getModel</a:t>
            </a:r>
            <a:r>
              <a:rPr lang="en-US" sz="2000" dirty="0" smtClean="0"/>
              <a:t>() : </a:t>
            </a:r>
            <a:r>
              <a:rPr lang="en-US" sz="1800" dirty="0" smtClean="0"/>
              <a:t>It is used to return the data model that holds a list of items displayed by the </a:t>
            </a:r>
            <a:r>
              <a:rPr lang="en-US" sz="1800" dirty="0" err="1" smtClean="0"/>
              <a:t>JList</a:t>
            </a:r>
            <a:r>
              <a:rPr lang="en-US" sz="1800" dirty="0" smtClean="0"/>
              <a:t> component.</a:t>
            </a:r>
          </a:p>
          <a:p>
            <a:pPr lvl="1"/>
            <a:r>
              <a:rPr lang="en-US" sz="1800" dirty="0" err="1" smtClean="0"/>
              <a:t>setListData</a:t>
            </a:r>
            <a:r>
              <a:rPr lang="en-US" sz="1800" dirty="0" smtClean="0"/>
              <a:t>(String[] data) : It is used to add element in </a:t>
            </a:r>
            <a:r>
              <a:rPr lang="en-US" sz="1800" dirty="0" err="1" smtClean="0"/>
              <a:t>Jlist</a:t>
            </a:r>
            <a:r>
              <a:rPr lang="en-US" sz="1800" smtClean="0"/>
              <a:t>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 of a </a:t>
            </a:r>
            <a:r>
              <a:rPr lang="en-US" dirty="0" err="1" smtClean="0"/>
              <a:t>JTextArea</a:t>
            </a:r>
            <a:r>
              <a:rPr lang="en-US" dirty="0" smtClean="0"/>
              <a:t> class is a multi line region that displays text. </a:t>
            </a:r>
          </a:p>
          <a:p>
            <a:r>
              <a:rPr lang="en-US" dirty="0" smtClean="0"/>
              <a:t>Constructor			Description</a:t>
            </a:r>
          </a:p>
          <a:p>
            <a:r>
              <a:rPr lang="en-US" dirty="0" err="1" smtClean="0"/>
              <a:t>JTextArea</a:t>
            </a:r>
            <a:r>
              <a:rPr lang="en-US" dirty="0" smtClean="0"/>
              <a:t>()	Creates a text area that displays no 			text initially.</a:t>
            </a:r>
          </a:p>
          <a:p>
            <a:r>
              <a:rPr lang="en-US" dirty="0" err="1" smtClean="0"/>
              <a:t>JTextArea</a:t>
            </a:r>
            <a:r>
              <a:rPr lang="en-US" dirty="0" smtClean="0"/>
              <a:t>(String s) Creates a text area that 			displays specified text initially.</a:t>
            </a:r>
          </a:p>
          <a:p>
            <a:r>
              <a:rPr lang="en-US" dirty="0" err="1" smtClean="0"/>
              <a:t>JTextArea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row, </a:t>
            </a:r>
            <a:r>
              <a:rPr lang="en-US" dirty="0" err="1" smtClean="0"/>
              <a:t>int</a:t>
            </a:r>
            <a:r>
              <a:rPr lang="en-US" dirty="0" smtClean="0"/>
              <a:t> column)  Creates a text area 		with the specified number of rows and 			columns that displays no text initially.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JTextArea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Methods				Description</a:t>
            </a:r>
          </a:p>
          <a:p>
            <a:r>
              <a:rPr lang="en-US" sz="2400" dirty="0" smtClean="0"/>
              <a:t>void </a:t>
            </a:r>
            <a:r>
              <a:rPr lang="en-US" sz="2400" dirty="0" err="1" smtClean="0"/>
              <a:t>setRows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rows)     It is used to set specified 						  number of rows.</a:t>
            </a:r>
          </a:p>
          <a:p>
            <a:r>
              <a:rPr lang="en-US" sz="2400" dirty="0" smtClean="0"/>
              <a:t>void </a:t>
            </a:r>
            <a:r>
              <a:rPr lang="en-US" sz="2400" dirty="0" err="1" smtClean="0"/>
              <a:t>setColumns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cols)  It is used to set specified 					   number of columns.</a:t>
            </a:r>
          </a:p>
          <a:p>
            <a:r>
              <a:rPr lang="en-US" sz="2400" dirty="0" smtClean="0"/>
              <a:t>void </a:t>
            </a:r>
            <a:r>
              <a:rPr lang="en-US" sz="2400" dirty="0" err="1" smtClean="0"/>
              <a:t>setFont</a:t>
            </a:r>
            <a:r>
              <a:rPr lang="en-US" sz="2400" dirty="0" smtClean="0"/>
              <a:t>(Font f)	   It is used to set the 						   specified font.</a:t>
            </a:r>
          </a:p>
          <a:p>
            <a:r>
              <a:rPr lang="en-US" sz="2400" dirty="0" smtClean="0"/>
              <a:t>void insert(String s, </a:t>
            </a:r>
            <a:r>
              <a:rPr lang="en-US" sz="2400" dirty="0" err="1" smtClean="0"/>
              <a:t>int</a:t>
            </a:r>
            <a:r>
              <a:rPr lang="en-US" sz="2400" dirty="0" smtClean="0"/>
              <a:t> position) It is used to insert 						the specified text on the 						specified position.</a:t>
            </a:r>
          </a:p>
          <a:p>
            <a:r>
              <a:rPr lang="en-US" sz="2400" dirty="0" smtClean="0"/>
              <a:t>void append(String s)	It is used to append the 						given text to the end of 						the document.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Menus with Frames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</a:p>
          <a:p>
            <a:pPr lvl="1"/>
            <a:r>
              <a:rPr lang="en-US" dirty="0" smtClean="0"/>
              <a:t>Important part of GUIs</a:t>
            </a:r>
          </a:p>
          <a:p>
            <a:pPr lvl="1"/>
            <a:r>
              <a:rPr lang="en-US" dirty="0" smtClean="0"/>
              <a:t>Perform actions without cluttering GUI</a:t>
            </a:r>
          </a:p>
          <a:p>
            <a:r>
              <a:rPr lang="en-US" dirty="0" smtClean="0"/>
              <a:t>Classes used to define menus</a:t>
            </a:r>
          </a:p>
          <a:p>
            <a:pPr lvl="1"/>
            <a:r>
              <a:rPr lang="en-US" dirty="0" err="1" smtClean="0"/>
              <a:t>JMenuBar</a:t>
            </a:r>
            <a:r>
              <a:rPr lang="en-US" dirty="0" smtClean="0"/>
              <a:t> - container for menus, manages menu bar</a:t>
            </a:r>
          </a:p>
          <a:p>
            <a:pPr lvl="1"/>
            <a:r>
              <a:rPr lang="en-US" dirty="0" err="1" smtClean="0"/>
              <a:t>JMenuItem</a:t>
            </a:r>
            <a:r>
              <a:rPr lang="en-US" dirty="0" smtClean="0"/>
              <a:t> - manages menu items</a:t>
            </a:r>
          </a:p>
          <a:p>
            <a:pPr lvl="2"/>
            <a:r>
              <a:rPr lang="en-US" dirty="0" smtClean="0"/>
              <a:t>Menu items - GUI components inside a menu</a:t>
            </a:r>
          </a:p>
          <a:p>
            <a:pPr lvl="2"/>
            <a:r>
              <a:rPr lang="en-US" dirty="0" smtClean="0"/>
              <a:t>Can initiate an action or be a submenu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28" y="307959"/>
            <a:ext cx="8229600" cy="672769"/>
          </a:xfrm>
        </p:spPr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214422"/>
            <a:ext cx="2143108" cy="128588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Menu Bar</a:t>
            </a:r>
          </a:p>
          <a:p>
            <a:r>
              <a:rPr lang="en-US" sz="2000" dirty="0" err="1" smtClean="0"/>
              <a:t>JMenuBar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add( </a:t>
            </a:r>
            <a:r>
              <a:rPr lang="en-US" sz="2000" dirty="0" err="1" smtClean="0"/>
              <a:t>JMenu</a:t>
            </a:r>
            <a:r>
              <a:rPr lang="en-US" sz="2000" dirty="0" smtClean="0"/>
              <a:t> )</a:t>
            </a:r>
            <a:endParaRPr lang="en-US" sz="2000" dirty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357422" y="1214422"/>
            <a:ext cx="2571768" cy="114300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Menu</a:t>
            </a:r>
          </a:p>
          <a:p>
            <a:r>
              <a:rPr lang="en-US" sz="2000" dirty="0" err="1" smtClean="0"/>
              <a:t>JMenu</a:t>
            </a:r>
            <a:r>
              <a:rPr lang="en-US" sz="2000" dirty="0" smtClean="0"/>
              <a:t>( String )</a:t>
            </a:r>
          </a:p>
          <a:p>
            <a:r>
              <a:rPr lang="en-US" sz="2000" dirty="0" smtClean="0"/>
              <a:t>add( </a:t>
            </a:r>
            <a:r>
              <a:rPr lang="en-US" sz="2000" dirty="0" err="1" smtClean="0"/>
              <a:t>JMenuItem</a:t>
            </a:r>
            <a:r>
              <a:rPr lang="en-US" sz="2000" dirty="0" smtClean="0"/>
              <a:t> )</a:t>
            </a:r>
            <a:endParaRPr lang="en-US" sz="2000" dirty="0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14282" y="2428868"/>
            <a:ext cx="878687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Arial" pitchFamily="34" charset="0"/>
              </a:rPr>
              <a:t>Example:</a:t>
            </a:r>
          </a:p>
          <a:p>
            <a:pPr eaLnBrk="1" hangingPunct="1"/>
            <a:r>
              <a:rPr lang="en-US" sz="2000" dirty="0" err="1" smtClean="0">
                <a:latin typeface="Tahoma" pitchFamily="34" charset="0"/>
                <a:cs typeface="Arial" pitchFamily="34" charset="0"/>
              </a:rPr>
              <a:t>JMenuBar</a:t>
            </a:r>
            <a:r>
              <a:rPr lang="en-US" sz="2000" dirty="0" smtClean="0">
                <a:latin typeface="Tahoma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Arial" pitchFamily="34" charset="0"/>
              </a:rPr>
              <a:t>mb</a:t>
            </a:r>
            <a:r>
              <a:rPr lang="en-US" sz="2000" dirty="0">
                <a:latin typeface="Tahoma" pitchFamily="34" charset="0"/>
                <a:cs typeface="Arial" pitchFamily="34" charset="0"/>
              </a:rPr>
              <a:t> = new </a:t>
            </a:r>
            <a:r>
              <a:rPr lang="en-US" sz="2000" dirty="0" err="1">
                <a:latin typeface="Tahoma" pitchFamily="34" charset="0"/>
                <a:cs typeface="Arial" pitchFamily="34" charset="0"/>
              </a:rPr>
              <a:t>JMenuBar</a:t>
            </a:r>
            <a:r>
              <a:rPr lang="en-US" sz="2000" dirty="0">
                <a:latin typeface="Tahoma" pitchFamily="34" charset="0"/>
                <a:cs typeface="Arial" pitchFamily="34" charset="0"/>
              </a:rPr>
              <a:t>();  	//create a menu bar</a:t>
            </a:r>
          </a:p>
          <a:p>
            <a:pPr eaLnBrk="1" hangingPunct="1"/>
            <a:r>
              <a:rPr lang="en-US" sz="2000" dirty="0" err="1">
                <a:latin typeface="Tahoma" pitchFamily="34" charset="0"/>
                <a:cs typeface="Arial" pitchFamily="34" charset="0"/>
              </a:rPr>
              <a:t>JMenu</a:t>
            </a:r>
            <a:r>
              <a:rPr lang="en-US" sz="2000" dirty="0">
                <a:latin typeface="Tahoma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Arial" pitchFamily="34" charset="0"/>
              </a:rPr>
              <a:t>fileMenu</a:t>
            </a:r>
            <a:r>
              <a:rPr lang="en-US" sz="2000" dirty="0">
                <a:latin typeface="Tahoma" pitchFamily="34" charset="0"/>
                <a:cs typeface="Arial" pitchFamily="34" charset="0"/>
              </a:rPr>
              <a:t> = new </a:t>
            </a:r>
            <a:r>
              <a:rPr lang="en-US" sz="2000" dirty="0" err="1">
                <a:latin typeface="Tahoma" pitchFamily="34" charset="0"/>
                <a:cs typeface="Arial" pitchFamily="34" charset="0"/>
              </a:rPr>
              <a:t>JMenu</a:t>
            </a:r>
            <a:r>
              <a:rPr lang="en-US" sz="2000" dirty="0">
                <a:latin typeface="Tahoma" pitchFamily="34" charset="0"/>
                <a:cs typeface="Arial" pitchFamily="34" charset="0"/>
              </a:rPr>
              <a:t> (“File”); 	//create a menu</a:t>
            </a:r>
          </a:p>
          <a:p>
            <a:pPr eaLnBrk="1" hangingPunct="1"/>
            <a:r>
              <a:rPr lang="en-US" sz="2000" dirty="0" err="1">
                <a:latin typeface="Tahoma" pitchFamily="34" charset="0"/>
                <a:cs typeface="Arial" pitchFamily="34" charset="0"/>
              </a:rPr>
              <a:t>mb.add</a:t>
            </a:r>
            <a:r>
              <a:rPr lang="en-US" sz="2000" dirty="0">
                <a:latin typeface="Tahoma" pitchFamily="34" charset="0"/>
                <a:cs typeface="Arial" pitchFamily="34" charset="0"/>
              </a:rPr>
              <a:t>( </a:t>
            </a:r>
            <a:r>
              <a:rPr lang="en-US" sz="2000" dirty="0" err="1">
                <a:latin typeface="Tahoma" pitchFamily="34" charset="0"/>
                <a:cs typeface="Arial" pitchFamily="34" charset="0"/>
              </a:rPr>
              <a:t>fileMenu</a:t>
            </a:r>
            <a:r>
              <a:rPr lang="en-US" sz="2000" dirty="0">
                <a:latin typeface="Tahoma" pitchFamily="34" charset="0"/>
                <a:cs typeface="Arial" pitchFamily="34" charset="0"/>
              </a:rPr>
              <a:t> );			//add menu to menu bar</a:t>
            </a:r>
          </a:p>
          <a:p>
            <a:pPr eaLnBrk="1" hangingPunct="1"/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cs typeface="Arial" pitchFamily="34" charset="0"/>
              </a:rPr>
              <a:t>setMenuBar</a:t>
            </a:r>
            <a:r>
              <a:rPr lang="en-US" sz="2000" dirty="0">
                <a:latin typeface="Tahoma" pitchFamily="34" charset="0"/>
                <a:cs typeface="Arial" pitchFamily="34" charset="0"/>
              </a:rPr>
              <a:t>( </a:t>
            </a:r>
            <a:r>
              <a:rPr lang="en-US" sz="2000" dirty="0" err="1">
                <a:latin typeface="Tahoma" pitchFamily="34" charset="0"/>
                <a:cs typeface="Arial" pitchFamily="34" charset="0"/>
              </a:rPr>
              <a:t>mb</a:t>
            </a:r>
            <a:r>
              <a:rPr lang="en-US" sz="2000" dirty="0">
                <a:latin typeface="Tahoma" pitchFamily="34" charset="0"/>
                <a:cs typeface="Arial" pitchFamily="34" charset="0"/>
              </a:rPr>
              <a:t> ); 	// add a menu bar to frame</a:t>
            </a:r>
          </a:p>
          <a:p>
            <a:pPr eaLnBrk="1" hangingPunct="1"/>
            <a:r>
              <a:rPr lang="en-US" sz="2000" dirty="0" err="1">
                <a:latin typeface="Tahoma" pitchFamily="34" charset="0"/>
                <a:cs typeface="Arial" pitchFamily="34" charset="0"/>
              </a:rPr>
              <a:t>fileMenu.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cs typeface="Arial" pitchFamily="34" charset="0"/>
              </a:rPr>
              <a:t>setMnemonic</a:t>
            </a:r>
            <a:r>
              <a:rPr lang="en-US" sz="2000" dirty="0">
                <a:latin typeface="Tahoma" pitchFamily="34" charset="0"/>
                <a:cs typeface="Arial" pitchFamily="34" charset="0"/>
              </a:rPr>
              <a:t>(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cs typeface="Arial" pitchFamily="34" charset="0"/>
              </a:rPr>
              <a:t>KeyEvent.VK_F</a:t>
            </a:r>
            <a:r>
              <a:rPr lang="en-US" sz="2000" dirty="0">
                <a:latin typeface="Tahoma" pitchFamily="34" charset="0"/>
                <a:cs typeface="Arial" pitchFamily="34" charset="0"/>
              </a:rPr>
              <a:t> ); // add a hotkey to menu</a:t>
            </a:r>
          </a:p>
          <a:p>
            <a:pPr eaLnBrk="1" hangingPunct="1"/>
            <a:endParaRPr lang="en-US" sz="2000" dirty="0">
              <a:latin typeface="Tahoma" pitchFamily="34" charset="0"/>
              <a:cs typeface="Arial" pitchFamily="34" charset="0"/>
            </a:endParaRPr>
          </a:p>
          <a:p>
            <a:pPr eaLnBrk="1" hangingPunct="1"/>
            <a:r>
              <a:rPr lang="en-US" sz="2000" dirty="0" err="1">
                <a:cs typeface="Arial" pitchFamily="34" charset="0"/>
              </a:rPr>
              <a:t>JMenuItem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dirty="0" err="1">
                <a:cs typeface="Arial" pitchFamily="34" charset="0"/>
              </a:rPr>
              <a:t>miOpen</a:t>
            </a:r>
            <a:r>
              <a:rPr lang="en-US" sz="2000" dirty="0">
                <a:cs typeface="Arial" pitchFamily="34" charset="0"/>
              </a:rPr>
              <a:t> = new </a:t>
            </a:r>
            <a:r>
              <a:rPr lang="en-US" sz="2000" dirty="0" err="1">
                <a:cs typeface="Arial" pitchFamily="34" charset="0"/>
              </a:rPr>
              <a:t>JMenuItem</a:t>
            </a:r>
            <a:r>
              <a:rPr lang="en-US" sz="2000" dirty="0">
                <a:cs typeface="Arial" pitchFamily="34" charset="0"/>
              </a:rPr>
              <a:t>( “Open...”, </a:t>
            </a:r>
            <a:r>
              <a:rPr lang="en-US" sz="2000" dirty="0" err="1">
                <a:cs typeface="Arial" pitchFamily="34" charset="0"/>
              </a:rPr>
              <a:t>KeyEvent.VK_O</a:t>
            </a:r>
            <a:r>
              <a:rPr lang="en-US" sz="2000" dirty="0">
                <a:cs typeface="Arial" pitchFamily="34" charset="0"/>
              </a:rPr>
              <a:t> );</a:t>
            </a:r>
          </a:p>
          <a:p>
            <a:pPr eaLnBrk="1" hangingPunct="1"/>
            <a:r>
              <a:rPr lang="en-US" sz="2000" dirty="0" err="1">
                <a:cs typeface="Arial" pitchFamily="34" charset="0"/>
              </a:rPr>
              <a:t>JMenuItem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dirty="0" err="1">
                <a:cs typeface="Arial" pitchFamily="34" charset="0"/>
              </a:rPr>
              <a:t>miExit</a:t>
            </a:r>
            <a:r>
              <a:rPr lang="en-US" sz="2000" dirty="0">
                <a:cs typeface="Arial" pitchFamily="34" charset="0"/>
              </a:rPr>
              <a:t> = new </a:t>
            </a:r>
            <a:r>
              <a:rPr lang="en-US" sz="2000" dirty="0" err="1">
                <a:cs typeface="Arial" pitchFamily="34" charset="0"/>
              </a:rPr>
              <a:t>JMenuItem</a:t>
            </a:r>
            <a:r>
              <a:rPr lang="en-US" sz="2000" dirty="0">
                <a:cs typeface="Arial" pitchFamily="34" charset="0"/>
              </a:rPr>
              <a:t>( “Exit” );</a:t>
            </a:r>
          </a:p>
          <a:p>
            <a:pPr eaLnBrk="1" hangingPunct="1"/>
            <a:endParaRPr lang="en-US" sz="2000" dirty="0">
              <a:cs typeface="Arial" pitchFamily="34" charset="0"/>
            </a:endParaRPr>
          </a:p>
          <a:p>
            <a:pPr eaLnBrk="1" hangingPunct="1"/>
            <a:r>
              <a:rPr lang="en-US" sz="2000" dirty="0" err="1">
                <a:cs typeface="Arial" pitchFamily="34" charset="0"/>
              </a:rPr>
              <a:t>fileMenu.</a:t>
            </a:r>
            <a:r>
              <a:rPr lang="en-US" sz="2000" dirty="0" err="1">
                <a:solidFill>
                  <a:schemeClr val="tx2"/>
                </a:solidFill>
                <a:cs typeface="Arial" pitchFamily="34" charset="0"/>
              </a:rPr>
              <a:t>add</a:t>
            </a:r>
            <a:r>
              <a:rPr lang="en-US" sz="2000" dirty="0">
                <a:cs typeface="Arial" pitchFamily="34" charset="0"/>
              </a:rPr>
              <a:t>( </a:t>
            </a:r>
            <a:r>
              <a:rPr lang="en-US" sz="2000" dirty="0" err="1">
                <a:cs typeface="Arial" pitchFamily="34" charset="0"/>
              </a:rPr>
              <a:t>miOpen</a:t>
            </a:r>
            <a:r>
              <a:rPr lang="en-US" sz="2000" dirty="0">
                <a:cs typeface="Arial" pitchFamily="34" charset="0"/>
              </a:rPr>
              <a:t> ); // add a menu item</a:t>
            </a:r>
          </a:p>
          <a:p>
            <a:pPr eaLnBrk="1" hangingPunct="1"/>
            <a:r>
              <a:rPr lang="en-US" sz="2000" dirty="0" err="1">
                <a:cs typeface="Arial" pitchFamily="34" charset="0"/>
              </a:rPr>
              <a:t>fileMenu.</a:t>
            </a:r>
            <a:r>
              <a:rPr lang="en-US" sz="2000" dirty="0" err="1">
                <a:solidFill>
                  <a:schemeClr val="tx2"/>
                </a:solidFill>
                <a:cs typeface="Arial" pitchFamily="34" charset="0"/>
              </a:rPr>
              <a:t>addSeparator</a:t>
            </a:r>
            <a:r>
              <a:rPr lang="en-US" sz="2000" dirty="0">
                <a:cs typeface="Arial" pitchFamily="34" charset="0"/>
              </a:rPr>
              <a:t>(); // add a menu separator</a:t>
            </a:r>
          </a:p>
          <a:p>
            <a:pPr eaLnBrk="1" hangingPunct="1"/>
            <a:r>
              <a:rPr lang="en-US" sz="2000" dirty="0" err="1">
                <a:cs typeface="Arial" pitchFamily="34" charset="0"/>
              </a:rPr>
              <a:t>fileMenu.add</a:t>
            </a:r>
            <a:r>
              <a:rPr lang="en-US" sz="2000" dirty="0">
                <a:cs typeface="Arial" pitchFamily="34" charset="0"/>
              </a:rPr>
              <a:t>( </a:t>
            </a:r>
            <a:r>
              <a:rPr lang="en-US" sz="2000" dirty="0" err="1">
                <a:cs typeface="Arial" pitchFamily="34" charset="0"/>
              </a:rPr>
              <a:t>miExit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dirty="0" smtClean="0">
                <a:cs typeface="Arial" pitchFamily="34" charset="0"/>
              </a:rPr>
              <a:t>);</a:t>
            </a:r>
            <a:endParaRPr lang="en-US" sz="2000" dirty="0">
              <a:latin typeface="Tahoma" pitchFamily="34" charset="0"/>
              <a:cs typeface="Arial" pitchFamily="34" charset="0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000628" y="1285860"/>
            <a:ext cx="36433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 smtClean="0">
                <a:cs typeface="Arial" pitchFamily="34" charset="0"/>
              </a:rPr>
              <a:t>Menu Item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000" dirty="0" err="1" smtClean="0">
                <a:cs typeface="Arial" pitchFamily="34" charset="0"/>
              </a:rPr>
              <a:t>JMenuItem</a:t>
            </a:r>
            <a:r>
              <a:rPr lang="en-US" sz="2000" dirty="0">
                <a:cs typeface="Arial" pitchFamily="34" charset="0"/>
              </a:rPr>
              <a:t>( String 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sz="2000" dirty="0" err="1">
                <a:cs typeface="Arial" pitchFamily="34" charset="0"/>
              </a:rPr>
              <a:t>JMenuItem</a:t>
            </a:r>
            <a:r>
              <a:rPr lang="en-US" sz="2000" dirty="0">
                <a:cs typeface="Arial" pitchFamily="34" charset="0"/>
              </a:rPr>
              <a:t>( </a:t>
            </a:r>
            <a:r>
              <a:rPr lang="en-US" sz="2000" dirty="0" err="1">
                <a:cs typeface="Arial" pitchFamily="34" charset="0"/>
              </a:rPr>
              <a:t>String,int</a:t>
            </a:r>
            <a:r>
              <a:rPr lang="en-US" sz="2000" dirty="0">
                <a:cs typeface="Arial" pitchFamily="34" charset="0"/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642918"/>
            <a:ext cx="8715436" cy="582594"/>
          </a:xfrm>
        </p:spPr>
        <p:txBody>
          <a:bodyPr/>
          <a:lstStyle/>
          <a:p>
            <a:r>
              <a:rPr lang="en-US" sz="4800" dirty="0" smtClean="0"/>
              <a:t>Overview of Swing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71612"/>
            <a:ext cx="8715436" cy="5072098"/>
          </a:xfrm>
        </p:spPr>
        <p:txBody>
          <a:bodyPr/>
          <a:lstStyle/>
          <a:p>
            <a:r>
              <a:rPr lang="en-US" sz="2400" dirty="0" smtClean="0"/>
              <a:t>Swing GUI components defined in package </a:t>
            </a:r>
            <a:r>
              <a:rPr lang="en-US" sz="2400" dirty="0" err="1" smtClean="0"/>
              <a:t>javax.swing</a:t>
            </a:r>
            <a:endParaRPr lang="en-US" sz="2400" dirty="0" smtClean="0"/>
          </a:p>
          <a:p>
            <a:r>
              <a:rPr lang="en-US" sz="2400" dirty="0" smtClean="0"/>
              <a:t>Original GUI components from Abstract Windowing Toolkit in java.awt</a:t>
            </a:r>
          </a:p>
          <a:p>
            <a:pPr lvl="1"/>
            <a:r>
              <a:rPr lang="en-US" sz="2000" dirty="0" smtClean="0"/>
              <a:t>Heavyweight components - rely on local platform's windowing system for look and feel</a:t>
            </a:r>
          </a:p>
          <a:p>
            <a:r>
              <a:rPr lang="en-US" sz="2400" dirty="0" smtClean="0"/>
              <a:t>Swing components are lightweight</a:t>
            </a:r>
          </a:p>
          <a:p>
            <a:pPr lvl="1"/>
            <a:r>
              <a:rPr lang="en-US" sz="2000" dirty="0" smtClean="0"/>
              <a:t>Written in Java, not weighed down by complex GUI capabilities of platform</a:t>
            </a:r>
          </a:p>
          <a:p>
            <a:pPr lvl="1"/>
            <a:r>
              <a:rPr lang="en-US" sz="2000" dirty="0" smtClean="0"/>
              <a:t>More portable than heavyweight components</a:t>
            </a:r>
          </a:p>
          <a:p>
            <a:r>
              <a:rPr lang="en-US" sz="2400" dirty="0" smtClean="0"/>
              <a:t>This Components allow programmer to specify look and feel</a:t>
            </a:r>
          </a:p>
          <a:p>
            <a:pPr lvl="1"/>
            <a:r>
              <a:rPr lang="en-US" sz="2000" dirty="0" smtClean="0"/>
              <a:t>Can change depending on platform</a:t>
            </a:r>
          </a:p>
          <a:p>
            <a:pPr lvl="1"/>
            <a:r>
              <a:rPr lang="en-US" sz="2000" dirty="0" smtClean="0"/>
              <a:t>Can be the same across all platforms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The </a:t>
            </a:r>
            <a:r>
              <a:rPr lang="en-US" dirty="0" err="1" smtClean="0"/>
              <a:t>javax.swing.JApplet</a:t>
            </a:r>
            <a:r>
              <a:rPr lang="en-US" dirty="0" smtClean="0"/>
              <a:t> class defines the core functionality of an applet.</a:t>
            </a:r>
          </a:p>
          <a:p>
            <a:r>
              <a:rPr lang="en-US" dirty="0" smtClean="0"/>
              <a:t>&lt;applet code="</a:t>
            </a:r>
            <a:r>
              <a:rPr lang="en-US" dirty="0" err="1" smtClean="0"/>
              <a:t>AnalogClock</a:t>
            </a:r>
            <a:r>
              <a:rPr lang="en-US" dirty="0" smtClean="0"/>
              <a:t>" width="100" height="100"&gt;&lt;/applet&gt;</a:t>
            </a:r>
          </a:p>
          <a:p>
            <a:r>
              <a:rPr lang="en-US" dirty="0" err="1" smtClean="0"/>
              <a:t>JApplet</a:t>
            </a:r>
            <a:r>
              <a:rPr lang="en-US" dirty="0" smtClean="0"/>
              <a:t> Lifecycle</a:t>
            </a:r>
          </a:p>
          <a:p>
            <a:r>
              <a:rPr lang="en-US" dirty="0" err="1" smtClean="0"/>
              <a:t>JApplet</a:t>
            </a:r>
            <a:r>
              <a:rPr lang="en-US" dirty="0" smtClean="0"/>
              <a:t>- </a:t>
            </a:r>
            <a:r>
              <a:rPr lang="en-US" dirty="0" err="1" smtClean="0"/>
              <a:t>BorderLayout</a:t>
            </a:r>
            <a:endParaRPr lang="en-US" dirty="0" smtClean="0"/>
          </a:p>
          <a:p>
            <a:r>
              <a:rPr lang="en-US" dirty="0" err="1" smtClean="0"/>
              <a:t>JApplet</a:t>
            </a:r>
            <a:r>
              <a:rPr lang="en-US" dirty="0" smtClean="0"/>
              <a:t> – Methods </a:t>
            </a:r>
          </a:p>
          <a:p>
            <a:pPr>
              <a:buNone/>
            </a:pPr>
            <a:r>
              <a:rPr lang="en-US" dirty="0" smtClean="0"/>
              <a:t>	add(), </a:t>
            </a:r>
            <a:r>
              <a:rPr lang="en-US" dirty="0" err="1" smtClean="0"/>
              <a:t>addActionListener</a:t>
            </a:r>
            <a:r>
              <a:rPr lang="en-US" dirty="0" smtClean="0"/>
              <a:t>(), </a:t>
            </a:r>
            <a:r>
              <a:rPr lang="en-US" dirty="0" err="1" smtClean="0"/>
              <a:t>addMouseListener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Lambda Expressions  added in Java </a:t>
            </a:r>
            <a:r>
              <a:rPr lang="en-US" smtClean="0"/>
              <a:t>8.(overview)*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LayoutManager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LayoutManagers</a:t>
            </a:r>
            <a:r>
              <a:rPr lang="en-US" dirty="0" smtClean="0"/>
              <a:t> are used to arrange components in a particular manner. </a:t>
            </a:r>
            <a:r>
              <a:rPr lang="en-US" dirty="0" err="1" smtClean="0"/>
              <a:t>LayoutManager</a:t>
            </a:r>
            <a:r>
              <a:rPr lang="en-US" dirty="0" smtClean="0"/>
              <a:t> is an interface that is implemented by all the classes of layout managers. </a:t>
            </a:r>
          </a:p>
          <a:p>
            <a:r>
              <a:rPr lang="en-US" dirty="0" err="1" smtClean="0"/>
              <a:t>java.awt.FlowLayout</a:t>
            </a:r>
            <a:endParaRPr lang="en-US" dirty="0" smtClean="0"/>
          </a:p>
          <a:p>
            <a:r>
              <a:rPr lang="en-US" dirty="0" err="1" smtClean="0"/>
              <a:t>java.awt.BorderLayout</a:t>
            </a:r>
            <a:endParaRPr lang="en-US" dirty="0" smtClean="0"/>
          </a:p>
          <a:p>
            <a:r>
              <a:rPr lang="en-US" dirty="0" err="1" smtClean="0"/>
              <a:t>java.awt.GridLayout</a:t>
            </a:r>
            <a:endParaRPr lang="en-US" dirty="0" smtClean="0"/>
          </a:p>
          <a:p>
            <a:r>
              <a:rPr lang="en-US" dirty="0" err="1" smtClean="0"/>
              <a:t>java.awt.GridBagLayout</a:t>
            </a:r>
            <a:endParaRPr lang="en-US" dirty="0" smtClean="0"/>
          </a:p>
          <a:p>
            <a:r>
              <a:rPr lang="en-US" dirty="0" err="1" smtClean="0"/>
              <a:t>java.awt.CardLayout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FlowLayout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FlowLayout</a:t>
            </a:r>
            <a:r>
              <a:rPr lang="en-US" dirty="0" smtClean="0"/>
              <a:t> is used to arrange the components in a line, one after another (in a flow). It is the default layout of applet or panel.</a:t>
            </a:r>
          </a:p>
          <a:p>
            <a:r>
              <a:rPr lang="en-US" dirty="0" smtClean="0"/>
              <a:t>Fields of </a:t>
            </a:r>
            <a:r>
              <a:rPr lang="en-US" dirty="0" err="1" smtClean="0"/>
              <a:t>FlowLayout</a:t>
            </a:r>
            <a:r>
              <a:rPr lang="en-US" dirty="0" smtClean="0"/>
              <a:t> class</a:t>
            </a:r>
          </a:p>
          <a:p>
            <a:pPr lvl="3"/>
            <a:r>
              <a:rPr lang="en-US" dirty="0" smtClean="0"/>
              <a:t>public static final </a:t>
            </a:r>
            <a:r>
              <a:rPr lang="en-US" dirty="0" err="1" smtClean="0"/>
              <a:t>int</a:t>
            </a:r>
            <a:r>
              <a:rPr lang="en-US" dirty="0" smtClean="0"/>
              <a:t> LEFT</a:t>
            </a:r>
          </a:p>
          <a:p>
            <a:pPr lvl="3"/>
            <a:r>
              <a:rPr lang="en-US" dirty="0" smtClean="0"/>
              <a:t>public static final </a:t>
            </a:r>
            <a:r>
              <a:rPr lang="en-US" dirty="0" err="1" smtClean="0"/>
              <a:t>int</a:t>
            </a:r>
            <a:r>
              <a:rPr lang="en-US" dirty="0" smtClean="0"/>
              <a:t> RIGHT</a:t>
            </a:r>
          </a:p>
          <a:p>
            <a:r>
              <a:rPr lang="en-US" dirty="0" smtClean="0"/>
              <a:t>Constructors of </a:t>
            </a:r>
            <a:r>
              <a:rPr lang="en-US" dirty="0" err="1" smtClean="0"/>
              <a:t>FlowLayout</a:t>
            </a:r>
            <a:r>
              <a:rPr lang="en-US" dirty="0" smtClean="0"/>
              <a:t> class</a:t>
            </a:r>
          </a:p>
          <a:p>
            <a:pPr lvl="1"/>
            <a:r>
              <a:rPr lang="en-US" dirty="0" err="1" smtClean="0"/>
              <a:t>FlowLayout</a:t>
            </a:r>
            <a:r>
              <a:rPr lang="en-US" dirty="0" smtClean="0"/>
              <a:t>(): default 5 unit horizontal and vertical gap.</a:t>
            </a:r>
          </a:p>
          <a:p>
            <a:pPr lvl="1"/>
            <a:r>
              <a:rPr lang="en-US" dirty="0" err="1" smtClean="0"/>
              <a:t>FlowLayout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align): </a:t>
            </a:r>
          </a:p>
          <a:p>
            <a:pPr lvl="1"/>
            <a:r>
              <a:rPr lang="en-US" dirty="0" err="1" smtClean="0"/>
              <a:t>FlowLayout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align,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hgap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vgap</a:t>
            </a:r>
            <a:r>
              <a:rPr lang="en-US" dirty="0" smtClean="0"/>
              <a:t>): 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BorderLayout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BorderLayout</a:t>
            </a:r>
            <a:r>
              <a:rPr lang="en-US" dirty="0" smtClean="0"/>
              <a:t> is used to arrange the components in five regions: north, south, east, west and center. .</a:t>
            </a:r>
          </a:p>
          <a:p>
            <a:r>
              <a:rPr lang="en-US" dirty="0" smtClean="0"/>
              <a:t>Fields of </a:t>
            </a:r>
            <a:r>
              <a:rPr lang="en-US" dirty="0" err="1" smtClean="0"/>
              <a:t>BorderLayout</a:t>
            </a:r>
            <a:r>
              <a:rPr lang="en-US" dirty="0" smtClean="0"/>
              <a:t> class</a:t>
            </a:r>
          </a:p>
          <a:p>
            <a:pPr lvl="3"/>
            <a:r>
              <a:rPr lang="en-US" dirty="0" smtClean="0"/>
              <a:t>public static final </a:t>
            </a:r>
            <a:r>
              <a:rPr lang="en-US" dirty="0" err="1" smtClean="0"/>
              <a:t>int</a:t>
            </a:r>
            <a:r>
              <a:rPr lang="en-US" dirty="0" smtClean="0"/>
              <a:t> NORTH</a:t>
            </a:r>
          </a:p>
          <a:p>
            <a:pPr lvl="3"/>
            <a:r>
              <a:rPr lang="en-US" dirty="0" smtClean="0"/>
              <a:t>public static final </a:t>
            </a:r>
            <a:r>
              <a:rPr lang="en-US" dirty="0" err="1" smtClean="0"/>
              <a:t>int</a:t>
            </a:r>
            <a:r>
              <a:rPr lang="en-US" dirty="0" smtClean="0"/>
              <a:t> SOUTH</a:t>
            </a:r>
          </a:p>
          <a:p>
            <a:r>
              <a:rPr lang="en-US" dirty="0" smtClean="0"/>
              <a:t>Constructors of </a:t>
            </a:r>
            <a:r>
              <a:rPr lang="en-US" dirty="0" err="1" smtClean="0"/>
              <a:t>FlowLayout</a:t>
            </a:r>
            <a:r>
              <a:rPr lang="en-US" dirty="0" smtClean="0"/>
              <a:t> class</a:t>
            </a:r>
          </a:p>
          <a:p>
            <a:pPr lvl="1"/>
            <a:r>
              <a:rPr lang="en-US" b="1" dirty="0" err="1" smtClean="0"/>
              <a:t>BorderLayout</a:t>
            </a:r>
            <a:r>
              <a:rPr lang="en-US" b="1" dirty="0" smtClean="0"/>
              <a:t>():</a:t>
            </a:r>
            <a:r>
              <a:rPr lang="en-US" dirty="0" smtClean="0"/>
              <a:t> creates a border layout but with no gaps between the components.</a:t>
            </a:r>
          </a:p>
          <a:p>
            <a:pPr lvl="1"/>
            <a:r>
              <a:rPr lang="en-US" b="1" dirty="0" err="1" smtClean="0"/>
              <a:t>JBorderLayout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hgap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vgap</a:t>
            </a:r>
            <a:r>
              <a:rPr lang="en-US" b="1" dirty="0" smtClean="0"/>
              <a:t>):</a:t>
            </a: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GridLayout</a:t>
            </a:r>
            <a:r>
              <a:rPr lang="en-US" dirty="0" smtClean="0"/>
              <a:t> is used to arrange the components in rectangular grid. One component is displayed in each rectangle.</a:t>
            </a:r>
          </a:p>
          <a:p>
            <a:r>
              <a:rPr lang="en-US" dirty="0" smtClean="0"/>
              <a:t>Constructors of </a:t>
            </a:r>
            <a:r>
              <a:rPr lang="en-US" dirty="0" err="1" smtClean="0"/>
              <a:t>GridLayout</a:t>
            </a:r>
            <a:r>
              <a:rPr lang="en-US" dirty="0" smtClean="0"/>
              <a:t> class</a:t>
            </a:r>
          </a:p>
          <a:p>
            <a:pPr lvl="2"/>
            <a:r>
              <a:rPr lang="en-US" b="1" dirty="0" err="1" smtClean="0"/>
              <a:t>GridLayout</a:t>
            </a:r>
            <a:r>
              <a:rPr lang="en-US" b="1" dirty="0" smtClean="0"/>
              <a:t>():</a:t>
            </a:r>
            <a:r>
              <a:rPr lang="en-US" dirty="0" smtClean="0"/>
              <a:t> creates a grid layout with one column per component in a row.</a:t>
            </a:r>
          </a:p>
          <a:p>
            <a:pPr lvl="2"/>
            <a:r>
              <a:rPr lang="en-US" b="1" dirty="0" err="1" smtClean="0"/>
              <a:t>GridLayout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rows, </a:t>
            </a:r>
            <a:r>
              <a:rPr lang="en-US" b="1" dirty="0" err="1" smtClean="0"/>
              <a:t>int</a:t>
            </a:r>
            <a:r>
              <a:rPr lang="en-US" b="1" dirty="0" smtClean="0"/>
              <a:t> columns):</a:t>
            </a:r>
            <a:r>
              <a:rPr lang="en-US" dirty="0" smtClean="0"/>
              <a:t> creates a grid layout with the given rows and columns but no gaps between the components.</a:t>
            </a:r>
          </a:p>
          <a:p>
            <a:pPr lvl="2"/>
            <a:r>
              <a:rPr lang="en-US" b="1" dirty="0" err="1" smtClean="0"/>
              <a:t>GridLayout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rows, </a:t>
            </a:r>
            <a:r>
              <a:rPr lang="en-US" b="1" dirty="0" err="1" smtClean="0"/>
              <a:t>int</a:t>
            </a:r>
            <a:r>
              <a:rPr lang="en-US" b="1" dirty="0" smtClean="0"/>
              <a:t> columns,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hgap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vgap</a:t>
            </a:r>
            <a:r>
              <a:rPr lang="en-US" b="1" dirty="0" smtClean="0"/>
              <a:t>):</a:t>
            </a:r>
            <a:r>
              <a:rPr lang="en-US" dirty="0" smtClean="0"/>
              <a:t> creates a grid layout with the given rows and columns </a:t>
            </a:r>
            <a:r>
              <a:rPr lang="en-US" dirty="0" err="1" smtClean="0"/>
              <a:t>alongwith</a:t>
            </a:r>
            <a:r>
              <a:rPr lang="en-US" dirty="0" smtClean="0"/>
              <a:t> given horizontal and vertical gaps.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GridBagLayout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The Java </a:t>
            </a:r>
            <a:r>
              <a:rPr lang="en-US" dirty="0" err="1" smtClean="0"/>
              <a:t>GridBagLayout</a:t>
            </a:r>
            <a:r>
              <a:rPr lang="en-US" dirty="0" smtClean="0"/>
              <a:t> class is used to align components vertically, horizontally or along their baseline. The components may not be of same size. </a:t>
            </a:r>
          </a:p>
          <a:p>
            <a:r>
              <a:rPr lang="en-US" dirty="0" smtClean="0"/>
              <a:t>Constructors of </a:t>
            </a:r>
            <a:r>
              <a:rPr lang="en-US" dirty="0" err="1" smtClean="0"/>
              <a:t>GridLayout</a:t>
            </a:r>
            <a:r>
              <a:rPr lang="en-US" dirty="0" smtClean="0"/>
              <a:t> class</a:t>
            </a:r>
          </a:p>
          <a:p>
            <a:pPr lvl="2"/>
            <a:r>
              <a:rPr lang="en-US" b="1" dirty="0" err="1" smtClean="0"/>
              <a:t>GridLayout</a:t>
            </a:r>
            <a:r>
              <a:rPr lang="en-US" b="1" dirty="0" smtClean="0"/>
              <a:t>():</a:t>
            </a:r>
            <a:r>
              <a:rPr lang="en-US" dirty="0" smtClean="0"/>
              <a:t> creates a grid layout with one column per component in a row.</a:t>
            </a:r>
          </a:p>
          <a:p>
            <a:pPr lvl="2"/>
            <a:r>
              <a:rPr lang="en-US" b="1" dirty="0" err="1" smtClean="0"/>
              <a:t>GridLayout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rows, </a:t>
            </a:r>
            <a:r>
              <a:rPr lang="en-US" b="1" dirty="0" err="1" smtClean="0"/>
              <a:t>int</a:t>
            </a:r>
            <a:r>
              <a:rPr lang="en-US" b="1" dirty="0" smtClean="0"/>
              <a:t> columns):</a:t>
            </a:r>
            <a:r>
              <a:rPr lang="en-US" dirty="0" smtClean="0"/>
              <a:t> creates a grid layout with the given rows and columns but no gaps between the components.</a:t>
            </a:r>
          </a:p>
          <a:p>
            <a:pPr lvl="2"/>
            <a:r>
              <a:rPr lang="en-US" b="1" dirty="0" err="1" smtClean="0"/>
              <a:t>GridLayout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rows, </a:t>
            </a:r>
            <a:r>
              <a:rPr lang="en-US" b="1" dirty="0" err="1" smtClean="0"/>
              <a:t>int</a:t>
            </a:r>
            <a:r>
              <a:rPr lang="en-US" b="1" dirty="0" smtClean="0"/>
              <a:t> columns,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hgap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vgap</a:t>
            </a:r>
            <a:r>
              <a:rPr lang="en-US" b="1" dirty="0" smtClean="0"/>
              <a:t>):</a:t>
            </a:r>
            <a:r>
              <a:rPr lang="en-US" dirty="0" smtClean="0"/>
              <a:t> creates a grid layout with the given rows and columns </a:t>
            </a:r>
            <a:r>
              <a:rPr lang="en-US" dirty="0" err="1" smtClean="0"/>
              <a:t>alongwith</a:t>
            </a:r>
            <a:r>
              <a:rPr lang="en-US" dirty="0" smtClean="0"/>
              <a:t> given horizontal and vertical gaps.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GridBagConstraints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We can customize a </a:t>
            </a:r>
            <a:r>
              <a:rPr lang="en-US" b="1" dirty="0" err="1" smtClean="0"/>
              <a:t>GridBagConstraints</a:t>
            </a:r>
            <a:r>
              <a:rPr lang="en-US" b="1" dirty="0" smtClean="0"/>
              <a:t> </a:t>
            </a:r>
            <a:r>
              <a:rPr lang="en-US" dirty="0" smtClean="0"/>
              <a:t>object by setting one or more of its public instance variables.</a:t>
            </a:r>
          </a:p>
          <a:p>
            <a:pPr lvl="2"/>
            <a:r>
              <a:rPr lang="en-US" b="1" dirty="0" err="1" smtClean="0"/>
              <a:t>gridx</a:t>
            </a:r>
            <a:r>
              <a:rPr lang="en-US" dirty="0" smtClean="0"/>
              <a:t>: An </a:t>
            </a:r>
            <a:r>
              <a:rPr lang="en-US" dirty="0" err="1" smtClean="0"/>
              <a:t>int</a:t>
            </a:r>
            <a:r>
              <a:rPr lang="en-US" dirty="0" smtClean="0"/>
              <a:t> value that specifies the leftmost cell that the component occupies. </a:t>
            </a:r>
            <a:r>
              <a:rPr lang="en-US" dirty="0" err="1" smtClean="0"/>
              <a:t>gridx</a:t>
            </a:r>
            <a:r>
              <a:rPr lang="en-US" dirty="0" smtClean="0"/>
              <a:t> specifies the column in which the component will be placed.</a:t>
            </a:r>
          </a:p>
          <a:p>
            <a:pPr lvl="2"/>
            <a:r>
              <a:rPr lang="en-US" b="1" dirty="0" err="1" smtClean="0"/>
              <a:t>gridy</a:t>
            </a:r>
            <a:r>
              <a:rPr lang="en-US" dirty="0" smtClean="0"/>
              <a:t>: An </a:t>
            </a:r>
            <a:r>
              <a:rPr lang="en-US" dirty="0" err="1" smtClean="0"/>
              <a:t>int</a:t>
            </a:r>
            <a:r>
              <a:rPr lang="en-US" dirty="0" smtClean="0"/>
              <a:t> value that specifies the topmost cell that the component occupies. </a:t>
            </a:r>
            <a:r>
              <a:rPr lang="en-US" dirty="0" err="1" smtClean="0"/>
              <a:t>gridy</a:t>
            </a:r>
            <a:r>
              <a:rPr lang="en-US" dirty="0" smtClean="0"/>
              <a:t> specifies the row in which it will be placed.</a:t>
            </a:r>
          </a:p>
          <a:p>
            <a:pPr lvl="2"/>
            <a:r>
              <a:rPr lang="en-US" b="1" dirty="0" err="1" smtClean="0"/>
              <a:t>gridheight</a:t>
            </a:r>
            <a:r>
              <a:rPr lang="en-US" dirty="0" smtClean="0"/>
              <a:t>: An </a:t>
            </a:r>
            <a:r>
              <a:rPr lang="en-US" dirty="0" err="1" smtClean="0"/>
              <a:t>int</a:t>
            </a:r>
            <a:r>
              <a:rPr lang="en-US" dirty="0" smtClean="0"/>
              <a:t> value that specifies the number of vertical cells that a component occupies.</a:t>
            </a:r>
          </a:p>
          <a:p>
            <a:pPr lvl="2"/>
            <a:r>
              <a:rPr lang="en-US" b="1" dirty="0" err="1" smtClean="0"/>
              <a:t>gridwidth</a:t>
            </a:r>
            <a:r>
              <a:rPr lang="en-US" dirty="0" smtClean="0"/>
              <a:t>: An </a:t>
            </a:r>
            <a:r>
              <a:rPr lang="en-US" dirty="0" err="1" smtClean="0"/>
              <a:t>int</a:t>
            </a:r>
            <a:r>
              <a:rPr lang="en-US" dirty="0" smtClean="0"/>
              <a:t> value that specifies the number of horizontal cells that a component occupies.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GridBagConstraints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lvl="3"/>
            <a:r>
              <a:rPr lang="en-US" b="1" dirty="0" err="1" smtClean="0"/>
              <a:t>ipadx</a:t>
            </a:r>
            <a:r>
              <a:rPr lang="en-US" dirty="0" smtClean="0"/>
              <a:t>: An </a:t>
            </a:r>
            <a:r>
              <a:rPr lang="en-US" dirty="0" err="1" smtClean="0"/>
              <a:t>int</a:t>
            </a:r>
            <a:r>
              <a:rPr lang="en-US" dirty="0" smtClean="0"/>
              <a:t> value that specifies the amount of internal horizontal padding to be added to each control.</a:t>
            </a:r>
          </a:p>
          <a:p>
            <a:pPr lvl="3"/>
            <a:r>
              <a:rPr lang="en-US" b="1" dirty="0" err="1" smtClean="0"/>
              <a:t>ipady</a:t>
            </a:r>
            <a:r>
              <a:rPr lang="en-US" dirty="0" smtClean="0"/>
              <a:t>: An </a:t>
            </a:r>
            <a:r>
              <a:rPr lang="en-US" dirty="0" err="1" smtClean="0"/>
              <a:t>int</a:t>
            </a:r>
            <a:r>
              <a:rPr lang="en-US" dirty="0" smtClean="0"/>
              <a:t> value that specifies the amount of internal vertical padding to be added to each control.</a:t>
            </a:r>
          </a:p>
          <a:p>
            <a:pPr lvl="3"/>
            <a:r>
              <a:rPr lang="en-US" b="1" dirty="0" smtClean="0"/>
              <a:t>insets</a:t>
            </a:r>
            <a:r>
              <a:rPr lang="en-US" dirty="0" smtClean="0"/>
              <a:t>: An Insets object that specifies the amount of empty space to leave on each side of the cell.</a:t>
            </a:r>
          </a:p>
          <a:p>
            <a:pPr lvl="3"/>
            <a:r>
              <a:rPr lang="en-US" b="1" dirty="0" err="1" smtClean="0"/>
              <a:t>weightx</a:t>
            </a:r>
            <a:r>
              <a:rPr lang="en-US" dirty="0" smtClean="0"/>
              <a:t>: A double value that specifies how extra horizontal space is distributed if the resulting layout is horizontally smaller than the area allotted.</a:t>
            </a:r>
          </a:p>
          <a:p>
            <a:pPr lvl="3"/>
            <a:r>
              <a:rPr lang="en-US" b="1" dirty="0" smtClean="0"/>
              <a:t>weighty</a:t>
            </a:r>
            <a:r>
              <a:rPr lang="en-US" dirty="0" smtClean="0"/>
              <a:t>: A double value that specifies how extra vertical space is distributed if the resulting layout is vertically smaller than the area allotted.</a:t>
            </a:r>
          </a:p>
          <a:p>
            <a:pPr lvl="3"/>
            <a:r>
              <a:rPr lang="en-US" b="1" dirty="0" smtClean="0"/>
              <a:t>anchor</a:t>
            </a:r>
            <a:r>
              <a:rPr lang="en-US" dirty="0" smtClean="0"/>
              <a:t>: An </a:t>
            </a:r>
            <a:r>
              <a:rPr lang="en-US" dirty="0" err="1" smtClean="0"/>
              <a:t>int</a:t>
            </a:r>
            <a:r>
              <a:rPr lang="en-US" dirty="0" smtClean="0"/>
              <a:t> value that specifies the alignment of a component within a cell.</a:t>
            </a:r>
          </a:p>
          <a:p>
            <a:pPr lvl="3"/>
            <a:r>
              <a:rPr lang="en-US" b="1" dirty="0" smtClean="0"/>
              <a:t>fill</a:t>
            </a:r>
            <a:r>
              <a:rPr lang="en-US" dirty="0" smtClean="0"/>
              <a:t>: An </a:t>
            </a:r>
            <a:r>
              <a:rPr lang="en-US" dirty="0" err="1" smtClean="0"/>
              <a:t>int</a:t>
            </a:r>
            <a:r>
              <a:rPr lang="en-US" dirty="0" smtClean="0"/>
              <a:t> value that specifies what to do with extra space in a cell.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 </a:t>
            </a:r>
            <a:r>
              <a:rPr lang="en-US" b="1" dirty="0" err="1" smtClean="0"/>
              <a:t>CardLayout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CardLayout</a:t>
            </a:r>
            <a:r>
              <a:rPr lang="en-US" dirty="0" smtClean="0"/>
              <a:t> class manages the components in such a way that only one component is visible at a time. It treats each component as a card in the container. Only one card is visible at a time, and the container acts as a stack of cards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Constructors:</a:t>
            </a:r>
            <a:r>
              <a:rPr lang="en-US" dirty="0" smtClean="0"/>
              <a:t> </a:t>
            </a:r>
          </a:p>
          <a:p>
            <a:pPr lvl="2"/>
            <a:r>
              <a:rPr lang="en-US" b="1" dirty="0" err="1" smtClean="0"/>
              <a:t>CardLayout</a:t>
            </a:r>
            <a:r>
              <a:rPr lang="en-US" b="1" dirty="0" smtClean="0"/>
              <a:t>(): </a:t>
            </a:r>
            <a:r>
              <a:rPr lang="en-US" dirty="0" smtClean="0"/>
              <a:t>It is used to create a new card layout with gaps of size is zero.</a:t>
            </a:r>
          </a:p>
          <a:p>
            <a:pPr lvl="2"/>
            <a:r>
              <a:rPr lang="en-US" b="1" dirty="0" err="1" smtClean="0"/>
              <a:t>CardLayout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horizontalgap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verticalgap</a:t>
            </a:r>
            <a:r>
              <a:rPr lang="en-US" b="1" dirty="0" smtClean="0"/>
              <a:t>): </a:t>
            </a:r>
            <a:r>
              <a:rPr lang="en-US" dirty="0" smtClean="0"/>
              <a:t>It is used to create a new </a:t>
            </a:r>
            <a:r>
              <a:rPr lang="en-US" dirty="0" err="1" smtClean="0"/>
              <a:t>CardLayout</a:t>
            </a:r>
            <a:r>
              <a:rPr lang="en-US" dirty="0" smtClean="0"/>
              <a:t> class with the specified horizontal and vertical gaps.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 </a:t>
            </a:r>
            <a:r>
              <a:rPr lang="en-US" b="1" dirty="0" err="1" smtClean="0"/>
              <a:t>CardLayout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b="1" dirty="0" smtClean="0"/>
              <a:t>Commonly Used Methods: </a:t>
            </a:r>
            <a:r>
              <a:rPr lang="en-US" dirty="0" smtClean="0"/>
              <a:t> </a:t>
            </a:r>
          </a:p>
          <a:p>
            <a:r>
              <a:rPr lang="en-US" sz="2000" dirty="0" smtClean="0">
                <a:hlinkClick r:id="rId2"/>
              </a:rPr>
              <a:t>first (Container </a:t>
            </a:r>
            <a:r>
              <a:rPr lang="en-US" sz="2000" i="1" dirty="0" smtClean="0">
                <a:hlinkClick r:id="rId2"/>
              </a:rPr>
              <a:t>parent</a:t>
            </a:r>
            <a:r>
              <a:rPr lang="en-US" sz="2000" dirty="0" smtClean="0">
                <a:hlinkClick r:id="rId2"/>
              </a:rPr>
              <a:t>)</a:t>
            </a:r>
            <a:r>
              <a:rPr lang="en-US" sz="2000" dirty="0" smtClean="0"/>
              <a:t>Flips to the first card of the container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hlinkClick r:id="rId2"/>
              </a:rPr>
              <a:t>next </a:t>
            </a:r>
            <a:r>
              <a:rPr lang="en-US" sz="2000" dirty="0" smtClean="0">
                <a:hlinkClick r:id="rId2"/>
              </a:rPr>
              <a:t>(Container </a:t>
            </a:r>
            <a:r>
              <a:rPr lang="en-US" sz="2000" i="1" dirty="0" smtClean="0">
                <a:hlinkClick r:id="rId2"/>
              </a:rPr>
              <a:t>parent</a:t>
            </a:r>
            <a:r>
              <a:rPr lang="en-US" sz="2000" dirty="0" smtClean="0">
                <a:hlinkClick r:id="rId2"/>
              </a:rPr>
              <a:t>)</a:t>
            </a:r>
            <a:r>
              <a:rPr lang="en-US" sz="2000" dirty="0" smtClean="0"/>
              <a:t>Flips to the next card of the container. If the currently visible card is the last one, this method flips to the first card in the layout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hlinkClick r:id="rId2"/>
              </a:rPr>
              <a:t>previous </a:t>
            </a:r>
            <a:r>
              <a:rPr lang="en-US" sz="2000" dirty="0" smtClean="0">
                <a:hlinkClick r:id="rId2"/>
              </a:rPr>
              <a:t>(Container </a:t>
            </a:r>
            <a:r>
              <a:rPr lang="en-US" sz="2000" i="1" dirty="0" smtClean="0">
                <a:hlinkClick r:id="rId2"/>
              </a:rPr>
              <a:t>parent</a:t>
            </a:r>
            <a:r>
              <a:rPr lang="en-US" sz="2000" dirty="0" smtClean="0">
                <a:hlinkClick r:id="rId2"/>
              </a:rPr>
              <a:t>)</a:t>
            </a:r>
            <a:r>
              <a:rPr lang="en-US" sz="2000" dirty="0" smtClean="0"/>
              <a:t>Flips to the previous card of the container. If the currently visible card is the first one, this method flips to the last card in the layout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hlinkClick r:id="rId2"/>
              </a:rPr>
              <a:t>last </a:t>
            </a:r>
            <a:r>
              <a:rPr lang="en-US" sz="2000" dirty="0" smtClean="0">
                <a:hlinkClick r:id="rId2"/>
              </a:rPr>
              <a:t>(Container </a:t>
            </a:r>
            <a:r>
              <a:rPr lang="en-US" sz="2000" i="1" dirty="0" smtClean="0">
                <a:hlinkClick r:id="rId2"/>
              </a:rPr>
              <a:t>parent</a:t>
            </a:r>
            <a:r>
              <a:rPr lang="en-US" sz="2000" dirty="0" smtClean="0">
                <a:hlinkClick r:id="rId2"/>
              </a:rPr>
              <a:t>)</a:t>
            </a:r>
            <a:r>
              <a:rPr lang="en-US" sz="2000" dirty="0" smtClean="0"/>
              <a:t>Flips to the last card of the container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hlinkClick r:id="rId2"/>
              </a:rPr>
              <a:t>show </a:t>
            </a:r>
            <a:r>
              <a:rPr lang="en-US" sz="2000" dirty="0" smtClean="0">
                <a:hlinkClick r:id="rId2"/>
              </a:rPr>
              <a:t>(Container </a:t>
            </a:r>
            <a:r>
              <a:rPr lang="en-US" sz="2000" i="1" dirty="0" smtClean="0">
                <a:hlinkClick r:id="rId2"/>
              </a:rPr>
              <a:t>parent</a:t>
            </a:r>
            <a:r>
              <a:rPr lang="en-US" sz="2000" dirty="0" smtClean="0">
                <a:hlinkClick r:id="rId2"/>
              </a:rPr>
              <a:t>, String </a:t>
            </a:r>
            <a:r>
              <a:rPr lang="en-US" sz="2000" i="1" dirty="0" smtClean="0">
                <a:hlinkClick r:id="rId2"/>
              </a:rPr>
              <a:t>name</a:t>
            </a:r>
            <a:r>
              <a:rPr lang="en-US" sz="2000" dirty="0" smtClean="0">
                <a:hlinkClick r:id="rId2"/>
              </a:rPr>
              <a:t>)</a:t>
            </a:r>
            <a:r>
              <a:rPr lang="en-US" sz="2000" dirty="0" smtClean="0"/>
              <a:t>Flips to the component that was added to this layout with the specified name, using </a:t>
            </a:r>
            <a:r>
              <a:rPr lang="en-US" sz="2000" dirty="0" smtClean="0"/>
              <a:t>the</a:t>
            </a:r>
            <a:r>
              <a:rPr lang="en-US" sz="2000" dirty="0" smtClean="0"/>
              <a:t> </a:t>
            </a:r>
            <a:r>
              <a:rPr lang="en-US" sz="2000" dirty="0" err="1" smtClean="0"/>
              <a:t>addLayoutComponent</a:t>
            </a:r>
            <a:r>
              <a:rPr lang="en-US" sz="2000" dirty="0" smtClean="0"/>
              <a:t> </a:t>
            </a:r>
            <a:r>
              <a:rPr lang="en-US" sz="2000" smtClean="0"/>
              <a:t>method</a:t>
            </a:r>
            <a:r>
              <a:rPr lang="en-US" sz="2000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8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Javax.swing hierarchy</a:t>
            </a:r>
            <a:endParaRPr lang="en-US" dirty="0"/>
          </a:p>
        </p:txBody>
      </p:sp>
      <p:pic>
        <p:nvPicPr>
          <p:cNvPr id="1026" name="Picture 2" descr="http://www.javabeginner.com/images/java-swin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400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 </a:t>
            </a:r>
            <a:r>
              <a:rPr lang="en-US" b="1" dirty="0" err="1" smtClean="0"/>
              <a:t>CardLayout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b="1" dirty="0" smtClean="0"/>
              <a:t>Commonly Used Methods: </a:t>
            </a:r>
            <a:r>
              <a:rPr lang="en-US" dirty="0" smtClean="0"/>
              <a:t> </a:t>
            </a:r>
          </a:p>
          <a:p>
            <a:r>
              <a:rPr lang="en-US" sz="2000" b="1" dirty="0" err="1" smtClean="0"/>
              <a:t>getLayoutAlignmentX</a:t>
            </a:r>
            <a:r>
              <a:rPr lang="en-US" sz="2000" b="1" dirty="0" smtClean="0"/>
              <a:t>(Container parent): </a:t>
            </a:r>
            <a:r>
              <a:rPr lang="en-US" sz="2000" dirty="0" smtClean="0"/>
              <a:t>Returns the alignment along the x-axis.</a:t>
            </a:r>
          </a:p>
          <a:p>
            <a:r>
              <a:rPr lang="en-US" sz="2000" b="1" dirty="0" err="1" smtClean="0"/>
              <a:t>getLayoutAlignmentY</a:t>
            </a:r>
            <a:r>
              <a:rPr lang="en-US" sz="2000" b="1" dirty="0" smtClean="0"/>
              <a:t>(Container parent): </a:t>
            </a:r>
            <a:r>
              <a:rPr lang="en-US" sz="2000" dirty="0" smtClean="0"/>
              <a:t>Returns the alignment along the y-axis.</a:t>
            </a:r>
          </a:p>
          <a:p>
            <a:r>
              <a:rPr lang="en-US" sz="2000" b="1" dirty="0" err="1" smtClean="0"/>
              <a:t>getVgap</a:t>
            </a:r>
            <a:r>
              <a:rPr lang="en-US" sz="2000" b="1" dirty="0" smtClean="0"/>
              <a:t>(): </a:t>
            </a:r>
            <a:r>
              <a:rPr lang="en-US" sz="2000" dirty="0" smtClean="0"/>
              <a:t>Used to get the vertical gap between components.</a:t>
            </a:r>
          </a:p>
          <a:p>
            <a:r>
              <a:rPr lang="en-US" sz="2000" b="1" dirty="0" err="1" smtClean="0"/>
              <a:t>addLayoutComponent</a:t>
            </a:r>
            <a:r>
              <a:rPr lang="en-US" sz="2000" b="1" dirty="0" smtClean="0"/>
              <a:t>(Component cm, Object </a:t>
            </a:r>
            <a:r>
              <a:rPr lang="en-US" sz="2000" b="1" dirty="0" err="1" smtClean="0"/>
              <a:t>cn</a:t>
            </a:r>
            <a:r>
              <a:rPr lang="en-US" sz="2000" b="1" dirty="0" smtClean="0"/>
              <a:t>): </a:t>
            </a:r>
            <a:r>
              <a:rPr lang="en-US" sz="2000" dirty="0" smtClean="0"/>
              <a:t>Used to add the specified component to this card layout’s internal table of names.</a:t>
            </a:r>
          </a:p>
          <a:p>
            <a:r>
              <a:rPr lang="en-US" sz="2000" b="1" dirty="0" err="1" smtClean="0"/>
              <a:t>getHgap</a:t>
            </a:r>
            <a:r>
              <a:rPr lang="en-US" sz="2000" b="1" dirty="0" smtClean="0"/>
              <a:t>(): </a:t>
            </a:r>
            <a:r>
              <a:rPr lang="en-US" sz="2000" dirty="0" smtClean="0"/>
              <a:t>Used to get the horizontal gap between components.</a:t>
            </a:r>
          </a:p>
          <a:p>
            <a:r>
              <a:rPr lang="en-US" sz="2000" b="1" dirty="0" err="1" smtClean="0"/>
              <a:t>toString</a:t>
            </a:r>
            <a:r>
              <a:rPr lang="en-US" sz="2000" b="1" dirty="0" smtClean="0"/>
              <a:t>(): </a:t>
            </a:r>
            <a:r>
              <a:rPr lang="en-US" sz="2000" dirty="0" smtClean="0"/>
              <a:t>Returns a string representation of the state of this card layout.</a:t>
            </a:r>
          </a:p>
          <a:p>
            <a:r>
              <a:rPr lang="en-US" sz="2000" b="1" dirty="0" err="1" smtClean="0"/>
              <a:t>removeLayoutComponent</a:t>
            </a:r>
            <a:r>
              <a:rPr lang="en-US" sz="2000" b="1" dirty="0" smtClean="0"/>
              <a:t>(Component cm): </a:t>
            </a:r>
            <a:r>
              <a:rPr lang="en-US" sz="2000" dirty="0" smtClean="0"/>
              <a:t>Used to remove the specified component from the layout.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28" y="307959"/>
            <a:ext cx="8229600" cy="672769"/>
          </a:xfrm>
        </p:spPr>
        <p:txBody>
          <a:bodyPr/>
          <a:lstStyle/>
          <a:p>
            <a:r>
              <a:rPr lang="en-US" b="1" dirty="0" err="1"/>
              <a:t>JScrollBar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579296" cy="2824862"/>
          </a:xfrm>
        </p:spPr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572528" y="1600200"/>
            <a:ext cx="114272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88642828"/>
              </p:ext>
            </p:extLst>
          </p:nvPr>
        </p:nvGraphicFramePr>
        <p:xfrm>
          <a:off x="457200" y="1844825"/>
          <a:ext cx="8229600" cy="21945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310238437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3860401459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r>
                        <a:rPr lang="en-US" dirty="0" err="1"/>
                        <a:t>JScrollBar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vertical scrollbar with the initial values.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9517437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r>
                        <a:rPr lang="en-US" dirty="0" err="1"/>
                        <a:t>JScrollBar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orientation)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Creates a scrollbar with the specified orientation and the initial values.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64332874"/>
                  </a:ext>
                </a:extLst>
              </a:tr>
              <a:tr h="810090">
                <a:tc>
                  <a:txBody>
                    <a:bodyPr/>
                    <a:lstStyle/>
                    <a:p>
                      <a:r>
                        <a:rPr lang="sv-SE" dirty="0"/>
                        <a:t>JScrollBar(int orientation, int value, int extent, int min, int max)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scrollbar with the specified orientation, value, extent, minimum, and maximum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876559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42928" y="4305872"/>
            <a:ext cx="8229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 	</a:t>
            </a:r>
          </a:p>
          <a:p>
            <a:r>
              <a:rPr lang="en-US" sz="2200" dirty="0"/>
              <a:t>1)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 smtClean="0"/>
              <a:t>getValue</a:t>
            </a:r>
            <a:r>
              <a:rPr lang="en-US" sz="2200" dirty="0" smtClean="0"/>
              <a:t>() </a:t>
            </a:r>
            <a:r>
              <a:rPr lang="en-US" sz="2200" dirty="0"/>
              <a:t>Returns the scrollbar's value.</a:t>
            </a:r>
          </a:p>
          <a:p>
            <a:r>
              <a:rPr lang="en-US" sz="2200" dirty="0"/>
              <a:t>2) void </a:t>
            </a:r>
            <a:r>
              <a:rPr lang="en-US" sz="2200" dirty="0" err="1" smtClean="0"/>
              <a:t>setMinimum</a:t>
            </a:r>
            <a:r>
              <a:rPr lang="en-US" sz="2200" dirty="0" smtClean="0"/>
              <a:t>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/>
              <a:t>minimum) Sets the model's minimum property.</a:t>
            </a:r>
          </a:p>
          <a:p>
            <a:r>
              <a:rPr lang="en-US" sz="2200" dirty="0"/>
              <a:t>3)void </a:t>
            </a:r>
            <a:r>
              <a:rPr lang="en-US" sz="2200" dirty="0" err="1"/>
              <a:t>setOrientation</a:t>
            </a:r>
            <a:r>
              <a:rPr lang="en-US" sz="2200" dirty="0"/>
              <a:t>(</a:t>
            </a:r>
            <a:r>
              <a:rPr lang="en-US" sz="2200" dirty="0" err="1"/>
              <a:t>int</a:t>
            </a:r>
            <a:r>
              <a:rPr lang="en-US" sz="2200" dirty="0"/>
              <a:t> orientation) Set the scrollbar's orientation to either VERTICAL or HORIZONTAL.</a:t>
            </a:r>
          </a:p>
        </p:txBody>
      </p:sp>
    </p:spTree>
    <p:extLst>
      <p:ext uri="{BB962C8B-B14F-4D97-AF65-F5344CB8AC3E}">
        <p14:creationId xmlns="" xmlns:p14="http://schemas.microsoft.com/office/powerpoint/2010/main" val="17590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6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8600" y="2286000"/>
          <a:ext cx="4057650" cy="4267200"/>
        </p:xfrm>
        <a:graphic>
          <a:graphicData uri="http://schemas.openxmlformats.org/presentationml/2006/ole">
            <p:oleObj spid="_x0000_s145416" name="Photo Editor Photo" r:id="rId3" imgW="4057143" imgH="3610479" progId="">
              <p:embed/>
            </p:oleObj>
          </a:graphicData>
        </a:graphic>
      </p:graphicFrame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Application GUI</a:t>
            </a:r>
            <a:endParaRPr lang="en-US" dirty="0"/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457200" y="2544763"/>
            <a:ext cx="3505200" cy="3886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/>
              <a:t>JPanel</a:t>
            </a:r>
          </a:p>
        </p:txBody>
      </p:sp>
      <p:sp>
        <p:nvSpPr>
          <p:cNvPr id="241672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371600" y="3535363"/>
            <a:ext cx="1617663" cy="990600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JButton</a:t>
            </a:r>
          </a:p>
        </p:txBody>
      </p:sp>
      <p:sp>
        <p:nvSpPr>
          <p:cNvPr id="241676" name="Text Box 12"/>
          <p:cNvSpPr txBox="1">
            <a:spLocks noChangeArrowheads="1"/>
          </p:cNvSpPr>
          <p:nvPr/>
        </p:nvSpPr>
        <p:spPr bwMode="auto">
          <a:xfrm>
            <a:off x="381000" y="19050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241680" name="Rectangle 16"/>
          <p:cNvSpPr>
            <a:spLocks noChangeArrowheads="1"/>
          </p:cNvSpPr>
          <p:nvPr/>
        </p:nvSpPr>
        <p:spPr bwMode="auto">
          <a:xfrm>
            <a:off x="1371600" y="5059363"/>
            <a:ext cx="1905000" cy="838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JLabel</a:t>
            </a:r>
          </a:p>
        </p:txBody>
      </p:sp>
      <p:sp>
        <p:nvSpPr>
          <p:cNvPr id="241681" name="Text Box 17"/>
          <p:cNvSpPr txBox="1">
            <a:spLocks noChangeArrowheads="1"/>
          </p:cNvSpPr>
          <p:nvPr/>
        </p:nvSpPr>
        <p:spPr bwMode="auto">
          <a:xfrm>
            <a:off x="2000232" y="1714488"/>
            <a:ext cx="5790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 dirty="0"/>
              <a:t>GUI</a:t>
            </a:r>
          </a:p>
        </p:txBody>
      </p:sp>
      <p:sp>
        <p:nvSpPr>
          <p:cNvPr id="241682" name="Text Box 18"/>
          <p:cNvSpPr txBox="1">
            <a:spLocks noChangeArrowheads="1"/>
          </p:cNvSpPr>
          <p:nvPr/>
        </p:nvSpPr>
        <p:spPr bwMode="auto">
          <a:xfrm>
            <a:off x="6072198" y="5857892"/>
            <a:ext cx="2271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 dirty="0"/>
              <a:t>Internal structure</a:t>
            </a:r>
          </a:p>
        </p:txBody>
      </p:sp>
      <p:sp>
        <p:nvSpPr>
          <p:cNvPr id="241683" name="Rectangle 19"/>
          <p:cNvSpPr>
            <a:spLocks noChangeArrowheads="1"/>
          </p:cNvSpPr>
          <p:nvPr/>
        </p:nvSpPr>
        <p:spPr bwMode="auto">
          <a:xfrm>
            <a:off x="6477000" y="19812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241684" name="Rectangle 20"/>
          <p:cNvSpPr>
            <a:spLocks noChangeArrowheads="1"/>
          </p:cNvSpPr>
          <p:nvPr/>
        </p:nvSpPr>
        <p:spPr bwMode="auto">
          <a:xfrm>
            <a:off x="6477000" y="33528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JPanel</a:t>
            </a:r>
            <a:endParaRPr lang="en-US" dirty="0"/>
          </a:p>
        </p:txBody>
      </p:sp>
      <p:sp>
        <p:nvSpPr>
          <p:cNvPr id="241685" name="Rectangle 21"/>
          <p:cNvSpPr>
            <a:spLocks noChangeArrowheads="1"/>
          </p:cNvSpPr>
          <p:nvPr/>
        </p:nvSpPr>
        <p:spPr bwMode="auto">
          <a:xfrm>
            <a:off x="5715000" y="48006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JButton</a:t>
            </a:r>
            <a:endParaRPr lang="en-US" dirty="0"/>
          </a:p>
        </p:txBody>
      </p:sp>
      <p:sp>
        <p:nvSpPr>
          <p:cNvPr id="241686" name="Rectangle 22"/>
          <p:cNvSpPr>
            <a:spLocks noChangeArrowheads="1"/>
          </p:cNvSpPr>
          <p:nvPr/>
        </p:nvSpPr>
        <p:spPr bwMode="auto">
          <a:xfrm>
            <a:off x="7315200" y="48006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JLabel</a:t>
            </a:r>
            <a:endParaRPr lang="en-US" dirty="0"/>
          </a:p>
        </p:txBody>
      </p:sp>
      <p:cxnSp>
        <p:nvCxnSpPr>
          <p:cNvPr id="241687" name="AutoShape 23"/>
          <p:cNvCxnSpPr>
            <a:cxnSpLocks noChangeShapeType="1"/>
            <a:stCxn id="241683" idx="2"/>
            <a:endCxn id="241684" idx="0"/>
          </p:cNvCxnSpPr>
          <p:nvPr/>
        </p:nvCxnSpPr>
        <p:spPr bwMode="auto">
          <a:xfrm>
            <a:off x="7086600" y="2514600"/>
            <a:ext cx="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1688" name="AutoShape 24"/>
          <p:cNvCxnSpPr>
            <a:cxnSpLocks noChangeShapeType="1"/>
            <a:stCxn id="241684" idx="2"/>
            <a:endCxn id="241685" idx="0"/>
          </p:cNvCxnSpPr>
          <p:nvPr/>
        </p:nvCxnSpPr>
        <p:spPr bwMode="auto">
          <a:xfrm flipH="1">
            <a:off x="6324600" y="3886200"/>
            <a:ext cx="7620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1689" name="AutoShape 25"/>
          <p:cNvCxnSpPr>
            <a:cxnSpLocks noChangeShapeType="1"/>
            <a:stCxn id="241684" idx="2"/>
            <a:endCxn id="241686" idx="0"/>
          </p:cNvCxnSpPr>
          <p:nvPr/>
        </p:nvCxnSpPr>
        <p:spPr bwMode="auto">
          <a:xfrm>
            <a:off x="7086600" y="3886200"/>
            <a:ext cx="838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1690" name="AutoShape 26"/>
          <p:cNvSpPr>
            <a:spLocks/>
          </p:cNvSpPr>
          <p:nvPr/>
        </p:nvSpPr>
        <p:spPr bwMode="auto">
          <a:xfrm>
            <a:off x="5867400" y="1828800"/>
            <a:ext cx="381000" cy="2209800"/>
          </a:xfrm>
          <a:prstGeom prst="leftBrace">
            <a:avLst>
              <a:gd name="adj1" fmla="val 4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691" name="Text Box 27"/>
          <p:cNvSpPr txBox="1">
            <a:spLocks noChangeArrowheads="1"/>
          </p:cNvSpPr>
          <p:nvPr/>
        </p:nvSpPr>
        <p:spPr bwMode="auto">
          <a:xfrm>
            <a:off x="4495800" y="26670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containers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from bottom up</a:t>
            </a:r>
            <a:endParaRPr lang="en-US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Create:</a:t>
            </a:r>
          </a:p>
          <a:p>
            <a:pPr lvl="2"/>
            <a:r>
              <a:rPr lang="en-US" smtClean="0"/>
              <a:t>Frame</a:t>
            </a:r>
          </a:p>
          <a:p>
            <a:pPr lvl="2"/>
            <a:r>
              <a:rPr lang="en-US" smtClean="0"/>
              <a:t>Panel</a:t>
            </a:r>
          </a:p>
          <a:p>
            <a:pPr lvl="2"/>
            <a:r>
              <a:rPr lang="en-US" smtClean="0"/>
              <a:t>Components</a:t>
            </a:r>
          </a:p>
          <a:p>
            <a:pPr lvl="2"/>
            <a:r>
              <a:rPr lang="en-US" smtClean="0"/>
              <a:t>Listeners</a:t>
            </a:r>
          </a:p>
          <a:p>
            <a:r>
              <a:rPr lang="en-US" smtClean="0"/>
              <a:t>Add:  (bottom up)</a:t>
            </a:r>
          </a:p>
          <a:p>
            <a:pPr lvl="2"/>
            <a:r>
              <a:rPr lang="en-US" smtClean="0"/>
              <a:t>listeners into components</a:t>
            </a:r>
          </a:p>
          <a:p>
            <a:pPr lvl="2"/>
            <a:r>
              <a:rPr lang="en-US" smtClean="0"/>
              <a:t>components into panel</a:t>
            </a:r>
          </a:p>
          <a:p>
            <a:pPr lvl="2"/>
            <a:r>
              <a:rPr lang="en-US" smtClean="0"/>
              <a:t>panel into frame</a:t>
            </a:r>
            <a:endParaRPr lang="en-US"/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6172200" y="5213350"/>
          <a:ext cx="1847850" cy="1416050"/>
        </p:xfrm>
        <a:graphic>
          <a:graphicData uri="http://schemas.openxmlformats.org/presentationml/2006/ole">
            <p:oleObj spid="_x0000_s146440" name="Photo Editor Photo" r:id="rId3" imgW="4057143" imgH="3610479" progId="">
              <p:embed/>
            </p:oleObj>
          </a:graphicData>
        </a:graphic>
      </p:graphicFrame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6343650" y="3733800"/>
            <a:ext cx="1504950" cy="884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JPanel</a:t>
            </a:r>
          </a:p>
        </p:txBody>
      </p:sp>
      <p:sp>
        <p:nvSpPr>
          <p:cNvPr id="24576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239000" y="2514600"/>
            <a:ext cx="1276350" cy="579438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JButton</a:t>
            </a:r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7239000" y="1590675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Listener</a:t>
            </a:r>
          </a:p>
        </p:txBody>
      </p:sp>
      <p:sp>
        <p:nvSpPr>
          <p:cNvPr id="245774" name="Rectangle 14"/>
          <p:cNvSpPr>
            <a:spLocks noChangeArrowheads="1"/>
          </p:cNvSpPr>
          <p:nvPr/>
        </p:nvSpPr>
        <p:spPr bwMode="auto">
          <a:xfrm>
            <a:off x="6248400" y="5365750"/>
            <a:ext cx="1676400" cy="114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JFrame</a:t>
            </a:r>
          </a:p>
        </p:txBody>
      </p:sp>
      <p:sp>
        <p:nvSpPr>
          <p:cNvPr id="245775" name="AutoShape 15"/>
          <p:cNvSpPr>
            <a:spLocks noChangeArrowheads="1"/>
          </p:cNvSpPr>
          <p:nvPr/>
        </p:nvSpPr>
        <p:spPr bwMode="auto">
          <a:xfrm>
            <a:off x="7772400" y="2133600"/>
            <a:ext cx="228600" cy="381000"/>
          </a:xfrm>
          <a:prstGeom prst="downArrow">
            <a:avLst>
              <a:gd name="adj1" fmla="val 33333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76" name="AutoShape 16"/>
          <p:cNvSpPr>
            <a:spLocks noChangeArrowheads="1"/>
          </p:cNvSpPr>
          <p:nvPr/>
        </p:nvSpPr>
        <p:spPr bwMode="auto">
          <a:xfrm>
            <a:off x="7467600" y="3124200"/>
            <a:ext cx="2286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78" name="AutoShape 18"/>
          <p:cNvSpPr>
            <a:spLocks noChangeArrowheads="1"/>
          </p:cNvSpPr>
          <p:nvPr/>
        </p:nvSpPr>
        <p:spPr bwMode="auto">
          <a:xfrm>
            <a:off x="7010400" y="4648200"/>
            <a:ext cx="2286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79" name="Rectangle 19"/>
          <p:cNvSpPr>
            <a:spLocks noChangeArrowheads="1"/>
          </p:cNvSpPr>
          <p:nvPr/>
        </p:nvSpPr>
        <p:spPr bwMode="auto">
          <a:xfrm>
            <a:off x="5943600" y="2590800"/>
            <a:ext cx="9906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JLabel</a:t>
            </a:r>
          </a:p>
        </p:txBody>
      </p:sp>
      <p:sp>
        <p:nvSpPr>
          <p:cNvPr id="245780" name="AutoShape 20"/>
          <p:cNvSpPr>
            <a:spLocks noChangeArrowheads="1"/>
          </p:cNvSpPr>
          <p:nvPr/>
        </p:nvSpPr>
        <p:spPr bwMode="auto">
          <a:xfrm>
            <a:off x="6553200" y="3124200"/>
            <a:ext cx="2286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Code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71612"/>
            <a:ext cx="8715436" cy="35004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import javax.swing.*;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</a:rPr>
              <a:t>Test_Swing</a:t>
            </a:r>
            <a:r>
              <a:rPr lang="en-US" sz="2000" b="1" dirty="0" smtClean="0">
                <a:latin typeface="Courier New" pitchFamily="49" charset="0"/>
              </a:rPr>
              <a:t>{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public static void main(String[] 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</a:rPr>
              <a:t>JFrame</a:t>
            </a:r>
            <a:r>
              <a:rPr lang="en-US" sz="2000" b="1" dirty="0">
                <a:latin typeface="Courier New" pitchFamily="49" charset="0"/>
              </a:rPr>
              <a:t> f = new </a:t>
            </a:r>
            <a:r>
              <a:rPr lang="en-US" sz="2000" b="1" dirty="0" err="1">
                <a:latin typeface="Courier New" pitchFamily="49" charset="0"/>
              </a:rPr>
              <a:t>JFrame</a:t>
            </a:r>
            <a:r>
              <a:rPr lang="en-US" sz="2000" b="1" dirty="0">
                <a:latin typeface="Courier New" pitchFamily="49" charset="0"/>
              </a:rPr>
              <a:t>(“title”);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</a:rPr>
              <a:t>JPanel</a:t>
            </a:r>
            <a:r>
              <a:rPr lang="en-US" sz="2000" b="1" dirty="0">
                <a:latin typeface="Courier New" pitchFamily="49" charset="0"/>
              </a:rPr>
              <a:t> p = new </a:t>
            </a:r>
            <a:r>
              <a:rPr lang="en-US" sz="2000" b="1" dirty="0" err="1">
                <a:latin typeface="Courier New" pitchFamily="49" charset="0"/>
              </a:rPr>
              <a:t>JPanel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</a:rPr>
              <a:t>JButton</a:t>
            </a:r>
            <a:r>
              <a:rPr lang="en-US" sz="2000" b="1" dirty="0">
                <a:latin typeface="Courier New" pitchFamily="49" charset="0"/>
              </a:rPr>
              <a:t> b = new </a:t>
            </a:r>
            <a:r>
              <a:rPr lang="en-US" sz="2000" b="1" dirty="0" err="1">
                <a:latin typeface="Courier New" pitchFamily="49" charset="0"/>
              </a:rPr>
              <a:t>JButton</a:t>
            </a:r>
            <a:r>
              <a:rPr lang="en-US" sz="2000" b="1" dirty="0">
                <a:latin typeface="Courier New" pitchFamily="49" charset="0"/>
              </a:rPr>
              <a:t>(“press me”);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</a:rPr>
              <a:t>p.add</a:t>
            </a:r>
            <a:r>
              <a:rPr lang="en-US" sz="2000" b="1" dirty="0">
                <a:latin typeface="Courier New" pitchFamily="49" charset="0"/>
              </a:rPr>
              <a:t>(b</a:t>
            </a:r>
            <a:r>
              <a:rPr lang="en-US" sz="2000" b="1" dirty="0" smtClean="0">
                <a:latin typeface="Courier New" pitchFamily="49" charset="0"/>
              </a:rPr>
              <a:t>);</a:t>
            </a:r>
            <a:r>
              <a:rPr lang="en-US" sz="2000" b="1" dirty="0">
                <a:latin typeface="Courier New" pitchFamily="49" charset="0"/>
              </a:rPr>
              <a:t>	// add button to panel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</a:rPr>
              <a:t>f.setContentPane</a:t>
            </a:r>
            <a:r>
              <a:rPr lang="en-US" sz="2000" b="1" dirty="0">
                <a:latin typeface="Courier New" pitchFamily="49" charset="0"/>
              </a:rPr>
              <a:t>(p</a:t>
            </a:r>
            <a:r>
              <a:rPr lang="en-US" sz="2000" b="1" dirty="0" smtClean="0">
                <a:latin typeface="Courier New" pitchFamily="49" charset="0"/>
              </a:rPr>
              <a:t>); </a:t>
            </a:r>
            <a:r>
              <a:rPr lang="en-US" sz="2000" b="1" dirty="0">
                <a:latin typeface="Courier New" pitchFamily="49" charset="0"/>
              </a:rPr>
              <a:t>// add panel to frame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</a:rPr>
              <a:t>f.show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6096000" y="4419600"/>
          <a:ext cx="2901950" cy="2274888"/>
        </p:xfrm>
        <a:graphic>
          <a:graphicData uri="http://schemas.openxmlformats.org/presentationml/2006/ole">
            <p:oleObj spid="_x0000_s147464" name="Photo Editor Photo" r:id="rId3" imgW="4057143" imgH="3610479" progId="">
              <p:embed/>
            </p:oleObj>
          </a:graphicData>
        </a:graphic>
      </p:graphicFrame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6172200" y="4572000"/>
            <a:ext cx="2749550" cy="20923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6931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477000" y="4830763"/>
            <a:ext cx="1371600" cy="579437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press 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Application &amp; Applet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2438400"/>
            <a:ext cx="15240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JApplet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00600" y="3200400"/>
            <a:ext cx="15240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contentPane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62400" y="47244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JPanel</a:t>
            </a:r>
          </a:p>
        </p:txBody>
      </p:sp>
      <p:cxnSp>
        <p:nvCxnSpPr>
          <p:cNvPr id="8" name="AutoShape 7"/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5562600" y="2971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" name="AutoShape 8"/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4572000" y="3733800"/>
            <a:ext cx="9906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0" y="24384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JFrame</a:t>
            </a:r>
            <a:endParaRPr lang="en-US" dirty="0"/>
          </a:p>
        </p:txBody>
      </p:sp>
      <p:cxnSp>
        <p:nvCxnSpPr>
          <p:cNvPr id="11" name="AutoShape 10"/>
          <p:cNvCxnSpPr>
            <a:cxnSpLocks noChangeShapeType="1"/>
            <a:stCxn id="10" idx="2"/>
            <a:endCxn id="7" idx="0"/>
          </p:cNvCxnSpPr>
          <p:nvPr/>
        </p:nvCxnSpPr>
        <p:spPr bwMode="auto">
          <a:xfrm>
            <a:off x="3657600" y="2971800"/>
            <a:ext cx="914400" cy="175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62400" y="5715000"/>
            <a:ext cx="12192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JButton</a:t>
            </a:r>
          </a:p>
        </p:txBody>
      </p:sp>
      <p:cxnSp>
        <p:nvCxnSpPr>
          <p:cNvPr id="13" name="AutoShape 12"/>
          <p:cNvCxnSpPr>
            <a:cxnSpLocks noChangeShapeType="1"/>
            <a:stCxn id="7" idx="2"/>
            <a:endCxn id="12" idx="0"/>
          </p:cNvCxnSpPr>
          <p:nvPr/>
        </p:nvCxnSpPr>
        <p:spPr bwMode="auto">
          <a:xfrm>
            <a:off x="4572000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27525" y="24796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53000" y="1143000"/>
            <a:ext cx="1219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Browser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743200" y="1143000"/>
            <a:ext cx="18288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Command line</a:t>
            </a:r>
          </a:p>
        </p:txBody>
      </p:sp>
      <p:cxnSp>
        <p:nvCxnSpPr>
          <p:cNvPr id="17" name="AutoShape 16"/>
          <p:cNvCxnSpPr>
            <a:cxnSpLocks noChangeShapeType="1"/>
            <a:stCxn id="16" idx="2"/>
            <a:endCxn id="10" idx="0"/>
          </p:cNvCxnSpPr>
          <p:nvPr/>
        </p:nvCxnSpPr>
        <p:spPr bwMode="auto">
          <a:xfrm>
            <a:off x="3657600" y="1676400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17"/>
          <p:cNvCxnSpPr>
            <a:cxnSpLocks noChangeShapeType="1"/>
            <a:stCxn id="15" idx="2"/>
            <a:endCxn id="5" idx="0"/>
          </p:cNvCxnSpPr>
          <p:nvPr/>
        </p:nvCxnSpPr>
        <p:spPr bwMode="auto">
          <a:xfrm>
            <a:off x="5562600" y="1676400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429000" y="4419600"/>
            <a:ext cx="2286000" cy="2209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tmiya\Desktop\3240.thank-yo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246" y="532832"/>
            <a:ext cx="7901508" cy="5792336"/>
          </a:xfrm>
          <a:prstGeom prst="rect">
            <a:avLst/>
          </a:prstGeom>
          <a:noFill/>
        </p:spPr>
      </p:pic>
      <p:pic>
        <p:nvPicPr>
          <p:cNvPr id="180226" name="Picture 2" descr="C:\Users\atmiya\Desktop\image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334" t="23333" r="19999" b="23333"/>
          <a:stretch>
            <a:fillRect/>
          </a:stretch>
        </p:blipFill>
        <p:spPr bwMode="auto">
          <a:xfrm>
            <a:off x="1928794" y="3500438"/>
            <a:ext cx="2286016" cy="2151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Jcomponent features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643050"/>
            <a:ext cx="8715436" cy="5000660"/>
          </a:xfrm>
        </p:spPr>
        <p:txBody>
          <a:bodyPr/>
          <a:lstStyle/>
          <a:p>
            <a:r>
              <a:rPr lang="en-US" dirty="0" smtClean="0"/>
              <a:t>Pluggable look and feel</a:t>
            </a:r>
          </a:p>
          <a:p>
            <a:pPr lvl="1"/>
            <a:r>
              <a:rPr lang="en-US" dirty="0" smtClean="0"/>
              <a:t>Can look like different platforms, at run-time</a:t>
            </a:r>
          </a:p>
          <a:p>
            <a:r>
              <a:rPr lang="en-US" dirty="0" smtClean="0"/>
              <a:t>Shortcut keys (mnemonics)</a:t>
            </a:r>
          </a:p>
          <a:p>
            <a:pPr lvl="1"/>
            <a:r>
              <a:rPr lang="en-US" dirty="0" smtClean="0"/>
              <a:t>Direct access to components through keyboard</a:t>
            </a:r>
          </a:p>
          <a:p>
            <a:r>
              <a:rPr lang="en-US" dirty="0" smtClean="0"/>
              <a:t>Common event handling</a:t>
            </a:r>
          </a:p>
          <a:p>
            <a:pPr lvl="1"/>
            <a:r>
              <a:rPr lang="en-US" dirty="0" smtClean="0"/>
              <a:t>If several components perform same actions</a:t>
            </a:r>
          </a:p>
          <a:p>
            <a:r>
              <a:rPr lang="en-US" dirty="0" smtClean="0"/>
              <a:t>Tool tips</a:t>
            </a:r>
          </a:p>
          <a:p>
            <a:pPr lvl="1"/>
            <a:r>
              <a:rPr lang="en-US" dirty="0" smtClean="0"/>
              <a:t>Describe component when mouse rolls over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JLabel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Labels</a:t>
            </a:r>
          </a:p>
          <a:p>
            <a:pPr lvl="1"/>
            <a:r>
              <a:rPr lang="en-US" smtClean="0"/>
              <a:t>Provide text instructions on a GUI</a:t>
            </a:r>
          </a:p>
          <a:p>
            <a:pPr lvl="1"/>
            <a:r>
              <a:rPr lang="en-US" smtClean="0"/>
              <a:t>Read-only text</a:t>
            </a:r>
          </a:p>
          <a:p>
            <a:pPr lvl="1"/>
            <a:r>
              <a:rPr lang="en-US" smtClean="0"/>
              <a:t>Programs rarely change a label's contents</a:t>
            </a:r>
          </a:p>
          <a:p>
            <a:pPr lvl="1"/>
            <a:r>
              <a:rPr lang="en-US" smtClean="0"/>
              <a:t>Class JLabel (subclass of JComponent)</a:t>
            </a:r>
          </a:p>
          <a:p>
            <a:r>
              <a:rPr lang="en-US" smtClean="0"/>
              <a:t>Methods</a:t>
            </a:r>
          </a:p>
          <a:p>
            <a:pPr lvl="1"/>
            <a:r>
              <a:rPr lang="en-US" smtClean="0"/>
              <a:t>Can declare label text in constructor</a:t>
            </a:r>
          </a:p>
          <a:p>
            <a:pPr lvl="1"/>
            <a:r>
              <a:rPr lang="en-US" smtClean="0"/>
              <a:t>myLabel.setToolTipText( "Text" )</a:t>
            </a:r>
          </a:p>
          <a:p>
            <a:pPr lvl="2"/>
            <a:r>
              <a:rPr lang="en-US" smtClean="0"/>
              <a:t>Displays "Text"in a tool tip when mouse over label</a:t>
            </a:r>
          </a:p>
          <a:p>
            <a:pPr lvl="1"/>
            <a:r>
              <a:rPr lang="en-US" smtClean="0"/>
              <a:t>myLabel.setText( "Text" )</a:t>
            </a:r>
          </a:p>
          <a:p>
            <a:pPr lvl="1"/>
            <a:r>
              <a:rPr lang="en-US" smtClean="0"/>
              <a:t>myLabel.getText()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Icon</a:t>
            </a:r>
          </a:p>
          <a:p>
            <a:pPr lvl="1"/>
            <a:r>
              <a:rPr lang="en-US" dirty="0" smtClean="0"/>
              <a:t>Object that implements interface Icon</a:t>
            </a:r>
          </a:p>
          <a:p>
            <a:pPr lvl="1"/>
            <a:r>
              <a:rPr lang="en-US" dirty="0" smtClean="0"/>
              <a:t>One class is ImageIcon (.gif and .jpeg images)</a:t>
            </a:r>
          </a:p>
          <a:p>
            <a:pPr lvl="1"/>
            <a:r>
              <a:rPr lang="en-US" dirty="0" smtClean="0"/>
              <a:t>Display an icon with setIcon method (of class JLabel)</a:t>
            </a:r>
          </a:p>
          <a:p>
            <a:pPr lvl="2"/>
            <a:r>
              <a:rPr lang="en-US" dirty="0" smtClean="0"/>
              <a:t>myLabel.setIcon( myIcon );</a:t>
            </a:r>
          </a:p>
          <a:p>
            <a:pPr lvl="2"/>
            <a:r>
              <a:rPr lang="en-US" dirty="0" smtClean="0"/>
              <a:t>myLabel.getIcon //returns current Icon</a:t>
            </a:r>
          </a:p>
          <a:p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Set of integer constants defined in interface SwingConstants (javax.swing)</a:t>
            </a:r>
          </a:p>
          <a:p>
            <a:pPr lvl="2"/>
            <a:r>
              <a:rPr lang="en-US" dirty="0" smtClean="0"/>
              <a:t>SwingConstants.LEFT</a:t>
            </a:r>
          </a:p>
          <a:p>
            <a:pPr lvl="2"/>
            <a:r>
              <a:rPr lang="en-US" dirty="0" smtClean="0"/>
              <a:t>Use with JLabel methods setHorizontalTextPosition and setVerticalTextPosition</a:t>
            </a:r>
            <a:endParaRPr 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JLabel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JLabel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Icon</a:t>
            </a:r>
          </a:p>
          <a:p>
            <a:pPr lvl="1"/>
            <a:r>
              <a:rPr lang="en-US" dirty="0" smtClean="0"/>
              <a:t>Object that implements interface Icon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One class is </a:t>
            </a:r>
            <a:r>
              <a:rPr lang="en-US" dirty="0" err="1" smtClean="0"/>
              <a:t>ImageIcon</a:t>
            </a:r>
            <a:r>
              <a:rPr lang="en-US" dirty="0" smtClean="0"/>
              <a:t> (.gif and .jpeg images)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Assumed same directory as program</a:t>
            </a:r>
          </a:p>
          <a:p>
            <a:pPr lvl="1"/>
            <a:r>
              <a:rPr lang="en-US" dirty="0" smtClean="0"/>
              <a:t>Display an icon with </a:t>
            </a:r>
            <a:r>
              <a:rPr lang="en-US" dirty="0" err="1" smtClean="0"/>
              <a:t>JLabel’s</a:t>
            </a:r>
            <a:r>
              <a:rPr lang="en-US" dirty="0" smtClean="0"/>
              <a:t> </a:t>
            </a:r>
            <a:r>
              <a:rPr lang="en-US" dirty="0" err="1" smtClean="0"/>
              <a:t>setIcon</a:t>
            </a:r>
            <a:r>
              <a:rPr lang="en-US" dirty="0" smtClean="0"/>
              <a:t> method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myLabel.setIcon</a:t>
            </a:r>
            <a:r>
              <a:rPr lang="en-US" dirty="0" smtClean="0"/>
              <a:t>( </a:t>
            </a:r>
            <a:r>
              <a:rPr lang="en-US" dirty="0" err="1" smtClean="0"/>
              <a:t>myIcon</a:t>
            </a:r>
            <a:r>
              <a:rPr lang="en-US" dirty="0" smtClean="0"/>
              <a:t> );</a:t>
            </a:r>
          </a:p>
          <a:p>
            <a:pPr lvl="2"/>
            <a:r>
              <a:rPr lang="en-US" dirty="0" err="1" smtClean="0"/>
              <a:t>myLabel.getIcon</a:t>
            </a:r>
            <a:r>
              <a:rPr lang="en-US" dirty="0" smtClean="0"/>
              <a:t> //returns current Icon</a:t>
            </a:r>
            <a:endParaRPr lang="en-US" dirty="0"/>
          </a:p>
        </p:txBody>
      </p:sp>
      <p:pic>
        <p:nvPicPr>
          <p:cNvPr id="39940" name="Picture 4" descr="12_04a"/>
          <p:cNvPicPr>
            <a:picLocks noChangeAspect="1" noChangeArrowheads="1"/>
          </p:cNvPicPr>
          <p:nvPr/>
        </p:nvPicPr>
        <p:blipFill>
          <a:blip r:embed="rId2"/>
          <a:srcRect t="27451" r="3030" b="41177"/>
          <a:stretch>
            <a:fillRect/>
          </a:stretch>
        </p:blipFill>
        <p:spPr bwMode="auto">
          <a:xfrm>
            <a:off x="2000232" y="2619364"/>
            <a:ext cx="3733800" cy="609600"/>
          </a:xfrm>
          <a:prstGeom prst="rect">
            <a:avLst/>
          </a:prstGeom>
          <a:noFill/>
        </p:spPr>
      </p:pic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2667000" y="2447924"/>
            <a:ext cx="609600" cy="8382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3857628"/>
            <a:ext cx="6781800" cy="380849"/>
            <a:chOff x="0" y="8286"/>
            <a:chExt cx="3072" cy="719"/>
          </a:xfrm>
        </p:grpSpPr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0" y="8631"/>
              <a:ext cx="3072" cy="374"/>
            </a:xfrm>
            <a:prstGeom prst="rect">
              <a:avLst/>
            </a:prstGeom>
            <a:solidFill>
              <a:srgbClr val="FFE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0" y="8286"/>
              <a:ext cx="3072" cy="719"/>
            </a:xfrm>
            <a:prstGeom prst="rect">
              <a:avLst/>
            </a:prstGeom>
            <a:solidFill>
              <a:srgbClr val="FFE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tabLst>
                  <a:tab pos="139700" algn="r"/>
                  <a:tab pos="292100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Times New Roman" pitchFamily="18" charset="0"/>
                </a:rPr>
                <a:t>	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Icon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bug = </a:t>
              </a:r>
              <a:r>
                <a:rPr lang="en-US" sz="1600" b="1" dirty="0">
                  <a:solidFill>
                    <a:schemeClr val="folHlink"/>
                  </a:solidFill>
                  <a:latin typeface="Courier New" pitchFamily="49" charset="0"/>
                  <a:cs typeface="Times New Roman" pitchFamily="18" charset="0"/>
                </a:rPr>
                <a:t>new</a:t>
              </a:r>
              <a:r>
                <a:rPr lang="en-US" sz="1600" b="1" dirty="0"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ImageIcon( "bug1.gif" );</a:t>
              </a:r>
            </a:p>
            <a:p>
              <a:pPr>
                <a:tabLst>
                  <a:tab pos="139700" algn="r"/>
                  <a:tab pos="292100" algn="l"/>
                </a:tabLst>
              </a:pPr>
              <a:endParaRPr lang="en-US" sz="1600" b="1" dirty="0">
                <a:latin typeface="Courier New" pitchFamily="49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85852" y="5072074"/>
            <a:ext cx="6553200" cy="282847"/>
            <a:chOff x="0" y="748"/>
            <a:chExt cx="3072" cy="809"/>
          </a:xfrm>
        </p:grpSpPr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0" y="748"/>
              <a:ext cx="3072" cy="809"/>
            </a:xfrm>
            <a:prstGeom prst="rect">
              <a:avLst/>
            </a:prstGeom>
            <a:solidFill>
              <a:srgbClr val="FFE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tabLst>
                  <a:tab pos="139700" algn="r"/>
                  <a:tab pos="292100" algn="l"/>
                </a:tabLst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 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label3.setIcon( bug );</a:t>
              </a:r>
            </a:p>
            <a:p>
              <a:pPr>
                <a:tabLst>
                  <a:tab pos="139700" algn="r"/>
                  <a:tab pos="292100" algn="l"/>
                </a:tabLst>
              </a:pPr>
              <a:endParaRPr lang="en-US" b="1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JTextField and JPasswordField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571612"/>
            <a:ext cx="8715436" cy="5143536"/>
          </a:xfrm>
        </p:spPr>
        <p:txBody>
          <a:bodyPr/>
          <a:lstStyle/>
          <a:p>
            <a:r>
              <a:rPr lang="en-US" sz="2400" dirty="0" err="1" smtClean="0"/>
              <a:t>JTextFields</a:t>
            </a:r>
            <a:r>
              <a:rPr lang="en-US" sz="2400" dirty="0" smtClean="0"/>
              <a:t> and </a:t>
            </a:r>
            <a:r>
              <a:rPr lang="en-US" sz="2400" dirty="0" err="1" smtClean="0"/>
              <a:t>JPasswordFields</a:t>
            </a:r>
            <a:endParaRPr lang="en-US" sz="2400" dirty="0" smtClean="0"/>
          </a:p>
          <a:p>
            <a:pPr lvl="1"/>
            <a:r>
              <a:rPr lang="en-US" sz="2000" dirty="0" smtClean="0"/>
              <a:t>Single line areas in which text can be entered or displayed</a:t>
            </a:r>
          </a:p>
          <a:p>
            <a:pPr lvl="1"/>
            <a:r>
              <a:rPr lang="en-US" sz="2000" dirty="0" err="1" smtClean="0"/>
              <a:t>JPasswordFields</a:t>
            </a:r>
            <a:r>
              <a:rPr lang="en-US" sz="2000" dirty="0" smtClean="0"/>
              <a:t> show inputted text as *</a:t>
            </a:r>
          </a:p>
          <a:p>
            <a:pPr lvl="1"/>
            <a:r>
              <a:rPr lang="en-US" sz="2000" dirty="0" err="1" smtClean="0"/>
              <a:t>JTextField</a:t>
            </a:r>
            <a:r>
              <a:rPr lang="en-US" sz="2000" dirty="0" smtClean="0"/>
              <a:t> extends </a:t>
            </a:r>
            <a:r>
              <a:rPr lang="en-US" sz="2000" dirty="0" err="1" smtClean="0"/>
              <a:t>JTextComponent</a:t>
            </a:r>
            <a:endParaRPr lang="en-US" sz="2000" dirty="0" smtClean="0"/>
          </a:p>
          <a:p>
            <a:pPr lvl="2"/>
            <a:r>
              <a:rPr lang="en-US" sz="1800" dirty="0" err="1" smtClean="0"/>
              <a:t>JPasswordField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JTextField</a:t>
            </a:r>
            <a:endParaRPr lang="en-US" sz="1800" dirty="0" smtClean="0"/>
          </a:p>
          <a:p>
            <a:r>
              <a:rPr lang="en-US" sz="2400" dirty="0" smtClean="0"/>
              <a:t>When Enter pressed: </a:t>
            </a:r>
            <a:r>
              <a:rPr lang="en-US" sz="2000" dirty="0" err="1" smtClean="0"/>
              <a:t>ActionEvent</a:t>
            </a:r>
            <a:r>
              <a:rPr lang="en-US" sz="2000" dirty="0" smtClean="0"/>
              <a:t> occurs</a:t>
            </a:r>
          </a:p>
          <a:p>
            <a:r>
              <a:rPr lang="en-US" sz="2400" dirty="0" smtClean="0"/>
              <a:t>Methods</a:t>
            </a:r>
          </a:p>
          <a:p>
            <a:pPr lvl="1"/>
            <a:r>
              <a:rPr lang="en-US" sz="2000" dirty="0" smtClean="0"/>
              <a:t>Constructor</a:t>
            </a:r>
          </a:p>
          <a:p>
            <a:pPr lvl="2"/>
            <a:r>
              <a:rPr lang="en-US" sz="1800" dirty="0" err="1" smtClean="0"/>
              <a:t>JTextField</a:t>
            </a:r>
            <a:r>
              <a:rPr lang="en-US" sz="1800" dirty="0" smtClean="0"/>
              <a:t>( 10 ) - sets </a:t>
            </a:r>
            <a:r>
              <a:rPr lang="en-US" sz="1800" dirty="0" err="1" smtClean="0"/>
              <a:t>textfield</a:t>
            </a:r>
            <a:r>
              <a:rPr lang="en-US" sz="1800" dirty="0" smtClean="0"/>
              <a:t> with 10 columns of text</a:t>
            </a:r>
          </a:p>
          <a:p>
            <a:pPr lvl="2"/>
            <a:r>
              <a:rPr lang="en-US" sz="1800" dirty="0" err="1" smtClean="0"/>
              <a:t>JTextField</a:t>
            </a:r>
            <a:r>
              <a:rPr lang="en-US" sz="1800" dirty="0" smtClean="0"/>
              <a:t>( "Hi" ) - sets text, width determined automatically</a:t>
            </a:r>
          </a:p>
          <a:p>
            <a:r>
              <a:rPr lang="en-US" sz="2400" dirty="0" smtClean="0"/>
              <a:t>Methods :</a:t>
            </a:r>
          </a:p>
          <a:p>
            <a:pPr lvl="1"/>
            <a:r>
              <a:rPr lang="en-US" sz="2000" dirty="0" err="1" smtClean="0"/>
              <a:t>setEditable</a:t>
            </a:r>
            <a:r>
              <a:rPr lang="en-US" sz="2000" dirty="0" smtClean="0"/>
              <a:t>(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):If true, user can edit text </a:t>
            </a:r>
          </a:p>
          <a:p>
            <a:pPr lvl="1"/>
            <a:r>
              <a:rPr lang="en-US" sz="2000" dirty="0" err="1" smtClean="0"/>
              <a:t>getPassword</a:t>
            </a:r>
            <a:r>
              <a:rPr lang="en-US" sz="2000" dirty="0" smtClean="0"/>
              <a:t>():Class </a:t>
            </a:r>
            <a:r>
              <a:rPr lang="en-US" sz="2000" dirty="0" err="1" smtClean="0"/>
              <a:t>JPasswordField:Returns</a:t>
            </a:r>
            <a:r>
              <a:rPr lang="en-US" sz="2000" dirty="0" smtClean="0"/>
              <a:t> password as an array of type char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JButton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smtClean="0"/>
              <a:t>Button</a:t>
            </a:r>
          </a:p>
          <a:p>
            <a:pPr lvl="1"/>
            <a:r>
              <a:rPr lang="en-US" sz="2000" smtClean="0"/>
              <a:t>Component user clicks to trigger an action</a:t>
            </a:r>
          </a:p>
          <a:p>
            <a:pPr lvl="1"/>
            <a:r>
              <a:rPr lang="en-US" sz="2000" smtClean="0"/>
              <a:t>Several types of buttons</a:t>
            </a:r>
          </a:p>
          <a:p>
            <a:pPr lvl="2"/>
            <a:r>
              <a:rPr lang="en-US" sz="1800" smtClean="0"/>
              <a:t>Command buttons, toggle buttons, check boxes, radio buttons</a:t>
            </a:r>
          </a:p>
          <a:p>
            <a:r>
              <a:rPr lang="en-US" sz="2400" smtClean="0"/>
              <a:t>Command button</a:t>
            </a:r>
          </a:p>
          <a:p>
            <a:pPr lvl="1"/>
            <a:r>
              <a:rPr lang="en-US" sz="2000" smtClean="0"/>
              <a:t>Generates ActionEvent when clicked</a:t>
            </a:r>
          </a:p>
          <a:p>
            <a:r>
              <a:rPr lang="en-US" sz="2400" smtClean="0"/>
              <a:t>Jbutton</a:t>
            </a:r>
          </a:p>
          <a:p>
            <a:pPr lvl="1"/>
            <a:r>
              <a:rPr lang="en-US" sz="2000" smtClean="0"/>
              <a:t>Text on face called button label</a:t>
            </a:r>
          </a:p>
          <a:p>
            <a:pPr lvl="1"/>
            <a:r>
              <a:rPr lang="en-US" sz="2000" smtClean="0"/>
              <a:t>Each button should have a different label</a:t>
            </a:r>
          </a:p>
          <a:p>
            <a:pPr lvl="1"/>
            <a:r>
              <a:rPr lang="en-US" sz="2000" smtClean="0"/>
              <a:t>Support display of Icons</a:t>
            </a:r>
          </a:p>
          <a:p>
            <a:r>
              <a:rPr lang="en-US" sz="2400" smtClean="0"/>
              <a:t>Constructors</a:t>
            </a:r>
          </a:p>
          <a:p>
            <a:pPr lvl="1"/>
            <a:r>
              <a:rPr lang="en-US" sz="2000" smtClean="0"/>
              <a:t>Jbutton myButton = new JButton( "Button" );</a:t>
            </a:r>
          </a:p>
          <a:p>
            <a:pPr lvl="1"/>
            <a:r>
              <a:rPr lang="en-US" sz="2000" smtClean="0"/>
              <a:t>Jbutton myButton = new JButton( "Button", myIcon );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10582</TotalTime>
  <Words>1348</Words>
  <Application>Microsoft Office PowerPoint</Application>
  <PresentationFormat>On-screen Show (4:3)</PresentationFormat>
  <Paragraphs>332</Paragraphs>
  <Slides>36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Diseño predeterminado</vt:lpstr>
      <vt:lpstr>Photo Editor Photo</vt:lpstr>
      <vt:lpstr>Java Swing</vt:lpstr>
      <vt:lpstr>Overview of Swing</vt:lpstr>
      <vt:lpstr>Javax.swing hierarchy</vt:lpstr>
      <vt:lpstr>Jcomponent features</vt:lpstr>
      <vt:lpstr>JLabel</vt:lpstr>
      <vt:lpstr>JLabel</vt:lpstr>
      <vt:lpstr>JLabel</vt:lpstr>
      <vt:lpstr>JTextField and JPasswordField</vt:lpstr>
      <vt:lpstr>JButton</vt:lpstr>
      <vt:lpstr>JCheckBox</vt:lpstr>
      <vt:lpstr>Radio Buttons</vt:lpstr>
      <vt:lpstr>Radio Buttons….</vt:lpstr>
      <vt:lpstr>Radio Buttons continued</vt:lpstr>
      <vt:lpstr>JComboBox</vt:lpstr>
      <vt:lpstr>JList</vt:lpstr>
      <vt:lpstr>JTextArea</vt:lpstr>
      <vt:lpstr>JTextArea Methods</vt:lpstr>
      <vt:lpstr>Using Menus with Frames</vt:lpstr>
      <vt:lpstr>Menus</vt:lpstr>
      <vt:lpstr>JApplet</vt:lpstr>
      <vt:lpstr> LayoutManager </vt:lpstr>
      <vt:lpstr>FlowLayout</vt:lpstr>
      <vt:lpstr>BorderLayout</vt:lpstr>
      <vt:lpstr>GridLayout</vt:lpstr>
      <vt:lpstr>GridBagLayout</vt:lpstr>
      <vt:lpstr>GridBagConstraints</vt:lpstr>
      <vt:lpstr>GridBagConstraints</vt:lpstr>
      <vt:lpstr> CardLayout</vt:lpstr>
      <vt:lpstr> CardLayout</vt:lpstr>
      <vt:lpstr> CardLayout</vt:lpstr>
      <vt:lpstr>JScrollBar</vt:lpstr>
      <vt:lpstr>An Application GUI</vt:lpstr>
      <vt:lpstr>Build from bottom up</vt:lpstr>
      <vt:lpstr>Application Code</vt:lpstr>
      <vt:lpstr>Application &amp; Applet</vt:lpstr>
      <vt:lpstr>Slide 36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admin</cp:lastModifiedBy>
  <cp:revision>914</cp:revision>
  <dcterms:created xsi:type="dcterms:W3CDTF">2010-05-23T14:28:12Z</dcterms:created>
  <dcterms:modified xsi:type="dcterms:W3CDTF">2021-08-24T06:02:53Z</dcterms:modified>
</cp:coreProperties>
</file>