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5074900" cy="20104100"/>
  <p:notesSz cx="15074900" cy="201041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264" y="57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1093" y="6232271"/>
            <a:ext cx="1281906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1" i="0">
                <a:solidFill>
                  <a:srgbClr val="95B3D7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2187" y="11258296"/>
            <a:ext cx="1055687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1" i="0">
                <a:solidFill>
                  <a:srgbClr val="95B3D7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1" i="0">
                <a:solidFill>
                  <a:srgbClr val="95B3D7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4062" y="4623943"/>
            <a:ext cx="656034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66843" y="4623943"/>
            <a:ext cx="656034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1" i="0">
                <a:solidFill>
                  <a:srgbClr val="95B3D7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49084" y="13734009"/>
            <a:ext cx="7155180" cy="2539365"/>
          </a:xfrm>
          <a:custGeom>
            <a:avLst/>
            <a:gdLst/>
            <a:ahLst/>
            <a:cxnLst/>
            <a:rect l="l" t="t" r="r" b="b"/>
            <a:pathLst>
              <a:path w="7155180" h="2539365">
                <a:moveTo>
                  <a:pt x="7154830" y="2539121"/>
                </a:moveTo>
                <a:lnTo>
                  <a:pt x="0" y="2539121"/>
                </a:lnTo>
                <a:lnTo>
                  <a:pt x="0" y="0"/>
                </a:lnTo>
                <a:lnTo>
                  <a:pt x="7154830" y="0"/>
                </a:lnTo>
                <a:lnTo>
                  <a:pt x="7154830" y="2539121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9084" y="461570"/>
            <a:ext cx="14414507" cy="433731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49084" y="461570"/>
            <a:ext cx="14415135" cy="4337685"/>
          </a:xfrm>
          <a:custGeom>
            <a:avLst/>
            <a:gdLst/>
            <a:ahLst/>
            <a:cxnLst/>
            <a:rect l="l" t="t" r="r" b="b"/>
            <a:pathLst>
              <a:path w="14415135" h="4337685">
                <a:moveTo>
                  <a:pt x="0" y="0"/>
                </a:moveTo>
                <a:lnTo>
                  <a:pt x="14414507" y="0"/>
                </a:lnTo>
                <a:lnTo>
                  <a:pt x="14414507" y="4337310"/>
                </a:lnTo>
                <a:lnTo>
                  <a:pt x="0" y="4337310"/>
                </a:lnTo>
                <a:lnTo>
                  <a:pt x="0" y="0"/>
                </a:lnTo>
                <a:close/>
              </a:path>
            </a:pathLst>
          </a:custGeom>
          <a:ln w="4362">
            <a:solidFill>
              <a:srgbClr val="F4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1234" y="4813775"/>
            <a:ext cx="7240556" cy="344474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349084" y="4851565"/>
            <a:ext cx="7190105" cy="294005"/>
          </a:xfrm>
          <a:custGeom>
            <a:avLst/>
            <a:gdLst/>
            <a:ahLst/>
            <a:cxnLst/>
            <a:rect l="l" t="t" r="r" b="b"/>
            <a:pathLst>
              <a:path w="7190105" h="294004">
                <a:moveTo>
                  <a:pt x="7189568" y="293574"/>
                </a:moveTo>
                <a:lnTo>
                  <a:pt x="0" y="293514"/>
                </a:lnTo>
                <a:lnTo>
                  <a:pt x="0" y="48920"/>
                </a:lnTo>
                <a:lnTo>
                  <a:pt x="3844" y="29878"/>
                </a:lnTo>
                <a:lnTo>
                  <a:pt x="14328" y="14328"/>
                </a:lnTo>
                <a:lnTo>
                  <a:pt x="29878" y="3844"/>
                </a:lnTo>
                <a:lnTo>
                  <a:pt x="48920" y="0"/>
                </a:lnTo>
                <a:lnTo>
                  <a:pt x="7140675" y="0"/>
                </a:lnTo>
                <a:lnTo>
                  <a:pt x="7181376" y="21779"/>
                </a:lnTo>
                <a:lnTo>
                  <a:pt x="7189595" y="48920"/>
                </a:lnTo>
                <a:lnTo>
                  <a:pt x="7189568" y="293574"/>
                </a:lnTo>
                <a:close/>
              </a:path>
            </a:pathLst>
          </a:custGeom>
          <a:solidFill>
            <a:srgbClr val="4944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49024" y="4851565"/>
            <a:ext cx="7190105" cy="294005"/>
          </a:xfrm>
          <a:custGeom>
            <a:avLst/>
            <a:gdLst/>
            <a:ahLst/>
            <a:cxnLst/>
            <a:rect l="l" t="t" r="r" b="b"/>
            <a:pathLst>
              <a:path w="7190105" h="294004">
                <a:moveTo>
                  <a:pt x="48980" y="0"/>
                </a:moveTo>
                <a:lnTo>
                  <a:pt x="7140735" y="0"/>
                </a:lnTo>
                <a:lnTo>
                  <a:pt x="7150324" y="948"/>
                </a:lnTo>
                <a:lnTo>
                  <a:pt x="7185932" y="30199"/>
                </a:lnTo>
                <a:lnTo>
                  <a:pt x="7189655" y="48920"/>
                </a:lnTo>
                <a:lnTo>
                  <a:pt x="7189655" y="293514"/>
                </a:lnTo>
                <a:lnTo>
                  <a:pt x="59" y="293514"/>
                </a:lnTo>
                <a:lnTo>
                  <a:pt x="59" y="48920"/>
                </a:lnTo>
                <a:lnTo>
                  <a:pt x="3904" y="29878"/>
                </a:lnTo>
                <a:lnTo>
                  <a:pt x="14388" y="14328"/>
                </a:lnTo>
                <a:lnTo>
                  <a:pt x="29938" y="3844"/>
                </a:lnTo>
                <a:lnTo>
                  <a:pt x="48980" y="0"/>
                </a:lnTo>
                <a:close/>
              </a:path>
            </a:pathLst>
          </a:custGeom>
          <a:ln w="4362">
            <a:solidFill>
              <a:srgbClr val="1C1B1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7645" y="450027"/>
            <a:ext cx="2599690" cy="1644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1" i="0">
                <a:solidFill>
                  <a:srgbClr val="95B3D7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4062" y="4623943"/>
            <a:ext cx="1357312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27625" y="18696814"/>
            <a:ext cx="482600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4062" y="18696814"/>
            <a:ext cx="3468687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58500" y="18696814"/>
            <a:ext cx="3468687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etbootstrap.com/docs/5.0/getting-started/introduction/" TargetMode="External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hyperlink" Target="https://www.w3schools.com/" TargetMode="External"/><Relationship Id="rId12" Type="http://schemas.openxmlformats.org/officeDocument/2006/relationships/image" Target="../media/image10.jpeg"/><Relationship Id="rId2" Type="http://schemas.openxmlformats.org/officeDocument/2006/relationships/image" Target="../media/image3.png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3.jpe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93409" y="4857905"/>
            <a:ext cx="170053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95B3D7"/>
                </a:solidFill>
                <a:latin typeface="Times New Roman"/>
                <a:cs typeface="Times New Roman"/>
              </a:rPr>
              <a:t>INTRODUCTION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9084" y="5340151"/>
            <a:ext cx="7190105" cy="2682145"/>
          </a:xfrm>
          <a:prstGeom prst="rect">
            <a:avLst/>
          </a:prstGeom>
          <a:solidFill>
            <a:srgbClr val="EEECE1"/>
          </a:solidFill>
        </p:spPr>
        <p:txBody>
          <a:bodyPr vert="horz" wrap="square" lIns="0" tIns="4445" rIns="0" bIns="0" rtlCol="0">
            <a:spAutoFit/>
          </a:bodyPr>
          <a:lstStyle/>
          <a:p>
            <a:pPr marL="26034" algn="just">
              <a:spcBef>
                <a:spcPts val="35"/>
              </a:spcBef>
            </a:pPr>
            <a:r>
              <a:rPr lang="en-US" sz="180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present scenario, the biggest market for this (online shopping) business is by highly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educated people, mostly. This system has been designed keeping in mind all the aspects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 as loading the data, complexity, and maintaining the security of user credentials.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 in this system, complexity refers to the total number of features being provided to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users,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smooth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arrangement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required.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034">
              <a:lnSpc>
                <a:spcPct val="100000"/>
              </a:lnSpc>
              <a:spcBef>
                <a:spcPts val="35"/>
              </a:spcBef>
            </a:pPr>
            <a:endParaRPr lang="en-IN" sz="1650" spc="-10" dirty="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35"/>
              </a:spcBef>
            </a:pPr>
            <a:endParaRPr lang="en-IN" sz="1650" spc="-10" dirty="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35"/>
              </a:spcBef>
            </a:pPr>
            <a:endParaRPr lang="en-IN" sz="1650" spc="-10" dirty="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35"/>
              </a:spcBef>
            </a:pPr>
            <a:endParaRPr sz="165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40855" y="4813774"/>
            <a:ext cx="7136130" cy="344805"/>
            <a:chOff x="7640855" y="4813774"/>
            <a:chExt cx="7136130" cy="3448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0855" y="4813774"/>
              <a:ext cx="7135845" cy="34447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78704" y="4851564"/>
              <a:ext cx="7085330" cy="294005"/>
            </a:xfrm>
            <a:custGeom>
              <a:avLst/>
              <a:gdLst/>
              <a:ahLst/>
              <a:cxnLst/>
              <a:rect l="l" t="t" r="r" b="b"/>
              <a:pathLst>
                <a:path w="7085330" h="294004">
                  <a:moveTo>
                    <a:pt x="7084860" y="293573"/>
                  </a:moveTo>
                  <a:lnTo>
                    <a:pt x="0" y="293514"/>
                  </a:lnTo>
                  <a:lnTo>
                    <a:pt x="0" y="48920"/>
                  </a:lnTo>
                  <a:lnTo>
                    <a:pt x="3844" y="29878"/>
                  </a:lnTo>
                  <a:lnTo>
                    <a:pt x="14328" y="14328"/>
                  </a:lnTo>
                  <a:lnTo>
                    <a:pt x="29878" y="3844"/>
                  </a:lnTo>
                  <a:lnTo>
                    <a:pt x="48920" y="0"/>
                  </a:lnTo>
                  <a:lnTo>
                    <a:pt x="7035967" y="0"/>
                  </a:lnTo>
                  <a:lnTo>
                    <a:pt x="7076667" y="21779"/>
                  </a:lnTo>
                  <a:lnTo>
                    <a:pt x="7084886" y="48920"/>
                  </a:lnTo>
                  <a:lnTo>
                    <a:pt x="7084860" y="293573"/>
                  </a:lnTo>
                  <a:close/>
                </a:path>
              </a:pathLst>
            </a:custGeom>
            <a:solidFill>
              <a:srgbClr val="494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78645" y="4851565"/>
              <a:ext cx="7085330" cy="294005"/>
            </a:xfrm>
            <a:custGeom>
              <a:avLst/>
              <a:gdLst/>
              <a:ahLst/>
              <a:cxnLst/>
              <a:rect l="l" t="t" r="r" b="b"/>
              <a:pathLst>
                <a:path w="7085330" h="294004">
                  <a:moveTo>
                    <a:pt x="48979" y="0"/>
                  </a:moveTo>
                  <a:lnTo>
                    <a:pt x="7036027" y="0"/>
                  </a:lnTo>
                  <a:lnTo>
                    <a:pt x="7045615" y="948"/>
                  </a:lnTo>
                  <a:lnTo>
                    <a:pt x="7081223" y="30199"/>
                  </a:lnTo>
                  <a:lnTo>
                    <a:pt x="7084946" y="48920"/>
                  </a:lnTo>
                  <a:lnTo>
                    <a:pt x="7084946" y="293514"/>
                  </a:lnTo>
                  <a:lnTo>
                    <a:pt x="59" y="293514"/>
                  </a:lnTo>
                  <a:lnTo>
                    <a:pt x="59" y="48920"/>
                  </a:lnTo>
                  <a:lnTo>
                    <a:pt x="3903" y="29878"/>
                  </a:lnTo>
                  <a:lnTo>
                    <a:pt x="14388" y="14328"/>
                  </a:lnTo>
                  <a:lnTo>
                    <a:pt x="29937" y="3844"/>
                  </a:lnTo>
                  <a:lnTo>
                    <a:pt x="48979" y="0"/>
                  </a:lnTo>
                  <a:close/>
                </a:path>
              </a:pathLst>
            </a:custGeom>
            <a:ln w="4362">
              <a:solidFill>
                <a:srgbClr val="1C1B1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064575" y="4857905"/>
            <a:ext cx="431165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dirty="0">
                <a:solidFill>
                  <a:srgbClr val="95B3D7"/>
                </a:solidFill>
                <a:latin typeface="Times New Roman"/>
                <a:cs typeface="Times New Roman"/>
              </a:rPr>
              <a:t>SYSTEM</a:t>
            </a:r>
            <a:r>
              <a:rPr sz="1650" b="1" spc="-35" dirty="0">
                <a:solidFill>
                  <a:srgbClr val="95B3D7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95B3D7"/>
                </a:solidFill>
                <a:latin typeface="Times New Roman"/>
                <a:cs typeface="Times New Roman"/>
              </a:rPr>
              <a:t>FLOW</a:t>
            </a:r>
            <a:r>
              <a:rPr sz="1650" b="1" spc="-30" dirty="0">
                <a:solidFill>
                  <a:srgbClr val="95B3D7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95B3D7"/>
                </a:solidFill>
                <a:latin typeface="Times New Roman"/>
                <a:cs typeface="Times New Roman"/>
              </a:rPr>
              <a:t>with</a:t>
            </a:r>
            <a:r>
              <a:rPr sz="1650" b="1" spc="-30" dirty="0">
                <a:solidFill>
                  <a:srgbClr val="95B3D7"/>
                </a:solidFill>
                <a:latin typeface="Times New Roman"/>
                <a:cs typeface="Times New Roman"/>
              </a:rPr>
              <a:t> </a:t>
            </a:r>
            <a:r>
              <a:rPr sz="1650" b="1" spc="-10" dirty="0">
                <a:solidFill>
                  <a:srgbClr val="95B3D7"/>
                </a:solidFill>
                <a:latin typeface="Times New Roman"/>
                <a:cs typeface="Times New Roman"/>
              </a:rPr>
              <a:t>Experiments</a:t>
            </a:r>
            <a:r>
              <a:rPr sz="1650" b="1" spc="-30" dirty="0">
                <a:solidFill>
                  <a:srgbClr val="95B3D7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95B3D7"/>
                </a:solidFill>
                <a:latin typeface="Times New Roman"/>
                <a:cs typeface="Times New Roman"/>
              </a:rPr>
              <a:t>and</a:t>
            </a:r>
            <a:r>
              <a:rPr sz="1650" b="1" spc="-35" dirty="0">
                <a:solidFill>
                  <a:srgbClr val="95B3D7"/>
                </a:solidFill>
                <a:latin typeface="Times New Roman"/>
                <a:cs typeface="Times New Roman"/>
              </a:rPr>
              <a:t> </a:t>
            </a:r>
            <a:r>
              <a:rPr sz="1650" b="1" spc="-10" dirty="0">
                <a:solidFill>
                  <a:srgbClr val="95B3D7"/>
                </a:solidFill>
                <a:latin typeface="Times New Roman"/>
                <a:cs typeface="Times New Roman"/>
              </a:rPr>
              <a:t>Results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1234" y="8059749"/>
            <a:ext cx="7240905" cy="344805"/>
            <a:chOff x="311234" y="8059749"/>
            <a:chExt cx="7240905" cy="34480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234" y="8059749"/>
              <a:ext cx="7240556" cy="3444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49084" y="8097539"/>
              <a:ext cx="7190105" cy="294005"/>
            </a:xfrm>
            <a:custGeom>
              <a:avLst/>
              <a:gdLst/>
              <a:ahLst/>
              <a:cxnLst/>
              <a:rect l="l" t="t" r="r" b="b"/>
              <a:pathLst>
                <a:path w="7190105" h="294004">
                  <a:moveTo>
                    <a:pt x="7189568" y="293574"/>
                  </a:moveTo>
                  <a:lnTo>
                    <a:pt x="0" y="293514"/>
                  </a:lnTo>
                  <a:lnTo>
                    <a:pt x="0" y="48920"/>
                  </a:lnTo>
                  <a:lnTo>
                    <a:pt x="3844" y="29878"/>
                  </a:lnTo>
                  <a:lnTo>
                    <a:pt x="14328" y="14328"/>
                  </a:lnTo>
                  <a:lnTo>
                    <a:pt x="29878" y="3844"/>
                  </a:lnTo>
                  <a:lnTo>
                    <a:pt x="48920" y="0"/>
                  </a:lnTo>
                  <a:lnTo>
                    <a:pt x="7140675" y="0"/>
                  </a:lnTo>
                  <a:lnTo>
                    <a:pt x="7181376" y="21779"/>
                  </a:lnTo>
                  <a:lnTo>
                    <a:pt x="7189595" y="48920"/>
                  </a:lnTo>
                  <a:lnTo>
                    <a:pt x="7189568" y="293574"/>
                  </a:lnTo>
                  <a:close/>
                </a:path>
              </a:pathLst>
            </a:custGeom>
            <a:solidFill>
              <a:srgbClr val="494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9024" y="8097540"/>
              <a:ext cx="7190105" cy="294005"/>
            </a:xfrm>
            <a:custGeom>
              <a:avLst/>
              <a:gdLst/>
              <a:ahLst/>
              <a:cxnLst/>
              <a:rect l="l" t="t" r="r" b="b"/>
              <a:pathLst>
                <a:path w="7190105" h="294004">
                  <a:moveTo>
                    <a:pt x="48980" y="0"/>
                  </a:moveTo>
                  <a:lnTo>
                    <a:pt x="7140735" y="0"/>
                  </a:lnTo>
                  <a:lnTo>
                    <a:pt x="7150324" y="948"/>
                  </a:lnTo>
                  <a:lnTo>
                    <a:pt x="7185932" y="30199"/>
                  </a:lnTo>
                  <a:lnTo>
                    <a:pt x="7189655" y="48920"/>
                  </a:lnTo>
                  <a:lnTo>
                    <a:pt x="7189655" y="293514"/>
                  </a:lnTo>
                  <a:lnTo>
                    <a:pt x="59" y="293514"/>
                  </a:lnTo>
                  <a:lnTo>
                    <a:pt x="59" y="48920"/>
                  </a:lnTo>
                  <a:lnTo>
                    <a:pt x="3904" y="29878"/>
                  </a:lnTo>
                  <a:lnTo>
                    <a:pt x="14388" y="14328"/>
                  </a:lnTo>
                  <a:lnTo>
                    <a:pt x="29938" y="3844"/>
                  </a:lnTo>
                  <a:lnTo>
                    <a:pt x="48980" y="0"/>
                  </a:lnTo>
                  <a:close/>
                </a:path>
              </a:pathLst>
            </a:custGeom>
            <a:ln w="4362">
              <a:solidFill>
                <a:srgbClr val="1C1B1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761643" y="8103880"/>
            <a:ext cx="236410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dirty="0">
                <a:solidFill>
                  <a:srgbClr val="95B3D7"/>
                </a:solidFill>
                <a:latin typeface="Times New Roman"/>
                <a:cs typeface="Times New Roman"/>
              </a:rPr>
              <a:t>GOALS</a:t>
            </a:r>
            <a:r>
              <a:rPr sz="1650" b="1" spc="-55" dirty="0">
                <a:solidFill>
                  <a:srgbClr val="95B3D7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95B3D7"/>
                </a:solidFill>
                <a:latin typeface="Times New Roman"/>
                <a:cs typeface="Times New Roman"/>
              </a:rPr>
              <a:t>&amp;</a:t>
            </a:r>
            <a:r>
              <a:rPr sz="1650" b="1" spc="-50" dirty="0">
                <a:solidFill>
                  <a:srgbClr val="95B3D7"/>
                </a:solidFill>
                <a:latin typeface="Times New Roman"/>
                <a:cs typeface="Times New Roman"/>
              </a:rPr>
              <a:t> </a:t>
            </a:r>
            <a:r>
              <a:rPr sz="1650" b="1" spc="-10" dirty="0">
                <a:solidFill>
                  <a:srgbClr val="95B3D7"/>
                </a:solidFill>
                <a:latin typeface="Times New Roman"/>
                <a:cs typeface="Times New Roman"/>
              </a:rPr>
              <a:t>OBJECTIVES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3919" y="8397927"/>
            <a:ext cx="7225030" cy="1535036"/>
          </a:xfrm>
          <a:prstGeom prst="rect">
            <a:avLst/>
          </a:prstGeom>
          <a:solidFill>
            <a:srgbClr val="EEECE1"/>
          </a:solidFill>
        </p:spPr>
        <p:txBody>
          <a:bodyPr vert="horz" wrap="square" lIns="0" tIns="8890" rIns="0" bIns="0" rtlCol="0">
            <a:spAutoFit/>
          </a:bodyPr>
          <a:lstStyle/>
          <a:p>
            <a:pPr marL="261620" indent="-292735" algn="just">
              <a:spcBef>
                <a:spcPts val="70"/>
              </a:spcBef>
              <a:buFont typeface="Segoe UI Symbol"/>
              <a:buChar char="❑"/>
              <a:tabLst>
                <a:tab pos="261620" algn="l"/>
              </a:tabLst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 the shopping details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The whole system of online shopping manage the</a:t>
            </a:r>
            <a:r>
              <a:rPr lang="en-US" sz="1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detail of each shopping done by the customers. They extract the product details of</a:t>
            </a:r>
            <a:r>
              <a:rPr lang="en-US" sz="1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</a:t>
            </a:r>
            <a:r>
              <a:rPr lang="en-US" sz="14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consumers shopped.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1620" indent="-292735">
              <a:spcBef>
                <a:spcPts val="70"/>
              </a:spcBef>
              <a:buFont typeface="Segoe UI Symbol"/>
              <a:buChar char="❑"/>
              <a:tabLst>
                <a:tab pos="261620" algn="l"/>
              </a:tabLst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 the payment details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In online shopping, customers get many options for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 of payments. Websites give them the option of online payment through debit or</a:t>
            </a:r>
            <a:r>
              <a:rPr lang="en-US" sz="1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credit cards. Customers have also the option of net banking or cash on delivery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payment option. It is the objective of an online shopping system to manage all the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payment</a:t>
            </a:r>
            <a:r>
              <a:rPr lang="en-US" sz="14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details of</a:t>
            </a:r>
            <a:r>
              <a:rPr lang="en-US" sz="1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1620" indent="-292735">
              <a:lnSpc>
                <a:spcPct val="100000"/>
              </a:lnSpc>
              <a:spcBef>
                <a:spcPts val="70"/>
              </a:spcBef>
              <a:buFont typeface="Segoe UI Symbol"/>
              <a:buChar char="❑"/>
              <a:tabLst>
                <a:tab pos="261620" algn="l"/>
              </a:tabLst>
            </a:pPr>
            <a:endParaRPr lang="en-US" sz="1350" dirty="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0481" y="9736020"/>
            <a:ext cx="7240905" cy="344805"/>
            <a:chOff x="311234" y="9769884"/>
            <a:chExt cx="7240905" cy="34480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234" y="9769884"/>
              <a:ext cx="7240556" cy="34447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49084" y="9807673"/>
              <a:ext cx="7190105" cy="294005"/>
            </a:xfrm>
            <a:custGeom>
              <a:avLst/>
              <a:gdLst/>
              <a:ahLst/>
              <a:cxnLst/>
              <a:rect l="l" t="t" r="r" b="b"/>
              <a:pathLst>
                <a:path w="7190105" h="294004">
                  <a:moveTo>
                    <a:pt x="7189568" y="293574"/>
                  </a:moveTo>
                  <a:lnTo>
                    <a:pt x="0" y="293514"/>
                  </a:lnTo>
                  <a:lnTo>
                    <a:pt x="0" y="48920"/>
                  </a:lnTo>
                  <a:lnTo>
                    <a:pt x="3844" y="29878"/>
                  </a:lnTo>
                  <a:lnTo>
                    <a:pt x="14328" y="14328"/>
                  </a:lnTo>
                  <a:lnTo>
                    <a:pt x="29878" y="3844"/>
                  </a:lnTo>
                  <a:lnTo>
                    <a:pt x="48920" y="0"/>
                  </a:lnTo>
                  <a:lnTo>
                    <a:pt x="7140675" y="0"/>
                  </a:lnTo>
                  <a:lnTo>
                    <a:pt x="7181376" y="21778"/>
                  </a:lnTo>
                  <a:lnTo>
                    <a:pt x="7189595" y="48920"/>
                  </a:lnTo>
                  <a:lnTo>
                    <a:pt x="7189568" y="293574"/>
                  </a:lnTo>
                  <a:close/>
                </a:path>
              </a:pathLst>
            </a:custGeom>
            <a:solidFill>
              <a:srgbClr val="494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9024" y="9807674"/>
              <a:ext cx="7190105" cy="294005"/>
            </a:xfrm>
            <a:custGeom>
              <a:avLst/>
              <a:gdLst/>
              <a:ahLst/>
              <a:cxnLst/>
              <a:rect l="l" t="t" r="r" b="b"/>
              <a:pathLst>
                <a:path w="7190105" h="294004">
                  <a:moveTo>
                    <a:pt x="48980" y="0"/>
                  </a:moveTo>
                  <a:lnTo>
                    <a:pt x="7140735" y="0"/>
                  </a:lnTo>
                  <a:lnTo>
                    <a:pt x="7150324" y="948"/>
                  </a:lnTo>
                  <a:lnTo>
                    <a:pt x="7185932" y="30198"/>
                  </a:lnTo>
                  <a:lnTo>
                    <a:pt x="7189655" y="48920"/>
                  </a:lnTo>
                  <a:lnTo>
                    <a:pt x="7189655" y="293514"/>
                  </a:lnTo>
                  <a:lnTo>
                    <a:pt x="59" y="293514"/>
                  </a:lnTo>
                  <a:lnTo>
                    <a:pt x="59" y="48920"/>
                  </a:lnTo>
                  <a:lnTo>
                    <a:pt x="3904" y="29878"/>
                  </a:lnTo>
                  <a:lnTo>
                    <a:pt x="14388" y="14328"/>
                  </a:lnTo>
                  <a:lnTo>
                    <a:pt x="29938" y="3844"/>
                  </a:lnTo>
                  <a:lnTo>
                    <a:pt x="48980" y="0"/>
                  </a:lnTo>
                  <a:close/>
                </a:path>
              </a:pathLst>
            </a:custGeom>
            <a:ln w="4362">
              <a:solidFill>
                <a:srgbClr val="1C1B1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927449" y="9814014"/>
            <a:ext cx="203263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dirty="0">
                <a:solidFill>
                  <a:srgbClr val="95B3D7"/>
                </a:solidFill>
                <a:latin typeface="Times New Roman"/>
                <a:cs typeface="Times New Roman"/>
              </a:rPr>
              <a:t>TECHNIQUES</a:t>
            </a:r>
            <a:r>
              <a:rPr sz="1650" b="1" spc="-50" dirty="0">
                <a:solidFill>
                  <a:srgbClr val="95B3D7"/>
                </a:solidFill>
                <a:latin typeface="Times New Roman"/>
                <a:cs typeface="Times New Roman"/>
              </a:rPr>
              <a:t> </a:t>
            </a:r>
            <a:r>
              <a:rPr sz="1650" b="1" spc="-20" dirty="0">
                <a:solidFill>
                  <a:srgbClr val="95B3D7"/>
                </a:solidFill>
                <a:latin typeface="Times New Roman"/>
                <a:cs typeface="Times New Roman"/>
              </a:rPr>
              <a:t>USED</a:t>
            </a:r>
            <a:endParaRPr sz="1650" dirty="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11234" y="11673772"/>
            <a:ext cx="7240905" cy="344805"/>
            <a:chOff x="311234" y="11673772"/>
            <a:chExt cx="7240905" cy="344805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234" y="11673772"/>
              <a:ext cx="7240556" cy="34447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49084" y="11711561"/>
              <a:ext cx="7190105" cy="294005"/>
            </a:xfrm>
            <a:custGeom>
              <a:avLst/>
              <a:gdLst/>
              <a:ahLst/>
              <a:cxnLst/>
              <a:rect l="l" t="t" r="r" b="b"/>
              <a:pathLst>
                <a:path w="7190105" h="294004">
                  <a:moveTo>
                    <a:pt x="7189568" y="293574"/>
                  </a:moveTo>
                  <a:lnTo>
                    <a:pt x="0" y="293514"/>
                  </a:lnTo>
                  <a:lnTo>
                    <a:pt x="0" y="48920"/>
                  </a:lnTo>
                  <a:lnTo>
                    <a:pt x="3844" y="29878"/>
                  </a:lnTo>
                  <a:lnTo>
                    <a:pt x="14328" y="14328"/>
                  </a:lnTo>
                  <a:lnTo>
                    <a:pt x="29878" y="3844"/>
                  </a:lnTo>
                  <a:lnTo>
                    <a:pt x="48920" y="0"/>
                  </a:lnTo>
                  <a:lnTo>
                    <a:pt x="7140675" y="0"/>
                  </a:lnTo>
                  <a:lnTo>
                    <a:pt x="7181376" y="21779"/>
                  </a:lnTo>
                  <a:lnTo>
                    <a:pt x="7189595" y="48920"/>
                  </a:lnTo>
                  <a:lnTo>
                    <a:pt x="7189568" y="293574"/>
                  </a:lnTo>
                  <a:close/>
                </a:path>
              </a:pathLst>
            </a:custGeom>
            <a:solidFill>
              <a:srgbClr val="494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9024" y="11711561"/>
              <a:ext cx="7190105" cy="294005"/>
            </a:xfrm>
            <a:custGeom>
              <a:avLst/>
              <a:gdLst/>
              <a:ahLst/>
              <a:cxnLst/>
              <a:rect l="l" t="t" r="r" b="b"/>
              <a:pathLst>
                <a:path w="7190105" h="294004">
                  <a:moveTo>
                    <a:pt x="48980" y="0"/>
                  </a:moveTo>
                  <a:lnTo>
                    <a:pt x="7140735" y="0"/>
                  </a:lnTo>
                  <a:lnTo>
                    <a:pt x="7150324" y="948"/>
                  </a:lnTo>
                  <a:lnTo>
                    <a:pt x="7185932" y="30199"/>
                  </a:lnTo>
                  <a:lnTo>
                    <a:pt x="7189655" y="48920"/>
                  </a:lnTo>
                  <a:lnTo>
                    <a:pt x="7189655" y="293514"/>
                  </a:lnTo>
                  <a:lnTo>
                    <a:pt x="59" y="293514"/>
                  </a:lnTo>
                  <a:lnTo>
                    <a:pt x="59" y="48920"/>
                  </a:lnTo>
                  <a:lnTo>
                    <a:pt x="3904" y="29878"/>
                  </a:lnTo>
                  <a:lnTo>
                    <a:pt x="14388" y="14328"/>
                  </a:lnTo>
                  <a:lnTo>
                    <a:pt x="29938" y="3844"/>
                  </a:lnTo>
                  <a:lnTo>
                    <a:pt x="48980" y="0"/>
                  </a:lnTo>
                  <a:close/>
                </a:path>
              </a:pathLst>
            </a:custGeom>
            <a:ln w="4362">
              <a:solidFill>
                <a:srgbClr val="1C1B1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950866" y="11717902"/>
            <a:ext cx="198437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95B3D7"/>
                </a:solidFill>
                <a:latin typeface="Times New Roman"/>
                <a:cs typeface="Times New Roman"/>
              </a:rPr>
              <a:t>ALGORITHM</a:t>
            </a:r>
            <a:r>
              <a:rPr sz="1650" b="1" spc="-65" dirty="0">
                <a:solidFill>
                  <a:srgbClr val="95B3D7"/>
                </a:solidFill>
                <a:latin typeface="Times New Roman"/>
                <a:cs typeface="Times New Roman"/>
              </a:rPr>
              <a:t> </a:t>
            </a:r>
            <a:r>
              <a:rPr sz="1650" b="1" spc="-20" dirty="0">
                <a:solidFill>
                  <a:srgbClr val="95B3D7"/>
                </a:solidFill>
                <a:latin typeface="Times New Roman"/>
                <a:cs typeface="Times New Roman"/>
              </a:rPr>
              <a:t>USED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8161" y="12087128"/>
            <a:ext cx="7190105" cy="1181093"/>
          </a:xfrm>
          <a:prstGeom prst="rect">
            <a:avLst/>
          </a:prstGeom>
          <a:solidFill>
            <a:srgbClr val="EEECE1"/>
          </a:solidFill>
        </p:spPr>
        <p:txBody>
          <a:bodyPr vert="horz" wrap="square" lIns="0" tIns="8890" rIns="0" bIns="0" rtlCol="0">
            <a:spAutoFit/>
          </a:bodyPr>
          <a:lstStyle/>
          <a:p>
            <a:pPr marL="125095" indent="-163830">
              <a:lnSpc>
                <a:spcPct val="100000"/>
              </a:lnSpc>
              <a:spcBef>
                <a:spcPts val="70"/>
              </a:spcBef>
              <a:buFont typeface="Segoe UI Symbol"/>
              <a:buChar char="❖"/>
              <a:tabLst>
                <a:tab pos="125730" algn="l"/>
              </a:tabLst>
            </a:pPr>
            <a:r>
              <a:rPr lang="en-IN" sz="1200" dirty="0">
                <a:latin typeface="Times New Roman"/>
                <a:cs typeface="Times New Roman"/>
              </a:rPr>
              <a:t>User Registration and Authentication</a:t>
            </a:r>
          </a:p>
          <a:p>
            <a:pPr marL="125095" indent="-163830">
              <a:lnSpc>
                <a:spcPct val="100000"/>
              </a:lnSpc>
              <a:spcBef>
                <a:spcPts val="70"/>
              </a:spcBef>
              <a:buFont typeface="Segoe UI Symbol"/>
              <a:buChar char="❖"/>
              <a:tabLst>
                <a:tab pos="125730" algn="l"/>
              </a:tabLst>
            </a:pPr>
            <a:r>
              <a:rPr lang="en-IN" sz="1200" dirty="0">
                <a:latin typeface="Times New Roman"/>
                <a:cs typeface="Times New Roman"/>
              </a:rPr>
              <a:t>Browse Menu</a:t>
            </a:r>
          </a:p>
          <a:p>
            <a:pPr marL="125095" indent="-163830">
              <a:lnSpc>
                <a:spcPct val="100000"/>
              </a:lnSpc>
              <a:spcBef>
                <a:spcPts val="70"/>
              </a:spcBef>
              <a:buFont typeface="Segoe UI Symbol"/>
              <a:buChar char="❖"/>
              <a:tabLst>
                <a:tab pos="125730" algn="l"/>
              </a:tabLst>
            </a:pPr>
            <a:r>
              <a:rPr lang="en-IN" sz="1200" dirty="0">
                <a:latin typeface="Times New Roman"/>
                <a:cs typeface="Times New Roman"/>
              </a:rPr>
              <a:t>Search and Filter</a:t>
            </a:r>
          </a:p>
          <a:p>
            <a:pPr marL="125095" indent="-163830">
              <a:lnSpc>
                <a:spcPct val="100000"/>
              </a:lnSpc>
              <a:spcBef>
                <a:spcPts val="70"/>
              </a:spcBef>
              <a:buFont typeface="Segoe UI Symbol"/>
              <a:buChar char="❖"/>
              <a:tabLst>
                <a:tab pos="125730" algn="l"/>
              </a:tabLst>
            </a:pPr>
            <a:r>
              <a:rPr lang="en-IN" sz="1200" dirty="0">
                <a:latin typeface="Times New Roman"/>
                <a:cs typeface="Times New Roman"/>
              </a:rPr>
              <a:t>Order Placement</a:t>
            </a:r>
          </a:p>
          <a:p>
            <a:pPr marL="125095" indent="-163830">
              <a:lnSpc>
                <a:spcPct val="100000"/>
              </a:lnSpc>
              <a:spcBef>
                <a:spcPts val="70"/>
              </a:spcBef>
              <a:buFont typeface="Segoe UI Symbol"/>
              <a:buChar char="❖"/>
              <a:tabLst>
                <a:tab pos="125730" algn="l"/>
              </a:tabLst>
            </a:pPr>
            <a:r>
              <a:rPr lang="en-IN" sz="1200" dirty="0">
                <a:latin typeface="Times New Roman"/>
                <a:cs typeface="Times New Roman"/>
              </a:rPr>
              <a:t>Order Tracking</a:t>
            </a:r>
          </a:p>
          <a:p>
            <a:pPr marL="124460" indent="-162560">
              <a:lnSpc>
                <a:spcPct val="100000"/>
              </a:lnSpc>
              <a:spcBef>
                <a:spcPts val="70"/>
              </a:spcBef>
              <a:buSzPct val="70370"/>
              <a:buFont typeface="Segoe UI Symbol"/>
              <a:buChar char="❖"/>
              <a:tabLst>
                <a:tab pos="124460" algn="l"/>
              </a:tabLst>
            </a:pPr>
            <a:endParaRPr sz="1200" dirty="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11234" y="13208951"/>
            <a:ext cx="7205980" cy="344805"/>
            <a:chOff x="311234" y="13208951"/>
            <a:chExt cx="7205980" cy="344805"/>
          </a:xfrm>
        </p:grpSpPr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1234" y="13208951"/>
              <a:ext cx="7205790" cy="34447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49084" y="13246742"/>
              <a:ext cx="7155180" cy="294005"/>
            </a:xfrm>
            <a:custGeom>
              <a:avLst/>
              <a:gdLst/>
              <a:ahLst/>
              <a:cxnLst/>
              <a:rect l="l" t="t" r="r" b="b"/>
              <a:pathLst>
                <a:path w="7155180" h="294005">
                  <a:moveTo>
                    <a:pt x="7154803" y="293574"/>
                  </a:moveTo>
                  <a:lnTo>
                    <a:pt x="0" y="293514"/>
                  </a:lnTo>
                  <a:lnTo>
                    <a:pt x="0" y="48919"/>
                  </a:lnTo>
                  <a:lnTo>
                    <a:pt x="3844" y="29877"/>
                  </a:lnTo>
                  <a:lnTo>
                    <a:pt x="14328" y="14327"/>
                  </a:lnTo>
                  <a:lnTo>
                    <a:pt x="29878" y="3844"/>
                  </a:lnTo>
                  <a:lnTo>
                    <a:pt x="48920" y="0"/>
                  </a:lnTo>
                  <a:lnTo>
                    <a:pt x="7105909" y="0"/>
                  </a:lnTo>
                  <a:lnTo>
                    <a:pt x="7146611" y="21779"/>
                  </a:lnTo>
                  <a:lnTo>
                    <a:pt x="7154830" y="48919"/>
                  </a:lnTo>
                  <a:lnTo>
                    <a:pt x="7154803" y="293574"/>
                  </a:lnTo>
                  <a:close/>
                </a:path>
              </a:pathLst>
            </a:custGeom>
            <a:solidFill>
              <a:srgbClr val="494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9024" y="13246742"/>
              <a:ext cx="7155180" cy="294005"/>
            </a:xfrm>
            <a:custGeom>
              <a:avLst/>
              <a:gdLst/>
              <a:ahLst/>
              <a:cxnLst/>
              <a:rect l="l" t="t" r="r" b="b"/>
              <a:pathLst>
                <a:path w="7155180" h="294005">
                  <a:moveTo>
                    <a:pt x="48979" y="0"/>
                  </a:moveTo>
                  <a:lnTo>
                    <a:pt x="7105969" y="0"/>
                  </a:lnTo>
                  <a:lnTo>
                    <a:pt x="7115558" y="948"/>
                  </a:lnTo>
                  <a:lnTo>
                    <a:pt x="7151166" y="30198"/>
                  </a:lnTo>
                  <a:lnTo>
                    <a:pt x="7154890" y="48919"/>
                  </a:lnTo>
                  <a:lnTo>
                    <a:pt x="7154890" y="293514"/>
                  </a:lnTo>
                  <a:lnTo>
                    <a:pt x="59" y="293514"/>
                  </a:lnTo>
                  <a:lnTo>
                    <a:pt x="59" y="48919"/>
                  </a:lnTo>
                  <a:lnTo>
                    <a:pt x="3903" y="29877"/>
                  </a:lnTo>
                  <a:lnTo>
                    <a:pt x="14387" y="14327"/>
                  </a:lnTo>
                  <a:lnTo>
                    <a:pt x="29937" y="3844"/>
                  </a:lnTo>
                  <a:lnTo>
                    <a:pt x="48979" y="0"/>
                  </a:lnTo>
                  <a:close/>
                </a:path>
              </a:pathLst>
            </a:custGeom>
            <a:ln w="4362">
              <a:solidFill>
                <a:srgbClr val="1C1B1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944833" y="13253082"/>
            <a:ext cx="3961765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50" b="1" dirty="0">
                <a:solidFill>
                  <a:srgbClr val="95B3D7"/>
                </a:solidFill>
                <a:latin typeface="Times New Roman"/>
                <a:cs typeface="Times New Roman"/>
              </a:rPr>
              <a:t>      U</a:t>
            </a:r>
            <a:r>
              <a:rPr lang="en-IN" sz="1650" b="1" dirty="0">
                <a:solidFill>
                  <a:srgbClr val="95B3D7"/>
                </a:solidFill>
                <a:latin typeface="Times New Roman"/>
                <a:cs typeface="Times New Roman"/>
              </a:rPr>
              <a:t>SE CASE / LEVEL 1 DFD’S</a:t>
            </a:r>
            <a:endParaRPr sz="1650" dirty="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11234" y="16454925"/>
            <a:ext cx="7240905" cy="579120"/>
            <a:chOff x="311234" y="16454925"/>
            <a:chExt cx="7240905" cy="579120"/>
          </a:xfrm>
        </p:grpSpPr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1234" y="16454925"/>
              <a:ext cx="7240556" cy="57873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49084" y="16492715"/>
              <a:ext cx="7190105" cy="294005"/>
            </a:xfrm>
            <a:custGeom>
              <a:avLst/>
              <a:gdLst/>
              <a:ahLst/>
              <a:cxnLst/>
              <a:rect l="l" t="t" r="r" b="b"/>
              <a:pathLst>
                <a:path w="7190105" h="294005">
                  <a:moveTo>
                    <a:pt x="7189568" y="293575"/>
                  </a:moveTo>
                  <a:lnTo>
                    <a:pt x="0" y="293514"/>
                  </a:lnTo>
                  <a:lnTo>
                    <a:pt x="0" y="48919"/>
                  </a:lnTo>
                  <a:lnTo>
                    <a:pt x="3844" y="29877"/>
                  </a:lnTo>
                  <a:lnTo>
                    <a:pt x="14328" y="14327"/>
                  </a:lnTo>
                  <a:lnTo>
                    <a:pt x="29878" y="3844"/>
                  </a:lnTo>
                  <a:lnTo>
                    <a:pt x="48920" y="0"/>
                  </a:lnTo>
                  <a:lnTo>
                    <a:pt x="7140675" y="0"/>
                  </a:lnTo>
                  <a:lnTo>
                    <a:pt x="7181376" y="21779"/>
                  </a:lnTo>
                  <a:lnTo>
                    <a:pt x="7189595" y="48919"/>
                  </a:lnTo>
                  <a:lnTo>
                    <a:pt x="7189568" y="293575"/>
                  </a:lnTo>
                  <a:close/>
                </a:path>
              </a:pathLst>
            </a:custGeom>
            <a:solidFill>
              <a:srgbClr val="494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9024" y="16492716"/>
              <a:ext cx="7190105" cy="294005"/>
            </a:xfrm>
            <a:custGeom>
              <a:avLst/>
              <a:gdLst/>
              <a:ahLst/>
              <a:cxnLst/>
              <a:rect l="l" t="t" r="r" b="b"/>
              <a:pathLst>
                <a:path w="7190105" h="294005">
                  <a:moveTo>
                    <a:pt x="48980" y="0"/>
                  </a:moveTo>
                  <a:lnTo>
                    <a:pt x="7140735" y="0"/>
                  </a:lnTo>
                  <a:lnTo>
                    <a:pt x="7150324" y="948"/>
                  </a:lnTo>
                  <a:lnTo>
                    <a:pt x="7185932" y="30198"/>
                  </a:lnTo>
                  <a:lnTo>
                    <a:pt x="7189655" y="48919"/>
                  </a:lnTo>
                  <a:lnTo>
                    <a:pt x="7189655" y="293514"/>
                  </a:lnTo>
                  <a:lnTo>
                    <a:pt x="59" y="293514"/>
                  </a:lnTo>
                  <a:lnTo>
                    <a:pt x="59" y="48919"/>
                  </a:lnTo>
                  <a:lnTo>
                    <a:pt x="3904" y="29877"/>
                  </a:lnTo>
                  <a:lnTo>
                    <a:pt x="14388" y="14327"/>
                  </a:lnTo>
                  <a:lnTo>
                    <a:pt x="29938" y="3844"/>
                  </a:lnTo>
                  <a:lnTo>
                    <a:pt x="48980" y="0"/>
                  </a:lnTo>
                  <a:close/>
                </a:path>
              </a:pathLst>
            </a:custGeom>
            <a:ln w="4362">
              <a:solidFill>
                <a:srgbClr val="1C1B1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53038" y="16499056"/>
            <a:ext cx="697865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1730" marR="5080" indent="-2399665">
              <a:lnSpc>
                <a:spcPct val="100000"/>
              </a:lnSpc>
              <a:spcBef>
                <a:spcPts val="95"/>
              </a:spcBef>
            </a:pPr>
            <a:r>
              <a:rPr sz="1650" b="1" dirty="0">
                <a:solidFill>
                  <a:srgbClr val="95B3D7"/>
                </a:solidFill>
                <a:latin typeface="Times New Roman"/>
                <a:cs typeface="Times New Roman"/>
              </a:rPr>
              <a:t>Comparison</a:t>
            </a:r>
            <a:r>
              <a:rPr sz="1650" b="1" spc="-40" dirty="0">
                <a:solidFill>
                  <a:srgbClr val="95B3D7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95B3D7"/>
                </a:solidFill>
                <a:latin typeface="Times New Roman"/>
                <a:cs typeface="Times New Roman"/>
              </a:rPr>
              <a:t>of</a:t>
            </a:r>
            <a:r>
              <a:rPr sz="1650" b="1" spc="-40" dirty="0">
                <a:solidFill>
                  <a:srgbClr val="95B3D7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95B3D7"/>
                </a:solidFill>
                <a:latin typeface="Times New Roman"/>
                <a:cs typeface="Times New Roman"/>
              </a:rPr>
              <a:t>Different</a:t>
            </a:r>
            <a:r>
              <a:rPr sz="1650" b="1" spc="-40" dirty="0">
                <a:solidFill>
                  <a:srgbClr val="95B3D7"/>
                </a:solidFill>
                <a:latin typeface="Times New Roman"/>
                <a:cs typeface="Times New Roman"/>
              </a:rPr>
              <a:t> </a:t>
            </a:r>
            <a:r>
              <a:rPr sz="1650" b="1" spc="-10" dirty="0">
                <a:solidFill>
                  <a:srgbClr val="95B3D7"/>
                </a:solidFill>
                <a:latin typeface="Times New Roman"/>
                <a:cs typeface="Times New Roman"/>
              </a:rPr>
              <a:t>Criterias</a:t>
            </a:r>
            <a:r>
              <a:rPr sz="1650" b="1" spc="-40" dirty="0">
                <a:solidFill>
                  <a:srgbClr val="95B3D7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95B3D7"/>
                </a:solidFill>
                <a:latin typeface="Times New Roman"/>
                <a:cs typeface="Times New Roman"/>
              </a:rPr>
              <a:t>(if</a:t>
            </a:r>
            <a:r>
              <a:rPr sz="1650" b="1" spc="-40" dirty="0">
                <a:solidFill>
                  <a:srgbClr val="95B3D7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95B3D7"/>
                </a:solidFill>
                <a:latin typeface="Times New Roman"/>
                <a:cs typeface="Times New Roman"/>
              </a:rPr>
              <a:t>any</a:t>
            </a:r>
            <a:r>
              <a:rPr sz="1650" b="1" spc="-35" dirty="0">
                <a:solidFill>
                  <a:srgbClr val="95B3D7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95B3D7"/>
                </a:solidFill>
                <a:latin typeface="Times New Roman"/>
                <a:cs typeface="Times New Roman"/>
              </a:rPr>
              <a:t>else</a:t>
            </a:r>
            <a:r>
              <a:rPr sz="1650" b="1" spc="-40" dirty="0">
                <a:solidFill>
                  <a:srgbClr val="95B3D7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95B3D7"/>
                </a:solidFill>
                <a:latin typeface="Times New Roman"/>
                <a:cs typeface="Times New Roman"/>
              </a:rPr>
              <a:t>you</a:t>
            </a:r>
            <a:r>
              <a:rPr sz="1650" b="1" spc="-40" dirty="0">
                <a:solidFill>
                  <a:srgbClr val="95B3D7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95B3D7"/>
                </a:solidFill>
                <a:latin typeface="Times New Roman"/>
                <a:cs typeface="Times New Roman"/>
              </a:rPr>
              <a:t>can</a:t>
            </a:r>
            <a:r>
              <a:rPr sz="1650" b="1" spc="-40" dirty="0">
                <a:solidFill>
                  <a:srgbClr val="95B3D7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95B3D7"/>
                </a:solidFill>
                <a:latin typeface="Times New Roman"/>
                <a:cs typeface="Times New Roman"/>
              </a:rPr>
              <a:t>remove</a:t>
            </a:r>
            <a:r>
              <a:rPr sz="1650" b="1" spc="-40" dirty="0">
                <a:solidFill>
                  <a:srgbClr val="95B3D7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95B3D7"/>
                </a:solidFill>
                <a:latin typeface="Times New Roman"/>
                <a:cs typeface="Times New Roman"/>
              </a:rPr>
              <a:t>this</a:t>
            </a:r>
            <a:r>
              <a:rPr sz="1650" b="1" spc="-35" dirty="0">
                <a:solidFill>
                  <a:srgbClr val="95B3D7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95B3D7"/>
                </a:solidFill>
                <a:latin typeface="Times New Roman"/>
                <a:cs typeface="Times New Roman"/>
              </a:rPr>
              <a:t>section</a:t>
            </a:r>
            <a:r>
              <a:rPr sz="1650" b="1" spc="-40" dirty="0">
                <a:solidFill>
                  <a:srgbClr val="95B3D7"/>
                </a:solidFill>
                <a:latin typeface="Times New Roman"/>
                <a:cs typeface="Times New Roman"/>
              </a:rPr>
              <a:t> </a:t>
            </a:r>
            <a:r>
              <a:rPr sz="1650" b="1" spc="-25" dirty="0">
                <a:solidFill>
                  <a:srgbClr val="95B3D7"/>
                </a:solidFill>
                <a:latin typeface="Times New Roman"/>
                <a:cs typeface="Times New Roman"/>
              </a:rPr>
              <a:t>and </a:t>
            </a:r>
            <a:r>
              <a:rPr sz="1650" b="1" dirty="0">
                <a:solidFill>
                  <a:srgbClr val="95B3D7"/>
                </a:solidFill>
                <a:latin typeface="Times New Roman"/>
                <a:cs typeface="Times New Roman"/>
              </a:rPr>
              <a:t>resize</a:t>
            </a:r>
            <a:r>
              <a:rPr sz="1650" b="1" spc="-60" dirty="0">
                <a:solidFill>
                  <a:srgbClr val="95B3D7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95B3D7"/>
                </a:solidFill>
                <a:latin typeface="Times New Roman"/>
                <a:cs typeface="Times New Roman"/>
              </a:rPr>
              <a:t>the</a:t>
            </a:r>
            <a:r>
              <a:rPr sz="1650" b="1" spc="-60" dirty="0">
                <a:solidFill>
                  <a:srgbClr val="95B3D7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95B3D7"/>
                </a:solidFill>
                <a:latin typeface="Times New Roman"/>
                <a:cs typeface="Times New Roman"/>
              </a:rPr>
              <a:t>above</a:t>
            </a:r>
            <a:r>
              <a:rPr sz="1650" b="1" spc="-55" dirty="0">
                <a:solidFill>
                  <a:srgbClr val="95B3D7"/>
                </a:solidFill>
                <a:latin typeface="Times New Roman"/>
                <a:cs typeface="Times New Roman"/>
              </a:rPr>
              <a:t> </a:t>
            </a:r>
            <a:r>
              <a:rPr sz="1650" b="1" spc="-10" dirty="0">
                <a:solidFill>
                  <a:srgbClr val="95B3D7"/>
                </a:solidFill>
                <a:latin typeface="Times New Roman"/>
                <a:cs typeface="Times New Roman"/>
              </a:rPr>
              <a:t>section)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640855" y="10502846"/>
            <a:ext cx="7184390" cy="344805"/>
            <a:chOff x="7640855" y="10502846"/>
            <a:chExt cx="7184390" cy="344805"/>
          </a:xfrm>
        </p:grpSpPr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40855" y="10502846"/>
              <a:ext cx="7184216" cy="34447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7678704" y="10540636"/>
              <a:ext cx="7133590" cy="294005"/>
            </a:xfrm>
            <a:custGeom>
              <a:avLst/>
              <a:gdLst/>
              <a:ahLst/>
              <a:cxnLst/>
              <a:rect l="l" t="t" r="r" b="b"/>
              <a:pathLst>
                <a:path w="7133590" h="294004">
                  <a:moveTo>
                    <a:pt x="7133229" y="293574"/>
                  </a:moveTo>
                  <a:lnTo>
                    <a:pt x="0" y="293514"/>
                  </a:lnTo>
                  <a:lnTo>
                    <a:pt x="0" y="48920"/>
                  </a:lnTo>
                  <a:lnTo>
                    <a:pt x="3844" y="29878"/>
                  </a:lnTo>
                  <a:lnTo>
                    <a:pt x="14329" y="14328"/>
                  </a:lnTo>
                  <a:lnTo>
                    <a:pt x="29878" y="3844"/>
                  </a:lnTo>
                  <a:lnTo>
                    <a:pt x="48920" y="0"/>
                  </a:lnTo>
                  <a:lnTo>
                    <a:pt x="7084337" y="0"/>
                  </a:lnTo>
                  <a:lnTo>
                    <a:pt x="7125037" y="21778"/>
                  </a:lnTo>
                  <a:lnTo>
                    <a:pt x="7133256" y="48920"/>
                  </a:lnTo>
                  <a:lnTo>
                    <a:pt x="7133229" y="293574"/>
                  </a:lnTo>
                  <a:close/>
                </a:path>
              </a:pathLst>
            </a:custGeom>
            <a:solidFill>
              <a:srgbClr val="494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678645" y="10540636"/>
              <a:ext cx="7133590" cy="294005"/>
            </a:xfrm>
            <a:custGeom>
              <a:avLst/>
              <a:gdLst/>
              <a:ahLst/>
              <a:cxnLst/>
              <a:rect l="l" t="t" r="r" b="b"/>
              <a:pathLst>
                <a:path w="7133590" h="294004">
                  <a:moveTo>
                    <a:pt x="48979" y="0"/>
                  </a:moveTo>
                  <a:lnTo>
                    <a:pt x="7084396" y="0"/>
                  </a:lnTo>
                  <a:lnTo>
                    <a:pt x="7093985" y="948"/>
                  </a:lnTo>
                  <a:lnTo>
                    <a:pt x="7129592" y="30198"/>
                  </a:lnTo>
                  <a:lnTo>
                    <a:pt x="7133316" y="48920"/>
                  </a:lnTo>
                  <a:lnTo>
                    <a:pt x="7133316" y="293514"/>
                  </a:lnTo>
                  <a:lnTo>
                    <a:pt x="59" y="293514"/>
                  </a:lnTo>
                  <a:lnTo>
                    <a:pt x="59" y="48920"/>
                  </a:lnTo>
                  <a:lnTo>
                    <a:pt x="3903" y="29878"/>
                  </a:lnTo>
                  <a:lnTo>
                    <a:pt x="14388" y="14328"/>
                  </a:lnTo>
                  <a:lnTo>
                    <a:pt x="29937" y="3844"/>
                  </a:lnTo>
                  <a:lnTo>
                    <a:pt x="48979" y="0"/>
                  </a:lnTo>
                  <a:close/>
                </a:path>
              </a:pathLst>
            </a:custGeom>
            <a:ln w="4362">
              <a:solidFill>
                <a:srgbClr val="1C1B1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158569" y="10123348"/>
            <a:ext cx="5763260" cy="70040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383279" algn="l"/>
              </a:tabLst>
            </a:pPr>
            <a:r>
              <a:rPr sz="1150" dirty="0">
                <a:latin typeface="Arial MT"/>
                <a:cs typeface="Arial MT"/>
              </a:rPr>
              <a:t>Fig</a:t>
            </a:r>
            <a:r>
              <a:rPr sz="1150" spc="-4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1.</a:t>
            </a:r>
            <a:r>
              <a:rPr sz="1150" spc="-3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Algorithm</a:t>
            </a:r>
            <a:r>
              <a:rPr sz="1150" spc="-3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to</a:t>
            </a:r>
            <a:r>
              <a:rPr sz="1150" spc="-3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execute</a:t>
            </a:r>
            <a:r>
              <a:rPr sz="1150" spc="-3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the</a:t>
            </a:r>
            <a:r>
              <a:rPr sz="1150" spc="-35" dirty="0">
                <a:latin typeface="Arial MT"/>
                <a:cs typeface="Arial MT"/>
              </a:rPr>
              <a:t> </a:t>
            </a:r>
            <a:r>
              <a:rPr sz="1150" spc="-25" dirty="0">
                <a:latin typeface="Arial MT"/>
                <a:cs typeface="Arial MT"/>
              </a:rPr>
              <a:t>MWM</a:t>
            </a:r>
            <a:r>
              <a:rPr sz="1150" dirty="0">
                <a:latin typeface="Arial MT"/>
                <a:cs typeface="Arial MT"/>
              </a:rPr>
              <a:t>	Fig</a:t>
            </a:r>
            <a:r>
              <a:rPr sz="1150" spc="-2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2</a:t>
            </a:r>
            <a:r>
              <a:rPr sz="1150" spc="-1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display</a:t>
            </a:r>
            <a:r>
              <a:rPr sz="1150" spc="-1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of</a:t>
            </a:r>
            <a:r>
              <a:rPr sz="1150" spc="-15" dirty="0">
                <a:latin typeface="Arial MT"/>
                <a:cs typeface="Arial MT"/>
              </a:rPr>
              <a:t> </a:t>
            </a:r>
            <a:r>
              <a:rPr sz="1150" spc="-10" dirty="0">
                <a:latin typeface="Arial MT"/>
                <a:cs typeface="Arial MT"/>
              </a:rPr>
              <a:t>comparison</a:t>
            </a:r>
            <a:r>
              <a:rPr sz="1150" spc="-1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of</a:t>
            </a:r>
            <a:r>
              <a:rPr sz="1150" spc="-10" dirty="0">
                <a:latin typeface="Arial MT"/>
                <a:cs typeface="Arial MT"/>
              </a:rPr>
              <a:t> charts</a:t>
            </a:r>
            <a:endParaRPr sz="1150">
              <a:latin typeface="Arial MT"/>
              <a:cs typeface="Arial MT"/>
            </a:endParaRPr>
          </a:p>
          <a:p>
            <a:pPr marL="409575" algn="ctr">
              <a:lnSpc>
                <a:spcPct val="100000"/>
              </a:lnSpc>
              <a:spcBef>
                <a:spcPts val="1155"/>
              </a:spcBef>
            </a:pPr>
            <a:r>
              <a:rPr sz="1650" b="1" spc="-10" dirty="0">
                <a:solidFill>
                  <a:srgbClr val="95B3D7"/>
                </a:solidFill>
                <a:latin typeface="Times New Roman"/>
                <a:cs typeface="Times New Roman"/>
              </a:rPr>
              <a:t>IMPLEMENTATION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640855" y="16157123"/>
            <a:ext cx="7184390" cy="344805"/>
            <a:chOff x="7640855" y="16157123"/>
            <a:chExt cx="7184390" cy="344805"/>
          </a:xfrm>
        </p:grpSpPr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40855" y="16157123"/>
              <a:ext cx="7184216" cy="344474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678704" y="16194913"/>
              <a:ext cx="7133590" cy="294005"/>
            </a:xfrm>
            <a:custGeom>
              <a:avLst/>
              <a:gdLst/>
              <a:ahLst/>
              <a:cxnLst/>
              <a:rect l="l" t="t" r="r" b="b"/>
              <a:pathLst>
                <a:path w="7133590" h="294005">
                  <a:moveTo>
                    <a:pt x="7133229" y="293574"/>
                  </a:moveTo>
                  <a:lnTo>
                    <a:pt x="0" y="293514"/>
                  </a:lnTo>
                  <a:lnTo>
                    <a:pt x="0" y="48919"/>
                  </a:lnTo>
                  <a:lnTo>
                    <a:pt x="3844" y="29877"/>
                  </a:lnTo>
                  <a:lnTo>
                    <a:pt x="14328" y="14328"/>
                  </a:lnTo>
                  <a:lnTo>
                    <a:pt x="29878" y="3844"/>
                  </a:lnTo>
                  <a:lnTo>
                    <a:pt x="48920" y="0"/>
                  </a:lnTo>
                  <a:lnTo>
                    <a:pt x="7084337" y="0"/>
                  </a:lnTo>
                  <a:lnTo>
                    <a:pt x="7125037" y="21779"/>
                  </a:lnTo>
                  <a:lnTo>
                    <a:pt x="7133256" y="48919"/>
                  </a:lnTo>
                  <a:lnTo>
                    <a:pt x="7133229" y="293574"/>
                  </a:lnTo>
                  <a:close/>
                </a:path>
              </a:pathLst>
            </a:custGeom>
            <a:solidFill>
              <a:srgbClr val="494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678645" y="16194914"/>
              <a:ext cx="7133590" cy="294005"/>
            </a:xfrm>
            <a:custGeom>
              <a:avLst/>
              <a:gdLst/>
              <a:ahLst/>
              <a:cxnLst/>
              <a:rect l="l" t="t" r="r" b="b"/>
              <a:pathLst>
                <a:path w="7133590" h="294005">
                  <a:moveTo>
                    <a:pt x="48979" y="0"/>
                  </a:moveTo>
                  <a:lnTo>
                    <a:pt x="7084396" y="0"/>
                  </a:lnTo>
                  <a:lnTo>
                    <a:pt x="7093985" y="948"/>
                  </a:lnTo>
                  <a:lnTo>
                    <a:pt x="7129592" y="30198"/>
                  </a:lnTo>
                  <a:lnTo>
                    <a:pt x="7133316" y="48919"/>
                  </a:lnTo>
                  <a:lnTo>
                    <a:pt x="7133316" y="293514"/>
                  </a:lnTo>
                  <a:lnTo>
                    <a:pt x="59" y="293514"/>
                  </a:lnTo>
                  <a:lnTo>
                    <a:pt x="59" y="48919"/>
                  </a:lnTo>
                  <a:lnTo>
                    <a:pt x="3903" y="29877"/>
                  </a:lnTo>
                  <a:lnTo>
                    <a:pt x="14388" y="14328"/>
                  </a:lnTo>
                  <a:lnTo>
                    <a:pt x="29937" y="3844"/>
                  </a:lnTo>
                  <a:lnTo>
                    <a:pt x="48979" y="0"/>
                  </a:lnTo>
                  <a:close/>
                </a:path>
              </a:pathLst>
            </a:custGeom>
            <a:ln w="4362">
              <a:solidFill>
                <a:srgbClr val="1C1B1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0522831" y="16201254"/>
            <a:ext cx="144526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95B3D7"/>
                </a:solidFill>
                <a:latin typeface="Times New Roman"/>
                <a:cs typeface="Times New Roman"/>
              </a:rPr>
              <a:t>CONCLUSION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657263" y="16513535"/>
            <a:ext cx="7133590" cy="2484013"/>
          </a:xfrm>
          <a:prstGeom prst="rect">
            <a:avLst/>
          </a:prstGeom>
          <a:solidFill>
            <a:srgbClr val="EEECE1"/>
          </a:solidFill>
        </p:spPr>
        <p:txBody>
          <a:bodyPr vert="horz" wrap="square" lIns="0" tIns="8890" rIns="0" bIns="0" rtlCol="0">
            <a:spAutoFit/>
          </a:bodyPr>
          <a:lstStyle/>
          <a:p>
            <a:pPr marL="26034">
              <a:spcBef>
                <a:spcPts val="70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E-commerce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bloomed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years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</a:t>
            </a:r>
            <a:r>
              <a:rPr lang="en-US" sz="16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fastest-growing</a:t>
            </a:r>
            <a:r>
              <a:rPr lang="en-US" sz="16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domains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</a:t>
            </a:r>
            <a:r>
              <a:rPr lang="en-US" sz="16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online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world.</a:t>
            </a:r>
            <a:r>
              <a:rPr lang="en-US" sz="16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Though it</a:t>
            </a:r>
            <a:r>
              <a:rPr lang="en-US" sz="16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took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be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accepted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6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end-users,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today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6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</a:t>
            </a:r>
            <a:r>
              <a:rPr lang="en-US" sz="16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point</a:t>
            </a:r>
            <a:r>
              <a:rPr lang="en-US" sz="16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majority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the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people</a:t>
            </a:r>
            <a:r>
              <a:rPr lang="en-US" sz="1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love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shop</a:t>
            </a:r>
            <a:r>
              <a:rPr lang="en-U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online.</a:t>
            </a:r>
            <a:r>
              <a:rPr lang="en-US" sz="1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were</a:t>
            </a:r>
            <a:r>
              <a:rPr lang="en-US" sz="16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numerous</a:t>
            </a:r>
            <a:r>
              <a:rPr lang="en-US" sz="16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concerns</a:t>
            </a:r>
            <a:r>
              <a:rPr lang="en-US" sz="16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revolving</a:t>
            </a:r>
            <a:r>
              <a:rPr lang="en-US" sz="16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around</a:t>
            </a:r>
            <a:r>
              <a:rPr lang="en-US" sz="16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online</a:t>
            </a:r>
            <a:r>
              <a:rPr lang="en-US" sz="16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shopping</a:t>
            </a:r>
            <a:r>
              <a:rPr lang="en-US" sz="16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</a:t>
            </a:r>
            <a:r>
              <a:rPr lang="en-US" sz="1600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its</a:t>
            </a:r>
            <a:r>
              <a:rPr lang="en-US" sz="1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launch,</a:t>
            </a:r>
            <a:r>
              <a:rPr lang="en-US" sz="16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but</a:t>
            </a:r>
            <a:r>
              <a:rPr lang="en-US" sz="16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</a:t>
            </a:r>
            <a:r>
              <a:rPr lang="en-US" sz="16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years</a:t>
            </a:r>
            <a:r>
              <a:rPr lang="en-US" sz="16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people</a:t>
            </a:r>
            <a:r>
              <a:rPr lang="en-US" sz="16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16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started to trust E-commerce for all their shopping needs. The scope of ecommerce is vast.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India,</a:t>
            </a:r>
            <a:r>
              <a:rPr lang="en-US" sz="16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people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prefer</a:t>
            </a:r>
            <a:r>
              <a:rPr lang="en-US" sz="1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shopping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online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days</a:t>
            </a:r>
            <a:r>
              <a:rPr lang="en-US" sz="1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rather</a:t>
            </a:r>
            <a:r>
              <a:rPr lang="en-US" sz="16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having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visit</a:t>
            </a:r>
            <a:r>
              <a:rPr lang="en-US" sz="16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physical</a:t>
            </a:r>
            <a:r>
              <a:rPr lang="en-US" sz="16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store.</a:t>
            </a:r>
            <a:r>
              <a:rPr lang="en-US" sz="16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payment</a:t>
            </a:r>
            <a:r>
              <a:rPr lang="en-US" sz="1600" spc="2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features</a:t>
            </a:r>
            <a:r>
              <a:rPr lang="en-US" sz="16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6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6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smart</a:t>
            </a:r>
            <a:r>
              <a:rPr lang="en-US" sz="1600" spc="2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secure</a:t>
            </a:r>
            <a:r>
              <a:rPr lang="en-US" sz="16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6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well</a:t>
            </a:r>
            <a:r>
              <a:rPr lang="en-US" sz="16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6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cash</a:t>
            </a:r>
            <a:r>
              <a:rPr lang="en-US" sz="16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6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delivery</a:t>
            </a:r>
            <a:r>
              <a:rPr lang="en-US" sz="16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(COD),</a:t>
            </a:r>
            <a:r>
              <a:rPr lang="en-US" sz="1600" spc="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1600" spc="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makes</a:t>
            </a:r>
            <a:r>
              <a:rPr lang="en-US" sz="1600" spc="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2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payment,</a:t>
            </a:r>
            <a:r>
              <a:rPr lang="en-US" sz="1600" spc="2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even</a:t>
            </a:r>
            <a:r>
              <a:rPr lang="en-US" sz="1600" spc="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more,</a:t>
            </a:r>
            <a:r>
              <a:rPr lang="en-US" sz="1600" spc="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safer</a:t>
            </a:r>
            <a:r>
              <a:rPr lang="en-US" sz="1600" spc="2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600" spc="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hassle-free</a:t>
            </a:r>
            <a:r>
              <a:rPr lang="en-US" sz="1600" spc="2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shipping,</a:t>
            </a:r>
            <a:r>
              <a:rPr lang="en-US" sz="1600" spc="2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easy</a:t>
            </a:r>
            <a:r>
              <a:rPr lang="en-US" sz="16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returns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reach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034">
              <a:lnSpc>
                <a:spcPct val="100000"/>
              </a:lnSpc>
              <a:spcBef>
                <a:spcPts val="70"/>
              </a:spcBef>
            </a:pPr>
            <a:r>
              <a:rPr sz="1600" spc="-10" dirty="0">
                <a:latin typeface="Times New Roman"/>
                <a:cs typeface="Times New Roman"/>
              </a:rPr>
              <a:t>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689850" y="18815050"/>
            <a:ext cx="7133590" cy="921385"/>
          </a:xfrm>
          <a:custGeom>
            <a:avLst/>
            <a:gdLst/>
            <a:ahLst/>
            <a:cxnLst/>
            <a:rect l="l" t="t" r="r" b="b"/>
            <a:pathLst>
              <a:path w="7133590" h="921384">
                <a:moveTo>
                  <a:pt x="7133256" y="921080"/>
                </a:moveTo>
                <a:lnTo>
                  <a:pt x="0" y="921080"/>
                </a:lnTo>
                <a:lnTo>
                  <a:pt x="0" y="0"/>
                </a:lnTo>
                <a:lnTo>
                  <a:pt x="7133256" y="0"/>
                </a:lnTo>
                <a:lnTo>
                  <a:pt x="7133256" y="921080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r>
              <a:rPr lang="en-US" dirty="0" smtClean="0">
                <a:hlinkClick r:id="rId7"/>
              </a:rPr>
              <a:t>W3Schools Online Web Tutorials</a:t>
            </a:r>
            <a:endParaRPr lang="en-US" dirty="0" smtClean="0"/>
          </a:p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689850" y="19043650"/>
            <a:ext cx="6906259" cy="26096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75590" algn="l"/>
              </a:tabLst>
            </a:pPr>
            <a:r>
              <a:rPr lang="en-US" sz="1600" dirty="0" smtClean="0">
                <a:hlinkClick r:id="rId8"/>
              </a:rPr>
              <a:t>Introduction · Bootstrap v5.0 (getbootstrap.com)</a:t>
            </a:r>
            <a:endParaRPr sz="1450" dirty="0">
              <a:latin typeface="Times New Roman"/>
              <a:cs typeface="Times New Roma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7640855" y="14621448"/>
            <a:ext cx="7184390" cy="344805"/>
            <a:chOff x="7640855" y="14621448"/>
            <a:chExt cx="7184390" cy="344805"/>
          </a:xfrm>
        </p:grpSpPr>
        <p:pic>
          <p:nvPicPr>
            <p:cNvPr id="54" name="object 5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40855" y="14621448"/>
              <a:ext cx="7184216" cy="34447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7678704" y="14659238"/>
              <a:ext cx="7133590" cy="294005"/>
            </a:xfrm>
            <a:custGeom>
              <a:avLst/>
              <a:gdLst/>
              <a:ahLst/>
              <a:cxnLst/>
              <a:rect l="l" t="t" r="r" b="b"/>
              <a:pathLst>
                <a:path w="7133590" h="294005">
                  <a:moveTo>
                    <a:pt x="7133229" y="293574"/>
                  </a:moveTo>
                  <a:lnTo>
                    <a:pt x="0" y="293514"/>
                  </a:lnTo>
                  <a:lnTo>
                    <a:pt x="0" y="48920"/>
                  </a:lnTo>
                  <a:lnTo>
                    <a:pt x="3844" y="29877"/>
                  </a:lnTo>
                  <a:lnTo>
                    <a:pt x="14329" y="14327"/>
                  </a:lnTo>
                  <a:lnTo>
                    <a:pt x="29878" y="3844"/>
                  </a:lnTo>
                  <a:lnTo>
                    <a:pt x="48920" y="0"/>
                  </a:lnTo>
                  <a:lnTo>
                    <a:pt x="7084337" y="0"/>
                  </a:lnTo>
                  <a:lnTo>
                    <a:pt x="7125037" y="21778"/>
                  </a:lnTo>
                  <a:lnTo>
                    <a:pt x="7133256" y="48920"/>
                  </a:lnTo>
                  <a:lnTo>
                    <a:pt x="7133229" y="293574"/>
                  </a:lnTo>
                  <a:close/>
                </a:path>
              </a:pathLst>
            </a:custGeom>
            <a:solidFill>
              <a:srgbClr val="494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678645" y="14659239"/>
              <a:ext cx="7133590" cy="294005"/>
            </a:xfrm>
            <a:custGeom>
              <a:avLst/>
              <a:gdLst/>
              <a:ahLst/>
              <a:cxnLst/>
              <a:rect l="l" t="t" r="r" b="b"/>
              <a:pathLst>
                <a:path w="7133590" h="294005">
                  <a:moveTo>
                    <a:pt x="48979" y="0"/>
                  </a:moveTo>
                  <a:lnTo>
                    <a:pt x="7084396" y="0"/>
                  </a:lnTo>
                  <a:lnTo>
                    <a:pt x="7093985" y="948"/>
                  </a:lnTo>
                  <a:lnTo>
                    <a:pt x="7129592" y="30198"/>
                  </a:lnTo>
                  <a:lnTo>
                    <a:pt x="7133316" y="48920"/>
                  </a:lnTo>
                  <a:lnTo>
                    <a:pt x="7133316" y="293514"/>
                  </a:lnTo>
                  <a:lnTo>
                    <a:pt x="59" y="293514"/>
                  </a:lnTo>
                  <a:lnTo>
                    <a:pt x="59" y="48920"/>
                  </a:lnTo>
                  <a:lnTo>
                    <a:pt x="3903" y="29877"/>
                  </a:lnTo>
                  <a:lnTo>
                    <a:pt x="14388" y="14328"/>
                  </a:lnTo>
                  <a:lnTo>
                    <a:pt x="29937" y="3844"/>
                  </a:lnTo>
                  <a:lnTo>
                    <a:pt x="48979" y="0"/>
                  </a:lnTo>
                  <a:close/>
                </a:path>
              </a:pathLst>
            </a:custGeom>
            <a:ln w="4362">
              <a:solidFill>
                <a:srgbClr val="1C1B1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0426865" y="14665580"/>
            <a:ext cx="163512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dirty="0">
                <a:solidFill>
                  <a:srgbClr val="95B3D7"/>
                </a:solidFill>
                <a:latin typeface="Times New Roman"/>
                <a:cs typeface="Times New Roman"/>
              </a:rPr>
              <a:t>FUTURE</a:t>
            </a:r>
            <a:r>
              <a:rPr sz="1650" b="1" spc="-30" dirty="0">
                <a:solidFill>
                  <a:srgbClr val="95B3D7"/>
                </a:solidFill>
                <a:latin typeface="Times New Roman"/>
                <a:cs typeface="Times New Roman"/>
              </a:rPr>
              <a:t> </a:t>
            </a:r>
            <a:r>
              <a:rPr sz="1650" b="1" spc="-10" dirty="0">
                <a:solidFill>
                  <a:srgbClr val="95B3D7"/>
                </a:solidFill>
                <a:latin typeface="Times New Roman"/>
                <a:cs typeface="Times New Roman"/>
              </a:rPr>
              <a:t>SCOPE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678704" y="15139086"/>
            <a:ext cx="7133590" cy="907415"/>
          </a:xfrm>
          <a:custGeom>
            <a:avLst/>
            <a:gdLst/>
            <a:ahLst/>
            <a:cxnLst/>
            <a:rect l="l" t="t" r="r" b="b"/>
            <a:pathLst>
              <a:path w="7133590" h="907415">
                <a:moveTo>
                  <a:pt x="7133256" y="907064"/>
                </a:moveTo>
                <a:lnTo>
                  <a:pt x="0" y="907064"/>
                </a:lnTo>
                <a:lnTo>
                  <a:pt x="0" y="0"/>
                </a:lnTo>
                <a:lnTo>
                  <a:pt x="7133256" y="0"/>
                </a:lnTo>
                <a:lnTo>
                  <a:pt x="7133256" y="907064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r>
              <a:rPr lang="en-IN"/>
              <a:t>1. </a:t>
            </a:r>
            <a:r>
              <a:rPr lang="en-IN" b="1" i="0">
                <a:effectLst/>
                <a:latin typeface="Söhne"/>
              </a:rPr>
              <a:t>Enhanced User Experience</a:t>
            </a:r>
          </a:p>
          <a:p>
            <a:r>
              <a:rPr lang="en-IN"/>
              <a:t>2. </a:t>
            </a:r>
            <a:r>
              <a:rPr lang="en-IN" b="1" i="0">
                <a:effectLst/>
                <a:latin typeface="Söhne"/>
              </a:rPr>
              <a:t>Expansion of Services</a:t>
            </a:r>
          </a:p>
          <a:p>
            <a:r>
              <a:rPr lang="en-IN"/>
              <a:t>3. </a:t>
            </a:r>
            <a:r>
              <a:rPr lang="en-IN" b="1" i="0">
                <a:effectLst/>
                <a:latin typeface="Söhne"/>
              </a:rPr>
              <a:t>Integration with Emerging Technologies</a:t>
            </a:r>
            <a:endParaRPr lang="en-IN" b="1" i="0" dirty="0">
              <a:effectLst/>
              <a:latin typeface="Söhne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49084" y="10226509"/>
            <a:ext cx="7190105" cy="1240083"/>
          </a:xfrm>
          <a:prstGeom prst="rect">
            <a:avLst/>
          </a:prstGeom>
          <a:solidFill>
            <a:srgbClr val="EEECE1"/>
          </a:solidFill>
        </p:spPr>
        <p:txBody>
          <a:bodyPr vert="horz" wrap="square" lIns="0" tIns="8890" rIns="0" bIns="0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600" b="1" i="0" dirty="0">
                <a:effectLst/>
                <a:latin typeface="Söhne"/>
              </a:rPr>
              <a:t>Frontend</a:t>
            </a:r>
            <a:r>
              <a:rPr lang="en-IN" sz="1600" b="0" i="0" dirty="0">
                <a:effectLst/>
                <a:latin typeface="Söhne"/>
              </a:rPr>
              <a:t>: 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1" i="0" dirty="0">
                <a:effectLst/>
                <a:latin typeface="Söhne"/>
              </a:rPr>
              <a:t>Backend</a:t>
            </a:r>
            <a:r>
              <a:rPr lang="en-IN" sz="1600" b="0" i="0" dirty="0">
                <a:effectLst/>
                <a:latin typeface="Söhne"/>
              </a:rPr>
              <a:t>: 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1" i="0" dirty="0">
                <a:effectLst/>
                <a:latin typeface="Söhne"/>
              </a:rPr>
              <a:t>Database</a:t>
            </a:r>
            <a:r>
              <a:rPr lang="en-IN" sz="1600" b="0" i="0" dirty="0">
                <a:effectLst/>
                <a:latin typeface="Söhne"/>
              </a:rPr>
              <a:t>:.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1" i="0" dirty="0">
                <a:effectLst/>
                <a:latin typeface="Söhne"/>
              </a:rPr>
              <a:t>Authentication</a:t>
            </a:r>
            <a:r>
              <a:rPr lang="en-IN" sz="1600" b="0" i="0" dirty="0">
                <a:effectLst/>
                <a:latin typeface="Söhne"/>
              </a:rPr>
              <a:t>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1" i="0" dirty="0">
                <a:effectLst/>
                <a:latin typeface="Söhne"/>
              </a:rPr>
              <a:t>Payment Integration</a:t>
            </a:r>
            <a:r>
              <a:rPr lang="en-IN" sz="1600" b="0" i="0" dirty="0">
                <a:effectLst/>
                <a:latin typeface="Söhne"/>
              </a:rPr>
              <a:t>: 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18834" y="17214850"/>
            <a:ext cx="2165615" cy="624464"/>
          </a:xfrm>
          <a:custGeom>
            <a:avLst/>
            <a:gdLst/>
            <a:ahLst/>
            <a:cxnLst/>
            <a:rect l="l" t="t" r="r" b="b"/>
            <a:pathLst>
              <a:path w="2159000" h="765175">
                <a:moveTo>
                  <a:pt x="0" y="0"/>
                </a:moveTo>
                <a:lnTo>
                  <a:pt x="2158486" y="0"/>
                </a:lnTo>
                <a:lnTo>
                  <a:pt x="2158486" y="764841"/>
                </a:lnTo>
                <a:lnTo>
                  <a:pt x="0" y="764841"/>
                </a:lnTo>
                <a:lnTo>
                  <a:pt x="0" y="0"/>
                </a:lnTo>
                <a:close/>
              </a:path>
            </a:pathLst>
          </a:custGeom>
          <a:ln w="11634">
            <a:solidFill>
              <a:srgbClr val="BE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50850" y="17214850"/>
            <a:ext cx="2159000" cy="570028"/>
          </a:xfrm>
          <a:prstGeom prst="rect">
            <a:avLst/>
          </a:prstGeom>
          <a:solidFill>
            <a:srgbClr val="BE504D"/>
          </a:solidFill>
        </p:spPr>
        <p:txBody>
          <a:bodyPr vert="horz" wrap="square" lIns="0" tIns="160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65"/>
              </a:spcBef>
            </a:pPr>
            <a:r>
              <a:rPr lang="en-US" sz="265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AMAZON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20979" y="17801825"/>
            <a:ext cx="2159000" cy="1913889"/>
          </a:xfrm>
          <a:custGeom>
            <a:avLst/>
            <a:gdLst/>
            <a:ahLst/>
            <a:cxnLst/>
            <a:rect l="l" t="t" r="r" b="b"/>
            <a:pathLst>
              <a:path w="2159000" h="1913890">
                <a:moveTo>
                  <a:pt x="0" y="0"/>
                </a:moveTo>
                <a:lnTo>
                  <a:pt x="2158486" y="0"/>
                </a:lnTo>
                <a:lnTo>
                  <a:pt x="2158486" y="1913891"/>
                </a:lnTo>
                <a:lnTo>
                  <a:pt x="0" y="1913891"/>
                </a:lnTo>
                <a:lnTo>
                  <a:pt x="0" y="0"/>
                </a:lnTo>
                <a:close/>
              </a:path>
            </a:pathLst>
          </a:custGeom>
          <a:ln w="11634">
            <a:solidFill>
              <a:srgbClr val="E7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15161" y="17796008"/>
            <a:ext cx="2170430" cy="706604"/>
          </a:xfrm>
          <a:prstGeom prst="rect">
            <a:avLst/>
          </a:prstGeom>
          <a:solidFill>
            <a:srgbClr val="E7CECE">
              <a:alpha val="88626"/>
            </a:srgbClr>
          </a:solidFill>
        </p:spPr>
        <p:txBody>
          <a:bodyPr vert="horz" wrap="square" lIns="0" tIns="77470" rIns="0" bIns="0" rtlCol="0">
            <a:spAutoFit/>
          </a:bodyPr>
          <a:lstStyle/>
          <a:p>
            <a:pPr marL="240665" indent="-93345">
              <a:lnSpc>
                <a:spcPct val="100000"/>
              </a:lnSpc>
              <a:spcBef>
                <a:spcPts val="610"/>
              </a:spcBef>
              <a:buSzPct val="95000"/>
              <a:buFont typeface="Segoe UI Symbol"/>
              <a:buChar char="∙"/>
              <a:tabLst>
                <a:tab pos="240665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Online Sale</a:t>
            </a:r>
            <a:endParaRPr sz="2000">
              <a:latin typeface="Times New Roman"/>
              <a:cs typeface="Times New Roman"/>
            </a:endParaRPr>
          </a:p>
          <a:p>
            <a:pPr marL="240665" indent="-93345">
              <a:lnSpc>
                <a:spcPct val="100000"/>
              </a:lnSpc>
              <a:spcBef>
                <a:spcPts val="80"/>
              </a:spcBef>
              <a:buSzPct val="95000"/>
              <a:buFont typeface="Segoe UI Symbol"/>
              <a:buChar char="∙"/>
              <a:tabLst>
                <a:tab pos="240665" algn="l"/>
              </a:tabLst>
            </a:pPr>
            <a:r>
              <a:rPr lang="en-US" sz="2000" spc="-10" dirty="0" smtClean="0">
                <a:latin typeface="Times New Roman"/>
                <a:cs typeface="Times New Roman"/>
              </a:rPr>
              <a:t>Super sale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889250" y="17138650"/>
            <a:ext cx="2170430" cy="570028"/>
          </a:xfrm>
          <a:prstGeom prst="rect">
            <a:avLst/>
          </a:prstGeom>
          <a:solidFill>
            <a:srgbClr val="BB9952"/>
          </a:solidFill>
        </p:spPr>
        <p:txBody>
          <a:bodyPr vert="horz" wrap="square" lIns="0" tIns="160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65"/>
              </a:spcBef>
            </a:pPr>
            <a:r>
              <a:rPr lang="en-US" sz="265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Flip Cart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876232" y="17796008"/>
            <a:ext cx="2170430" cy="1670329"/>
          </a:xfrm>
          <a:prstGeom prst="rect">
            <a:avLst/>
          </a:prstGeom>
          <a:solidFill>
            <a:srgbClr val="E4DECE">
              <a:alpha val="88626"/>
            </a:srgbClr>
          </a:solidFill>
        </p:spPr>
        <p:txBody>
          <a:bodyPr vert="horz" wrap="square" lIns="0" tIns="145415" rIns="0" bIns="0" rtlCol="0">
            <a:spAutoFit/>
          </a:bodyPr>
          <a:lstStyle/>
          <a:p>
            <a:pPr marL="276225" marR="818515" indent="-83820">
              <a:lnSpc>
                <a:spcPts val="2870"/>
              </a:lnSpc>
              <a:spcBef>
                <a:spcPts val="1145"/>
              </a:spcBef>
              <a:buSzPct val="96226"/>
              <a:buFont typeface="Segoe UI Symbol"/>
              <a:buChar char="∙"/>
              <a:tabLst>
                <a:tab pos="276225" algn="l"/>
                <a:tab pos="313055" algn="l"/>
              </a:tabLst>
            </a:pPr>
            <a:r>
              <a:rPr lang="en-US" sz="2650" spc="-20" dirty="0" smtClean="0">
                <a:latin typeface="Times New Roman"/>
                <a:cs typeface="Times New Roman"/>
              </a:rPr>
              <a:t>Online Shopping</a:t>
            </a:r>
            <a:endParaRPr sz="2650">
              <a:latin typeface="Times New Roman"/>
              <a:cs typeface="Times New Roman"/>
            </a:endParaRPr>
          </a:p>
          <a:p>
            <a:pPr marL="313055" indent="-120650">
              <a:lnSpc>
                <a:spcPct val="100000"/>
              </a:lnSpc>
              <a:spcBef>
                <a:spcPts val="40"/>
              </a:spcBef>
              <a:buSzPct val="96226"/>
              <a:buFont typeface="Segoe UI Symbol"/>
              <a:buChar char="∙"/>
              <a:tabLst>
                <a:tab pos="313055" algn="l"/>
              </a:tabLst>
            </a:pPr>
            <a:r>
              <a:rPr lang="en-US" sz="2650" spc="-10" dirty="0" smtClean="0">
                <a:latin typeface="Times New Roman"/>
                <a:cs typeface="Times New Roman"/>
              </a:rPr>
              <a:t>Summer Sale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327650" y="17214850"/>
            <a:ext cx="2170430" cy="570028"/>
          </a:xfrm>
          <a:prstGeom prst="rect">
            <a:avLst/>
          </a:prstGeom>
          <a:solidFill>
            <a:srgbClr val="99B958"/>
          </a:solidFill>
        </p:spPr>
        <p:txBody>
          <a:bodyPr vert="horz" wrap="square" lIns="0" tIns="160655" rIns="0" bIns="0" rtlCol="0">
            <a:spAutoFit/>
          </a:bodyPr>
          <a:lstStyle/>
          <a:p>
            <a:pPr marL="625475">
              <a:lnSpc>
                <a:spcPct val="100000"/>
              </a:lnSpc>
              <a:spcBef>
                <a:spcPts val="1265"/>
              </a:spcBef>
            </a:pPr>
            <a:r>
              <a:rPr lang="en-US" sz="2650" dirty="0" err="1" smtClean="0">
                <a:latin typeface="Times New Roman"/>
                <a:cs typeface="Times New Roman"/>
              </a:rPr>
              <a:t>Myntra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337302" y="17807367"/>
            <a:ext cx="2170430" cy="1286891"/>
          </a:xfrm>
          <a:prstGeom prst="rect">
            <a:avLst/>
          </a:prstGeom>
          <a:solidFill>
            <a:srgbClr val="DCE4CE">
              <a:alpha val="88626"/>
            </a:srgbClr>
          </a:solidFill>
        </p:spPr>
        <p:txBody>
          <a:bodyPr vert="horz" wrap="square" lIns="0" tIns="133985" rIns="0" bIns="0" rtlCol="0">
            <a:spAutoFit/>
          </a:bodyPr>
          <a:lstStyle/>
          <a:p>
            <a:pPr marL="276225" marR="564515" indent="-83820">
              <a:lnSpc>
                <a:spcPts val="2870"/>
              </a:lnSpc>
              <a:spcBef>
                <a:spcPts val="1055"/>
              </a:spcBef>
              <a:buSzPct val="96226"/>
              <a:buFont typeface="Segoe UI Symbol"/>
              <a:buChar char="∙"/>
              <a:tabLst>
                <a:tab pos="276225" algn="l"/>
                <a:tab pos="313055" algn="l"/>
              </a:tabLst>
            </a:pPr>
            <a:r>
              <a:rPr sz="2650">
                <a:latin typeface="Times New Roman"/>
                <a:cs typeface="Times New Roman"/>
              </a:rPr>
              <a:t>	</a:t>
            </a:r>
            <a:r>
              <a:rPr lang="en-US" sz="2650" dirty="0" smtClean="0">
                <a:latin typeface="Times New Roman"/>
                <a:cs typeface="Times New Roman"/>
              </a:rPr>
              <a:t>Digital shopping</a:t>
            </a:r>
            <a:endParaRPr sz="2650">
              <a:latin typeface="Times New Roman"/>
              <a:cs typeface="Times New Roman"/>
            </a:endParaRPr>
          </a:p>
          <a:p>
            <a:pPr marL="313055" indent="-120650">
              <a:lnSpc>
                <a:spcPct val="100000"/>
              </a:lnSpc>
              <a:spcBef>
                <a:spcPts val="40"/>
              </a:spcBef>
              <a:buSzPct val="96226"/>
              <a:tabLst>
                <a:tab pos="313055" algn="l"/>
              </a:tabLst>
            </a:pPr>
            <a:endParaRPr sz="2650">
              <a:latin typeface="Times New Roman"/>
              <a:cs typeface="Times New Roman"/>
            </a:endParaRPr>
          </a:p>
        </p:txBody>
      </p:sp>
      <p:pic>
        <p:nvPicPr>
          <p:cNvPr id="73" name="object 7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029388" y="5340151"/>
            <a:ext cx="3594728" cy="1605260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029388" y="8062582"/>
            <a:ext cx="3642878" cy="2024095"/>
          </a:xfrm>
          <a:prstGeom prst="rect">
            <a:avLst/>
          </a:prstGeom>
        </p:spPr>
      </p:pic>
      <p:sp>
        <p:nvSpPr>
          <p:cNvPr id="75" name="object 75"/>
          <p:cNvSpPr txBox="1"/>
          <p:nvPr/>
        </p:nvSpPr>
        <p:spPr>
          <a:xfrm>
            <a:off x="11336987" y="7186328"/>
            <a:ext cx="292671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1520" marR="5080" indent="-719455">
              <a:lnSpc>
                <a:spcPct val="100000"/>
              </a:lnSpc>
              <a:spcBef>
                <a:spcPts val="95"/>
              </a:spcBef>
            </a:pPr>
            <a:r>
              <a:rPr sz="1650" dirty="0">
                <a:latin typeface="Calibri"/>
                <a:cs typeface="Calibri"/>
              </a:rPr>
              <a:t>Comparison</a:t>
            </a:r>
            <a:r>
              <a:rPr sz="1650" spc="-3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of</a:t>
            </a:r>
            <a:r>
              <a:rPr sz="1650" spc="-2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time</a:t>
            </a:r>
            <a:r>
              <a:rPr sz="1650" spc="-2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taken</a:t>
            </a:r>
            <a:r>
              <a:rPr sz="1650" spc="-2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at</a:t>
            </a:r>
            <a:r>
              <a:rPr sz="1650" spc="-25" dirty="0">
                <a:latin typeface="Calibri"/>
                <a:cs typeface="Calibri"/>
              </a:rPr>
              <a:t> </a:t>
            </a:r>
            <a:r>
              <a:rPr sz="1650" spc="-20" dirty="0">
                <a:latin typeface="Calibri"/>
                <a:cs typeface="Calibri"/>
              </a:rPr>
              <a:t>good </a:t>
            </a:r>
            <a:r>
              <a:rPr sz="1650" spc="-10" dirty="0">
                <a:latin typeface="Calibri"/>
                <a:cs typeface="Calibri"/>
              </a:rPr>
              <a:t>efficiency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level</a:t>
            </a:r>
            <a:endParaRPr sz="1650">
              <a:latin typeface="Calibri"/>
              <a:cs typeface="Calibri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7640855" y="18495677"/>
            <a:ext cx="7184390" cy="344805"/>
            <a:chOff x="7640855" y="18495677"/>
            <a:chExt cx="7184390" cy="344805"/>
          </a:xfrm>
        </p:grpSpPr>
        <p:pic>
          <p:nvPicPr>
            <p:cNvPr id="77" name="object 7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40855" y="18495677"/>
              <a:ext cx="7184216" cy="344474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7678704" y="18533467"/>
              <a:ext cx="7133590" cy="294005"/>
            </a:xfrm>
            <a:custGeom>
              <a:avLst/>
              <a:gdLst/>
              <a:ahLst/>
              <a:cxnLst/>
              <a:rect l="l" t="t" r="r" b="b"/>
              <a:pathLst>
                <a:path w="7133590" h="294005">
                  <a:moveTo>
                    <a:pt x="7133229" y="293574"/>
                  </a:moveTo>
                  <a:lnTo>
                    <a:pt x="0" y="293514"/>
                  </a:lnTo>
                  <a:lnTo>
                    <a:pt x="0" y="48920"/>
                  </a:lnTo>
                  <a:lnTo>
                    <a:pt x="3844" y="29877"/>
                  </a:lnTo>
                  <a:lnTo>
                    <a:pt x="14329" y="14327"/>
                  </a:lnTo>
                  <a:lnTo>
                    <a:pt x="29878" y="3844"/>
                  </a:lnTo>
                  <a:lnTo>
                    <a:pt x="48920" y="0"/>
                  </a:lnTo>
                  <a:lnTo>
                    <a:pt x="7084337" y="0"/>
                  </a:lnTo>
                  <a:lnTo>
                    <a:pt x="7125037" y="21778"/>
                  </a:lnTo>
                  <a:lnTo>
                    <a:pt x="7133256" y="48920"/>
                  </a:lnTo>
                  <a:lnTo>
                    <a:pt x="7133229" y="293574"/>
                  </a:lnTo>
                  <a:close/>
                </a:path>
              </a:pathLst>
            </a:custGeom>
            <a:solidFill>
              <a:srgbClr val="494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678645" y="18533467"/>
              <a:ext cx="7133590" cy="294005"/>
            </a:xfrm>
            <a:custGeom>
              <a:avLst/>
              <a:gdLst/>
              <a:ahLst/>
              <a:cxnLst/>
              <a:rect l="l" t="t" r="r" b="b"/>
              <a:pathLst>
                <a:path w="7133590" h="294005">
                  <a:moveTo>
                    <a:pt x="48979" y="0"/>
                  </a:moveTo>
                  <a:lnTo>
                    <a:pt x="7084396" y="0"/>
                  </a:lnTo>
                  <a:lnTo>
                    <a:pt x="7093985" y="948"/>
                  </a:lnTo>
                  <a:lnTo>
                    <a:pt x="7129592" y="30198"/>
                  </a:lnTo>
                  <a:lnTo>
                    <a:pt x="7133316" y="48920"/>
                  </a:lnTo>
                  <a:lnTo>
                    <a:pt x="7133316" y="293514"/>
                  </a:lnTo>
                  <a:lnTo>
                    <a:pt x="59" y="293514"/>
                  </a:lnTo>
                  <a:lnTo>
                    <a:pt x="59" y="48920"/>
                  </a:lnTo>
                  <a:lnTo>
                    <a:pt x="3903" y="29877"/>
                  </a:lnTo>
                  <a:lnTo>
                    <a:pt x="14388" y="14328"/>
                  </a:lnTo>
                  <a:lnTo>
                    <a:pt x="29937" y="3844"/>
                  </a:lnTo>
                  <a:lnTo>
                    <a:pt x="48979" y="0"/>
                  </a:lnTo>
                  <a:close/>
                </a:path>
              </a:pathLst>
            </a:custGeom>
            <a:ln w="4362">
              <a:solidFill>
                <a:srgbClr val="1C1B1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10528609" y="18539807"/>
            <a:ext cx="14331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95B3D7"/>
                </a:solidFill>
                <a:latin typeface="Times New Roman"/>
                <a:cs typeface="Times New Roman"/>
              </a:rPr>
              <a:t>REFERENCES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352294" y="443943"/>
            <a:ext cx="14417675" cy="1662430"/>
            <a:chOff x="352294" y="443943"/>
            <a:chExt cx="14417675" cy="1662430"/>
          </a:xfrm>
        </p:grpSpPr>
        <p:sp>
          <p:nvSpPr>
            <p:cNvPr id="82" name="object 82"/>
            <p:cNvSpPr/>
            <p:nvPr/>
          </p:nvSpPr>
          <p:spPr>
            <a:xfrm>
              <a:off x="357645" y="447851"/>
              <a:ext cx="0" cy="1649095"/>
            </a:xfrm>
            <a:custGeom>
              <a:avLst/>
              <a:gdLst/>
              <a:ahLst/>
              <a:cxnLst/>
              <a:rect l="l" t="t" r="r" b="b"/>
              <a:pathLst>
                <a:path h="1649095">
                  <a:moveTo>
                    <a:pt x="0" y="0"/>
                  </a:moveTo>
                  <a:lnTo>
                    <a:pt x="0" y="1648500"/>
                  </a:lnTo>
                </a:path>
              </a:pathLst>
            </a:custGeom>
            <a:ln w="58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956999" y="447118"/>
              <a:ext cx="11807190" cy="1656080"/>
            </a:xfrm>
            <a:custGeom>
              <a:avLst/>
              <a:gdLst/>
              <a:ahLst/>
              <a:cxnLst/>
              <a:rect l="l" t="t" r="r" b="b"/>
              <a:pathLst>
                <a:path w="11807190" h="1656080">
                  <a:moveTo>
                    <a:pt x="0" y="0"/>
                  </a:moveTo>
                  <a:lnTo>
                    <a:pt x="0" y="1655783"/>
                  </a:lnTo>
                </a:path>
                <a:path w="11807190" h="1656080">
                  <a:moveTo>
                    <a:pt x="11806622" y="0"/>
                  </a:moveTo>
                  <a:lnTo>
                    <a:pt x="11806622" y="1655783"/>
                  </a:lnTo>
                </a:path>
              </a:pathLst>
            </a:custGeom>
            <a:ln w="5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55469" y="450027"/>
              <a:ext cx="2599055" cy="0"/>
            </a:xfrm>
            <a:custGeom>
              <a:avLst/>
              <a:gdLst/>
              <a:ahLst/>
              <a:cxnLst/>
              <a:rect l="l" t="t" r="r" b="b"/>
              <a:pathLst>
                <a:path w="2599055">
                  <a:moveTo>
                    <a:pt x="0" y="0"/>
                  </a:moveTo>
                  <a:lnTo>
                    <a:pt x="2598620" y="0"/>
                  </a:lnTo>
                </a:path>
              </a:pathLst>
            </a:custGeom>
            <a:ln w="58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954090" y="450027"/>
              <a:ext cx="11812905" cy="0"/>
            </a:xfrm>
            <a:custGeom>
              <a:avLst/>
              <a:gdLst/>
              <a:ahLst/>
              <a:cxnLst/>
              <a:rect l="l" t="t" r="r" b="b"/>
              <a:pathLst>
                <a:path w="11812905">
                  <a:moveTo>
                    <a:pt x="0" y="0"/>
                  </a:moveTo>
                  <a:lnTo>
                    <a:pt x="11812439" y="0"/>
                  </a:lnTo>
                </a:path>
              </a:pathLst>
            </a:custGeom>
            <a:ln w="5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55469" y="2085450"/>
              <a:ext cx="2599055" cy="17780"/>
            </a:xfrm>
            <a:custGeom>
              <a:avLst/>
              <a:gdLst/>
              <a:ahLst/>
              <a:cxnLst/>
              <a:rect l="l" t="t" r="r" b="b"/>
              <a:pathLst>
                <a:path w="2599055" h="17780">
                  <a:moveTo>
                    <a:pt x="0" y="0"/>
                  </a:moveTo>
                  <a:lnTo>
                    <a:pt x="2598620" y="0"/>
                  </a:lnTo>
                  <a:lnTo>
                    <a:pt x="2598620" y="17451"/>
                  </a:lnTo>
                  <a:lnTo>
                    <a:pt x="0" y="17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954090" y="2085450"/>
              <a:ext cx="11812905" cy="17780"/>
            </a:xfrm>
            <a:custGeom>
              <a:avLst/>
              <a:gdLst/>
              <a:ahLst/>
              <a:cxnLst/>
              <a:rect l="l" t="t" r="r" b="b"/>
              <a:pathLst>
                <a:path w="11812905" h="17780">
                  <a:moveTo>
                    <a:pt x="0" y="0"/>
                  </a:moveTo>
                  <a:lnTo>
                    <a:pt x="11812439" y="0"/>
                  </a:lnTo>
                  <a:lnTo>
                    <a:pt x="11812439" y="17451"/>
                  </a:lnTo>
                  <a:lnTo>
                    <a:pt x="0" y="17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>
            <a:spLocks noGrp="1"/>
          </p:cNvSpPr>
          <p:nvPr>
            <p:ph type="title"/>
          </p:nvPr>
        </p:nvSpPr>
        <p:spPr>
          <a:xfrm>
            <a:off x="357645" y="450027"/>
            <a:ext cx="2599690" cy="1644650"/>
          </a:xfrm>
          <a:prstGeom prst="rect">
            <a:avLst/>
          </a:prstGeom>
          <a:solidFill>
            <a:srgbClr val="4A452A"/>
          </a:solidFill>
        </p:spPr>
        <p:txBody>
          <a:bodyPr vert="horz" wrap="square" lIns="0" tIns="396240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3120"/>
              </a:spcBef>
            </a:pPr>
            <a:r>
              <a:rPr spc="-10" dirty="0"/>
              <a:t>COT-</a:t>
            </a:r>
            <a:r>
              <a:rPr spc="-25" dirty="0"/>
              <a:t>P1</a:t>
            </a:r>
          </a:p>
        </p:txBody>
      </p:sp>
      <p:sp>
        <p:nvSpPr>
          <p:cNvPr id="89" name="object 89"/>
          <p:cNvSpPr txBox="1"/>
          <p:nvPr/>
        </p:nvSpPr>
        <p:spPr>
          <a:xfrm>
            <a:off x="2956999" y="450027"/>
            <a:ext cx="11807190" cy="1118896"/>
          </a:xfrm>
          <a:prstGeom prst="rect">
            <a:avLst/>
          </a:prstGeom>
          <a:solidFill>
            <a:srgbClr val="EEECE1"/>
          </a:solidFill>
        </p:spPr>
        <p:txBody>
          <a:bodyPr vert="horz" wrap="square" lIns="0" tIns="4984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25"/>
              </a:spcBef>
            </a:pPr>
            <a:r>
              <a:rPr sz="4000" b="1" dirty="0" err="1">
                <a:latin typeface="Times New Roman"/>
                <a:cs typeface="Times New Roman"/>
              </a:rPr>
              <a:t>P</a:t>
            </a:r>
            <a:r>
              <a:rPr lang="en-US" sz="4000" b="1" dirty="0" err="1">
                <a:latin typeface="Times New Roman"/>
                <a:cs typeface="Times New Roman"/>
              </a:rPr>
              <a:t>honeX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51265" y="2143376"/>
            <a:ext cx="14410690" cy="1908856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6523990">
              <a:lnSpc>
                <a:spcPct val="100000"/>
              </a:lnSpc>
              <a:spcBef>
                <a:spcPts val="1525"/>
              </a:spcBef>
              <a:tabLst>
                <a:tab pos="10064115" algn="l"/>
              </a:tabLst>
            </a:pPr>
            <a:r>
              <a:rPr lang="en-US" sz="1800" b="1">
                <a:latin typeface="Times New Roman"/>
                <a:cs typeface="Times New Roman"/>
              </a:rPr>
              <a:t>                      </a:t>
            </a:r>
            <a:r>
              <a:rPr sz="1800" b="1">
                <a:latin typeface="Times New Roman"/>
                <a:cs typeface="Times New Roman"/>
              </a:rPr>
              <a:t>1</a:t>
            </a:r>
            <a:r>
              <a:rPr sz="2200" b="1" dirty="0">
                <a:latin typeface="Times New Roman"/>
                <a:cs typeface="Times New Roman"/>
              </a:rPr>
              <a:t>.</a:t>
            </a:r>
            <a:r>
              <a:rPr sz="2200" b="1" spc="45" dirty="0">
                <a:latin typeface="Times New Roman"/>
                <a:cs typeface="Times New Roman"/>
              </a:rPr>
              <a:t> </a:t>
            </a:r>
            <a:r>
              <a:rPr lang="en-US" b="1" spc="45" dirty="0">
                <a:latin typeface="Times New Roman"/>
                <a:cs typeface="Times New Roman"/>
              </a:rPr>
              <a:t>Deval </a:t>
            </a:r>
            <a:r>
              <a:rPr lang="en-US" b="1" spc="45" dirty="0" err="1">
                <a:latin typeface="Times New Roman"/>
                <a:cs typeface="Times New Roman"/>
              </a:rPr>
              <a:t>Darji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</a:t>
            </a:r>
            <a:r>
              <a:rPr lang="en-IN" sz="1800" b="1" dirty="0">
                <a:latin typeface="Times New Roman"/>
                <a:cs typeface="Times New Roman"/>
              </a:rPr>
              <a:t>200103042090</a:t>
            </a:r>
            <a:r>
              <a:rPr sz="1800" b="1" spc="-25" dirty="0">
                <a:latin typeface="Times New Roman"/>
                <a:cs typeface="Times New Roman"/>
              </a:rPr>
              <a:t>)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endParaRPr lang="en-US" sz="1800" b="1" dirty="0">
              <a:latin typeface="Times New Roman"/>
              <a:cs typeface="Times New Roman"/>
            </a:endParaRPr>
          </a:p>
          <a:p>
            <a:pPr marL="6523990">
              <a:lnSpc>
                <a:spcPct val="100000"/>
              </a:lnSpc>
              <a:spcBef>
                <a:spcPts val="1525"/>
              </a:spcBef>
              <a:tabLst>
                <a:tab pos="10064115" algn="l"/>
              </a:tabLst>
            </a:pPr>
            <a:r>
              <a:rPr lang="en-IN" b="1" dirty="0">
                <a:latin typeface="Times New Roman"/>
                <a:cs typeface="Times New Roman"/>
              </a:rPr>
              <a:t>                                           </a:t>
            </a:r>
            <a:r>
              <a:rPr sz="1800" dirty="0">
                <a:latin typeface="Times New Roman"/>
                <a:cs typeface="Times New Roman"/>
              </a:rPr>
              <a:t>Guided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by</a:t>
            </a:r>
            <a:endParaRPr sz="1800" dirty="0">
              <a:latin typeface="Times New Roman"/>
              <a:cs typeface="Times New Roman"/>
            </a:endParaRPr>
          </a:p>
          <a:p>
            <a:pPr marL="4707890" algn="ctr">
              <a:lnSpc>
                <a:spcPct val="100000"/>
              </a:lnSpc>
              <a:spcBef>
                <a:spcPts val="40"/>
              </a:spcBef>
            </a:pPr>
            <a:r>
              <a:rPr lang="en-US" b="1" dirty="0">
                <a:latin typeface="Times New Roman"/>
                <a:cs typeface="Times New Roman"/>
              </a:rPr>
              <a:t>Prof. Ami </a:t>
            </a:r>
            <a:r>
              <a:rPr lang="en-US" b="1" dirty="0" err="1">
                <a:latin typeface="Times New Roman"/>
                <a:cs typeface="Times New Roman"/>
              </a:rPr>
              <a:t>charavada</a:t>
            </a:r>
            <a:endParaRPr sz="1800" dirty="0">
              <a:latin typeface="Times New Roman"/>
              <a:cs typeface="Times New Roman"/>
            </a:endParaRPr>
          </a:p>
          <a:p>
            <a:pPr marL="8069580" marR="1719580" indent="-1051560">
              <a:lnSpc>
                <a:spcPts val="2420"/>
              </a:lnSpc>
              <a:spcBef>
                <a:spcPts val="80"/>
              </a:spcBef>
            </a:pPr>
            <a:r>
              <a:rPr sz="2000" b="1" dirty="0">
                <a:latin typeface="Times New Roman"/>
                <a:cs typeface="Times New Roman"/>
              </a:rPr>
              <a:t>Silver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Oak College Of Engineering and </a:t>
            </a:r>
            <a:r>
              <a:rPr sz="2000" b="1" spc="-10" dirty="0">
                <a:latin typeface="Times New Roman"/>
                <a:cs typeface="Times New Roman"/>
              </a:rPr>
              <a:t>Technology, </a:t>
            </a:r>
            <a:r>
              <a:rPr sz="2000" b="1" dirty="0">
                <a:latin typeface="Times New Roman"/>
                <a:cs typeface="Times New Roman"/>
              </a:rPr>
              <a:t>College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Technology,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SOU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91" name="object 9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92146" y="2402403"/>
            <a:ext cx="5285992" cy="1684852"/>
          </a:xfrm>
          <a:prstGeom prst="rect">
            <a:avLst/>
          </a:prstGeom>
        </p:spPr>
      </p:pic>
      <p:pic>
        <p:nvPicPr>
          <p:cNvPr id="94" name="image3.jpeg">
            <a:extLst>
              <a:ext uri="{FF2B5EF4-FFF2-40B4-BE49-F238E27FC236}">
                <a16:creationId xmlns:a16="http://schemas.microsoft.com/office/drawing/2014/main" xmlns="" id="{04BC5470-DABE-E65A-6A8A-AF95E27086D2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01921" y="13742759"/>
            <a:ext cx="2668189" cy="2485860"/>
          </a:xfrm>
          <a:prstGeom prst="rect">
            <a:avLst/>
          </a:prstGeom>
        </p:spPr>
      </p:pic>
      <p:pic>
        <p:nvPicPr>
          <p:cNvPr id="95" name="image5.png">
            <a:extLst>
              <a:ext uri="{FF2B5EF4-FFF2-40B4-BE49-F238E27FC236}">
                <a16:creationId xmlns:a16="http://schemas.microsoft.com/office/drawing/2014/main" xmlns="" id="{E0E85945-7B52-BF99-FF7C-11BB93844412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888616" y="13792281"/>
            <a:ext cx="3272790" cy="2377440"/>
          </a:xfrm>
          <a:prstGeom prst="rect">
            <a:avLst/>
          </a:prstGeom>
        </p:spPr>
      </p:pic>
      <p:pic>
        <p:nvPicPr>
          <p:cNvPr id="96" name="image8.png">
            <a:extLst>
              <a:ext uri="{FF2B5EF4-FFF2-40B4-BE49-F238E27FC236}">
                <a16:creationId xmlns:a16="http://schemas.microsoft.com/office/drawing/2014/main" xmlns="" id="{7D70B165-1CCB-1C8D-07B4-DC786663E62B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700042" y="5328131"/>
            <a:ext cx="3250937" cy="5095539"/>
          </a:xfrm>
          <a:prstGeom prst="rect">
            <a:avLst/>
          </a:prstGeom>
        </p:spPr>
      </p:pic>
      <p:pic>
        <p:nvPicPr>
          <p:cNvPr id="97" name="image16.jpeg">
            <a:extLst>
              <a:ext uri="{FF2B5EF4-FFF2-40B4-BE49-F238E27FC236}">
                <a16:creationId xmlns:a16="http://schemas.microsoft.com/office/drawing/2014/main" xmlns="" id="{1FEE5720-D36D-E648-9638-778E3DC8DEC2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89850" y="10890250"/>
            <a:ext cx="3893761" cy="3711918"/>
          </a:xfrm>
          <a:prstGeom prst="rect">
            <a:avLst/>
          </a:prstGeom>
        </p:spPr>
      </p:pic>
      <p:pic>
        <p:nvPicPr>
          <p:cNvPr id="98" name="image13.jpeg">
            <a:extLst>
              <a:ext uri="{FF2B5EF4-FFF2-40B4-BE49-F238E27FC236}">
                <a16:creationId xmlns:a16="http://schemas.microsoft.com/office/drawing/2014/main" xmlns="" id="{9B7C593B-F616-5D2C-2853-3BF1FAFA525A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271250" y="10890250"/>
            <a:ext cx="3429000" cy="36905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451</Words>
  <Application>Microsoft Office PowerPoint</Application>
  <PresentationFormat>Custom</PresentationFormat>
  <Paragraphs>49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COT-P1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COT-P1</dc:title>
  <dc:creator>Jainam Darji</dc:creator>
  <cp:lastModifiedBy>SHREE HARI</cp:lastModifiedBy>
  <cp:revision>26</cp:revision>
  <dcterms:created xsi:type="dcterms:W3CDTF">2024-04-12T20:46:47Z</dcterms:created>
  <dcterms:modified xsi:type="dcterms:W3CDTF">2024-04-18T07:29:58Z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