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7"/>
  </p:notesMasterIdLst>
  <p:sldIdLst>
    <p:sldId id="256" r:id="rId2"/>
    <p:sldId id="257" r:id="rId3"/>
    <p:sldId id="258" r:id="rId4"/>
    <p:sldId id="259" r:id="rId5"/>
    <p:sldId id="260" r:id="rId6"/>
  </p:sldIdLst>
  <p:sldSz cx="14630400" cy="8229600"/>
  <p:notesSz cx="8229600" cy="14630400"/>
  <p:embeddedFontLst>
    <p:embeddedFont>
      <p:font typeface="Raleway" pitchFamily="2" charset="0"/>
      <p:regular r:id="rId8"/>
      <p:bold r:id="rId9"/>
      <p:italic r:id="rId10"/>
      <p:boldItalic r:id="rId11"/>
    </p:embeddedFont>
    <p:embeddedFont>
      <p:font typeface="Roboto" panose="02000000000000000000" pitchFamily="2" charset="0"/>
      <p:regular r:id="rId12"/>
      <p:bold r:id="rId1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57" d="100"/>
          <a:sy n="57" d="100"/>
        </p:scale>
        <p:origin x="804"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1.fntdata"/><Relationship Id="rId13" Type="http://schemas.openxmlformats.org/officeDocument/2006/relationships/font" Target="fonts/font6.fntdata"/><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font" Target="fonts/font5.fntdata"/><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font" Target="fonts/font2.fntdata"/><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366849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0" y="0"/>
            <a:ext cx="14630400" cy="8229600"/>
          </a:xfrm>
          <a:prstGeom prst="rect">
            <a:avLst/>
          </a:prstGeom>
          <a:solidFill>
            <a:srgbClr val="FFFFFF">
              <a:alpha val="95000"/>
            </a:srgbClr>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0" y="0"/>
            <a:ext cx="14630400" cy="8229600"/>
          </a:xfrm>
          <a:prstGeom prst="rect">
            <a:avLst/>
          </a:prstGeom>
          <a:solidFill>
            <a:srgbClr val="FFFFFF">
              <a:alpha val="95000"/>
            </a:srgbClr>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0" y="0"/>
            <a:ext cx="14630400" cy="8229600"/>
          </a:xfrm>
          <a:prstGeom prst="rect">
            <a:avLst/>
          </a:prstGeom>
          <a:solidFill>
            <a:srgbClr val="FFFFFF">
              <a:alpha val="95000"/>
            </a:srgbClr>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0" y="0"/>
            <a:ext cx="14630400" cy="8229600"/>
          </a:xfrm>
          <a:prstGeom prst="rect">
            <a:avLst/>
          </a:prstGeom>
          <a:solidFill>
            <a:srgbClr val="FFFFFF">
              <a:alpha val="95000"/>
            </a:srgbClr>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0" y="0"/>
            <a:ext cx="14630400" cy="8229600"/>
          </a:xfrm>
          <a:prstGeom prst="rect">
            <a:avLst/>
          </a:prstGeom>
          <a:solidFill>
            <a:srgbClr val="FFFFFF">
              <a:alpha val="95000"/>
            </a:srgbClr>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Text 0"/>
          <p:cNvSpPr/>
          <p:nvPr/>
        </p:nvSpPr>
        <p:spPr>
          <a:xfrm>
            <a:off x="793790" y="1481018"/>
            <a:ext cx="6426160" cy="708779"/>
          </a:xfrm>
          <a:prstGeom prst="rect">
            <a:avLst/>
          </a:prstGeom>
          <a:noFill/>
          <a:ln/>
        </p:spPr>
        <p:txBody>
          <a:bodyPr wrap="none" lIns="0" tIns="0" rIns="0" bIns="0" rtlCol="0" anchor="t"/>
          <a:lstStyle/>
          <a:p>
            <a:pPr marL="0" indent="0">
              <a:lnSpc>
                <a:spcPts val="5550"/>
              </a:lnSpc>
              <a:buNone/>
            </a:pPr>
            <a:endParaRPr lang="en-US" sz="4450" dirty="0"/>
          </a:p>
        </p:txBody>
      </p:sp>
      <p:sp>
        <p:nvSpPr>
          <p:cNvPr id="3" name="Text 1"/>
          <p:cNvSpPr/>
          <p:nvPr/>
        </p:nvSpPr>
        <p:spPr>
          <a:xfrm>
            <a:off x="3321619" y="2752490"/>
            <a:ext cx="13042821" cy="362903"/>
          </a:xfrm>
          <a:prstGeom prst="rect">
            <a:avLst/>
          </a:prstGeom>
          <a:noFill/>
          <a:ln/>
        </p:spPr>
        <p:txBody>
          <a:bodyPr wrap="none" lIns="0" tIns="0" rIns="0" bIns="0" rtlCol="0" anchor="t"/>
          <a:lstStyle/>
          <a:p>
            <a:pPr marL="0" indent="0">
              <a:lnSpc>
                <a:spcPts val="2850"/>
              </a:lnSpc>
              <a:buNone/>
            </a:pPr>
            <a:r>
              <a:rPr lang="en-US" sz="1750" b="1" dirty="0">
                <a:solidFill>
                  <a:srgbClr val="3C3939"/>
                </a:solidFill>
                <a:latin typeface="Roboto" pitchFamily="34" charset="0"/>
                <a:ea typeface="Roboto" pitchFamily="34" charset="-122"/>
                <a:cs typeface="Roboto" pitchFamily="34" charset="-120"/>
              </a:rPr>
              <a:t>Name : Shah Devam Narendrabhai</a:t>
            </a:r>
            <a:endParaRPr lang="en-US" sz="1750" b="1" dirty="0"/>
          </a:p>
        </p:txBody>
      </p:sp>
      <p:sp>
        <p:nvSpPr>
          <p:cNvPr id="4" name="Text 2"/>
          <p:cNvSpPr/>
          <p:nvPr/>
        </p:nvSpPr>
        <p:spPr>
          <a:xfrm>
            <a:off x="3298336" y="3240223"/>
            <a:ext cx="13042821" cy="362903"/>
          </a:xfrm>
          <a:prstGeom prst="rect">
            <a:avLst/>
          </a:prstGeom>
          <a:noFill/>
          <a:ln/>
        </p:spPr>
        <p:txBody>
          <a:bodyPr wrap="none" lIns="0" tIns="0" rIns="0" bIns="0" rtlCol="0" anchor="t"/>
          <a:lstStyle/>
          <a:p>
            <a:pPr marL="0" indent="0">
              <a:lnSpc>
                <a:spcPts val="2850"/>
              </a:lnSpc>
              <a:buNone/>
            </a:pPr>
            <a:r>
              <a:rPr lang="en-US" sz="1750" b="1" dirty="0">
                <a:solidFill>
                  <a:srgbClr val="3C3939"/>
                </a:solidFill>
                <a:latin typeface="Roboto" pitchFamily="34" charset="0"/>
                <a:ea typeface="Roboto" pitchFamily="34" charset="-122"/>
                <a:cs typeface="Roboto" pitchFamily="34" charset="-120"/>
              </a:rPr>
              <a:t>Enrollment Number : 24002171220018</a:t>
            </a:r>
            <a:endParaRPr lang="en-US" sz="1750" b="1" dirty="0"/>
          </a:p>
        </p:txBody>
      </p:sp>
      <p:sp>
        <p:nvSpPr>
          <p:cNvPr id="5" name="Text 3"/>
          <p:cNvSpPr/>
          <p:nvPr/>
        </p:nvSpPr>
        <p:spPr>
          <a:xfrm>
            <a:off x="3298335" y="3727473"/>
            <a:ext cx="13042821" cy="362903"/>
          </a:xfrm>
          <a:prstGeom prst="rect">
            <a:avLst/>
          </a:prstGeom>
          <a:noFill/>
          <a:ln/>
        </p:spPr>
        <p:txBody>
          <a:bodyPr wrap="none" lIns="0" tIns="0" rIns="0" bIns="0" rtlCol="0" anchor="t"/>
          <a:lstStyle/>
          <a:p>
            <a:pPr marL="0" indent="0">
              <a:lnSpc>
                <a:spcPts val="2850"/>
              </a:lnSpc>
              <a:buNone/>
            </a:pPr>
            <a:r>
              <a:rPr lang="en-US" sz="1750" b="1" dirty="0">
                <a:solidFill>
                  <a:srgbClr val="3C3939"/>
                </a:solidFill>
                <a:latin typeface="Roboto" pitchFamily="34" charset="0"/>
                <a:ea typeface="Roboto" pitchFamily="34" charset="-122"/>
                <a:cs typeface="Roboto" pitchFamily="34" charset="-120"/>
              </a:rPr>
              <a:t>Batch : B8</a:t>
            </a:r>
            <a:endParaRPr lang="en-US" sz="1750" b="1" dirty="0"/>
          </a:p>
        </p:txBody>
      </p:sp>
      <p:sp>
        <p:nvSpPr>
          <p:cNvPr id="6" name="Text 4"/>
          <p:cNvSpPr/>
          <p:nvPr/>
        </p:nvSpPr>
        <p:spPr>
          <a:xfrm>
            <a:off x="3298334" y="4193623"/>
            <a:ext cx="13042821" cy="362903"/>
          </a:xfrm>
          <a:prstGeom prst="rect">
            <a:avLst/>
          </a:prstGeom>
          <a:noFill/>
          <a:ln/>
        </p:spPr>
        <p:txBody>
          <a:bodyPr wrap="none" lIns="0" tIns="0" rIns="0" bIns="0" rtlCol="0" anchor="t"/>
          <a:lstStyle/>
          <a:p>
            <a:pPr marL="0" indent="0">
              <a:lnSpc>
                <a:spcPts val="2850"/>
              </a:lnSpc>
              <a:buNone/>
            </a:pPr>
            <a:r>
              <a:rPr lang="en-US" sz="1750" b="1" dirty="0">
                <a:solidFill>
                  <a:srgbClr val="3C3939"/>
                </a:solidFill>
                <a:latin typeface="Roboto" pitchFamily="34" charset="0"/>
                <a:ea typeface="Roboto" pitchFamily="34" charset="-122"/>
                <a:cs typeface="Roboto" pitchFamily="34" charset="-120"/>
              </a:rPr>
              <a:t>Roll Number : 13</a:t>
            </a:r>
            <a:endParaRPr lang="en-US" sz="1750" b="1" dirty="0"/>
          </a:p>
        </p:txBody>
      </p:sp>
      <p:sp>
        <p:nvSpPr>
          <p:cNvPr id="7" name="Text 5"/>
          <p:cNvSpPr/>
          <p:nvPr/>
        </p:nvSpPr>
        <p:spPr>
          <a:xfrm>
            <a:off x="3298333" y="4676434"/>
            <a:ext cx="13042821" cy="362903"/>
          </a:xfrm>
          <a:prstGeom prst="rect">
            <a:avLst/>
          </a:prstGeom>
          <a:noFill/>
          <a:ln/>
        </p:spPr>
        <p:txBody>
          <a:bodyPr wrap="none" lIns="0" tIns="0" rIns="0" bIns="0" rtlCol="0" anchor="t"/>
          <a:lstStyle/>
          <a:p>
            <a:pPr marL="0" indent="0">
              <a:lnSpc>
                <a:spcPts val="2850"/>
              </a:lnSpc>
              <a:buNone/>
            </a:pPr>
            <a:r>
              <a:rPr lang="en-US" sz="1750" b="1" dirty="0">
                <a:solidFill>
                  <a:srgbClr val="3C3939"/>
                </a:solidFill>
                <a:latin typeface="Roboto" pitchFamily="34" charset="0"/>
                <a:ea typeface="Roboto" pitchFamily="34" charset="-122"/>
                <a:cs typeface="Roboto" pitchFamily="34" charset="-120"/>
              </a:rPr>
              <a:t>Branch : CSE</a:t>
            </a:r>
            <a:endParaRPr lang="en-US" sz="1750" b="1" dirty="0"/>
          </a:p>
        </p:txBody>
      </p:sp>
      <p:sp>
        <p:nvSpPr>
          <p:cNvPr id="9" name="Shape 7"/>
          <p:cNvSpPr/>
          <p:nvPr/>
        </p:nvSpPr>
        <p:spPr>
          <a:xfrm>
            <a:off x="793790" y="6368653"/>
            <a:ext cx="362903" cy="362903"/>
          </a:xfrm>
          <a:prstGeom prst="roundRect">
            <a:avLst>
              <a:gd name="adj" fmla="val 25194296"/>
            </a:avLst>
          </a:prstGeom>
          <a:noFill/>
          <a:ln w="7620">
            <a:solidFill>
              <a:srgbClr val="FFFFFF"/>
            </a:solidFill>
            <a:prstDash val="solid"/>
          </a:ln>
        </p:spPr>
      </p:sp>
      <p:sp>
        <p:nvSpPr>
          <p:cNvPr id="11" name="Text 8"/>
          <p:cNvSpPr/>
          <p:nvPr/>
        </p:nvSpPr>
        <p:spPr>
          <a:xfrm>
            <a:off x="1270040" y="6351746"/>
            <a:ext cx="2214563" cy="396835"/>
          </a:xfrm>
          <a:prstGeom prst="rect">
            <a:avLst/>
          </a:prstGeom>
          <a:noFill/>
          <a:ln/>
        </p:spPr>
        <p:txBody>
          <a:bodyPr wrap="none" lIns="0" tIns="0" rIns="0" bIns="0" rtlCol="0" anchor="t"/>
          <a:lstStyle/>
          <a:p>
            <a:pPr marL="0" indent="0" algn="l">
              <a:lnSpc>
                <a:spcPts val="3100"/>
              </a:lnSpc>
              <a:buNone/>
            </a:pPr>
            <a:endParaRPr lang="en-US" sz="2200" dirty="0"/>
          </a:p>
        </p:txBody>
      </p:sp>
      <p:pic>
        <p:nvPicPr>
          <p:cNvPr id="15" name="Picture 14">
            <a:extLst>
              <a:ext uri="{FF2B5EF4-FFF2-40B4-BE49-F238E27FC236}">
                <a16:creationId xmlns:a16="http://schemas.microsoft.com/office/drawing/2014/main" id="{E25FBAC0-7E52-00E4-79B7-3B01B87886D8}"/>
              </a:ext>
            </a:extLst>
          </p:cNvPr>
          <p:cNvPicPr>
            <a:picLocks noChangeAspect="1"/>
          </p:cNvPicPr>
          <p:nvPr/>
        </p:nvPicPr>
        <p:blipFill>
          <a:blip r:embed="rId3"/>
          <a:stretch>
            <a:fillRect/>
          </a:stretch>
        </p:blipFill>
        <p:spPr>
          <a:xfrm>
            <a:off x="119029" y="8461"/>
            <a:ext cx="1712424" cy="1509802"/>
          </a:xfrm>
          <a:prstGeom prst="rect">
            <a:avLst/>
          </a:prstGeom>
        </p:spPr>
      </p:pic>
      <p:pic>
        <p:nvPicPr>
          <p:cNvPr id="17" name="Picture 16">
            <a:extLst>
              <a:ext uri="{FF2B5EF4-FFF2-40B4-BE49-F238E27FC236}">
                <a16:creationId xmlns:a16="http://schemas.microsoft.com/office/drawing/2014/main" id="{93DCA76A-A0DB-CA8A-7611-D842B07DD79D}"/>
              </a:ext>
            </a:extLst>
          </p:cNvPr>
          <p:cNvPicPr>
            <a:picLocks noChangeAspect="1"/>
          </p:cNvPicPr>
          <p:nvPr/>
        </p:nvPicPr>
        <p:blipFill>
          <a:blip r:embed="rId4"/>
          <a:stretch>
            <a:fillRect/>
          </a:stretch>
        </p:blipFill>
        <p:spPr>
          <a:xfrm>
            <a:off x="9177867" y="8461"/>
            <a:ext cx="5435600" cy="1509801"/>
          </a:xfrm>
          <a:prstGeom prst="rect">
            <a:avLst/>
          </a:prstGeom>
          <a:ln>
            <a:solidFill>
              <a:schemeClr val="tx1"/>
            </a:solidFill>
          </a:ln>
        </p:spPr>
      </p:pic>
      <p:sp>
        <p:nvSpPr>
          <p:cNvPr id="18" name="Rectangle 17">
            <a:extLst>
              <a:ext uri="{FF2B5EF4-FFF2-40B4-BE49-F238E27FC236}">
                <a16:creationId xmlns:a16="http://schemas.microsoft.com/office/drawing/2014/main" id="{9A3F4D54-3A79-A7DF-3C47-98DF61CE2411}"/>
              </a:ext>
            </a:extLst>
          </p:cNvPr>
          <p:cNvSpPr/>
          <p:nvPr/>
        </p:nvSpPr>
        <p:spPr>
          <a:xfrm>
            <a:off x="3183467" y="1590525"/>
            <a:ext cx="9603277" cy="1233713"/>
          </a:xfrm>
          <a:prstGeom prst="rect">
            <a:avLst/>
          </a:prstGeom>
          <a:ln>
            <a:solidFill>
              <a:schemeClr val="bg1"/>
            </a:solidFill>
          </a:ln>
        </p:spPr>
        <p:style>
          <a:lnRef idx="2">
            <a:schemeClr val="accent3"/>
          </a:lnRef>
          <a:fillRef idx="1">
            <a:schemeClr val="lt1"/>
          </a:fillRef>
          <a:effectRef idx="0">
            <a:schemeClr val="accent3"/>
          </a:effectRef>
          <a:fontRef idx="minor">
            <a:schemeClr val="dk1"/>
          </a:fontRef>
        </p:style>
        <p:txBody>
          <a:bodyPr rtlCol="0" anchor="ctr"/>
          <a:lstStyle/>
          <a:p>
            <a:r>
              <a:rPr lang="en-US" sz="4450" b="1" dirty="0">
                <a:solidFill>
                  <a:srgbClr val="1B1B27"/>
                </a:solidFill>
                <a:latin typeface="Raleway" pitchFamily="34" charset="0"/>
                <a:ea typeface="Raleway" pitchFamily="34" charset="-122"/>
                <a:cs typeface="Raleway" pitchFamily="34" charset="-120"/>
              </a:rPr>
              <a:t>Title:- </a:t>
            </a:r>
            <a:r>
              <a:rPr lang="en-US" sz="4450" b="1" dirty="0" err="1">
                <a:solidFill>
                  <a:srgbClr val="1B1B27"/>
                </a:solidFill>
                <a:latin typeface="Raleway" pitchFamily="34" charset="0"/>
                <a:ea typeface="Raleway" pitchFamily="34" charset="-122"/>
                <a:cs typeface="Raleway" pitchFamily="34" charset="-120"/>
              </a:rPr>
              <a:t>ShoeHub</a:t>
            </a:r>
            <a:endParaRPr lang="en-US" sz="4450" b="1" dirty="0"/>
          </a:p>
          <a:p>
            <a:pPr algn="ctr"/>
            <a:endParaRPr lang="en-IN" dirty="0"/>
          </a:p>
        </p:txBody>
      </p:sp>
      <p:sp>
        <p:nvSpPr>
          <p:cNvPr id="10" name="Rectangle 9">
            <a:extLst>
              <a:ext uri="{FF2B5EF4-FFF2-40B4-BE49-F238E27FC236}">
                <a16:creationId xmlns:a16="http://schemas.microsoft.com/office/drawing/2014/main" id="{785945FF-7B3D-F9A4-A2C1-563D31E1EE4B}"/>
              </a:ext>
            </a:extLst>
          </p:cNvPr>
          <p:cNvSpPr/>
          <p:nvPr/>
        </p:nvSpPr>
        <p:spPr>
          <a:xfrm>
            <a:off x="12208934" y="7145867"/>
            <a:ext cx="2404533" cy="106680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2">
            <a:extLst>
              <a:ext uri="{FF2B5EF4-FFF2-40B4-BE49-F238E27FC236}">
                <a16:creationId xmlns:a16="http://schemas.microsoft.com/office/drawing/2014/main" id="{4F9E6B5E-CC0C-CA21-AEF2-0EDEFA92D8DA}"/>
              </a:ext>
            </a:extLst>
          </p:cNvPr>
          <p:cNvSpPr txBox="1"/>
          <p:nvPr/>
        </p:nvSpPr>
        <p:spPr>
          <a:xfrm>
            <a:off x="3183467" y="5140802"/>
            <a:ext cx="8263466" cy="2711640"/>
          </a:xfrm>
          <a:prstGeom prst="rect">
            <a:avLst/>
          </a:prstGeom>
          <a:noFill/>
        </p:spPr>
        <p:txBody>
          <a:bodyPr wrap="square">
            <a:spAutoFit/>
          </a:bodyPr>
          <a:lstStyle/>
          <a:p>
            <a:pPr marL="0" indent="0" algn="just">
              <a:lnSpc>
                <a:spcPts val="2850"/>
              </a:lnSpc>
              <a:buNone/>
            </a:pPr>
            <a:r>
              <a:rPr lang="en-US" sz="1800" b="1" dirty="0">
                <a:latin typeface="Roboto" panose="02000000000000000000" pitchFamily="2" charset="0"/>
                <a:ea typeface="Roboto" panose="02000000000000000000" pitchFamily="2" charset="0"/>
                <a:cs typeface="Roboto" panose="02000000000000000000" pitchFamily="2" charset="0"/>
              </a:rPr>
              <a:t>Introduction:  </a:t>
            </a:r>
          </a:p>
          <a:p>
            <a:pPr marL="0" indent="0" algn="just">
              <a:lnSpc>
                <a:spcPts val="2850"/>
              </a:lnSpc>
              <a:buNone/>
            </a:pPr>
            <a:r>
              <a:rPr lang="en-US" b="1" dirty="0">
                <a:latin typeface="Roboto" panose="02000000000000000000" pitchFamily="2" charset="0"/>
                <a:ea typeface="Roboto" panose="02000000000000000000" pitchFamily="2" charset="0"/>
                <a:cs typeface="Roboto" panose="02000000000000000000" pitchFamily="2" charset="0"/>
              </a:rPr>
              <a:t>Welcome to </a:t>
            </a:r>
            <a:r>
              <a:rPr lang="en-US" b="1" dirty="0" err="1">
                <a:latin typeface="Roboto" panose="02000000000000000000" pitchFamily="2" charset="0"/>
                <a:ea typeface="Roboto" panose="02000000000000000000" pitchFamily="2" charset="0"/>
                <a:cs typeface="Roboto" panose="02000000000000000000" pitchFamily="2" charset="0"/>
              </a:rPr>
              <a:t>ShoeHub</a:t>
            </a:r>
            <a:r>
              <a:rPr lang="en-US" b="1" dirty="0">
                <a:latin typeface="Roboto" panose="02000000000000000000" pitchFamily="2" charset="0"/>
                <a:ea typeface="Roboto" panose="02000000000000000000" pitchFamily="2" charset="0"/>
                <a:cs typeface="Roboto" panose="02000000000000000000" pitchFamily="2" charset="0"/>
              </a:rPr>
              <a:t> – Your Ultimate Footwear Destination!</a:t>
            </a:r>
            <a:endParaRPr lang="en-US" dirty="0">
              <a:latin typeface="Roboto" panose="02000000000000000000" pitchFamily="2" charset="0"/>
              <a:ea typeface="Roboto" panose="02000000000000000000" pitchFamily="2" charset="0"/>
              <a:cs typeface="Roboto" panose="02000000000000000000" pitchFamily="2" charset="0"/>
            </a:endParaRPr>
          </a:p>
          <a:p>
            <a:pPr algn="just"/>
            <a:r>
              <a:rPr lang="en-US" sz="2000" dirty="0">
                <a:latin typeface="Roboto" panose="02000000000000000000" pitchFamily="2" charset="0"/>
                <a:ea typeface="Roboto" panose="02000000000000000000" pitchFamily="2" charset="0"/>
                <a:cs typeface="Roboto" panose="02000000000000000000" pitchFamily="2" charset="0"/>
              </a:rPr>
              <a:t>At </a:t>
            </a:r>
            <a:r>
              <a:rPr lang="en-US" sz="2000" dirty="0" err="1">
                <a:latin typeface="Roboto" panose="02000000000000000000" pitchFamily="2" charset="0"/>
                <a:ea typeface="Roboto" panose="02000000000000000000" pitchFamily="2" charset="0"/>
                <a:cs typeface="Roboto" panose="02000000000000000000" pitchFamily="2" charset="0"/>
              </a:rPr>
              <a:t>ShoeHub</a:t>
            </a:r>
            <a:r>
              <a:rPr lang="en-US" sz="2000" dirty="0">
                <a:latin typeface="Roboto" panose="02000000000000000000" pitchFamily="2" charset="0"/>
                <a:ea typeface="Roboto" panose="02000000000000000000" pitchFamily="2" charset="0"/>
                <a:cs typeface="Roboto" panose="02000000000000000000" pitchFamily="2" charset="0"/>
              </a:rPr>
              <a:t>, we bring you the latest trends, premium quality, and unbeatable prices—all in one place. Whether you're looking for stylish sneakers, durable boots, or comfy everyday wear, we’ve got something for everyone. Shop with confidence and step into style with </a:t>
            </a:r>
            <a:r>
              <a:rPr lang="en-US" sz="2000" dirty="0" err="1">
                <a:latin typeface="Roboto" panose="02000000000000000000" pitchFamily="2" charset="0"/>
                <a:ea typeface="Roboto" panose="02000000000000000000" pitchFamily="2" charset="0"/>
                <a:cs typeface="Roboto" panose="02000000000000000000" pitchFamily="2" charset="0"/>
              </a:rPr>
              <a:t>ShoeHub</a:t>
            </a:r>
            <a:r>
              <a:rPr lang="en-US" sz="2000">
                <a:latin typeface="Roboto" panose="02000000000000000000" pitchFamily="2" charset="0"/>
                <a:ea typeface="Roboto" panose="02000000000000000000" pitchFamily="2" charset="0"/>
                <a:cs typeface="Roboto" panose="02000000000000000000" pitchFamily="2" charset="0"/>
              </a:rPr>
              <a:t>!👟</a:t>
            </a:r>
            <a:endParaRPr lang="en-US" sz="2000" dirty="0">
              <a:latin typeface="Roboto" panose="02000000000000000000" pitchFamily="2" charset="0"/>
              <a:ea typeface="Roboto" panose="02000000000000000000" pitchFamily="2" charset="0"/>
              <a:cs typeface="Roboto" panose="02000000000000000000" pitchFamily="2" charset="0"/>
            </a:endParaRPr>
          </a:p>
          <a:p>
            <a:pPr marL="0" indent="0">
              <a:lnSpc>
                <a:spcPts val="2850"/>
              </a:lnSpc>
              <a:buNone/>
            </a:pPr>
            <a:endParaRPr lang="en-US" sz="1800" b="1" dirty="0">
              <a:latin typeface="Roboto" panose="02000000000000000000" pitchFamily="2" charset="0"/>
              <a:ea typeface="Roboto" panose="02000000000000000000" pitchFamily="2" charset="0"/>
              <a:cs typeface="Roboto" panose="02000000000000000000" pitchFamily="2"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658324" y="1017568"/>
            <a:ext cx="5670590" cy="708779"/>
          </a:xfrm>
          <a:prstGeom prst="rect">
            <a:avLst/>
          </a:prstGeom>
          <a:noFill/>
          <a:ln/>
        </p:spPr>
        <p:txBody>
          <a:bodyPr wrap="none" lIns="0" tIns="0" rIns="0" bIns="0" rtlCol="0" anchor="t"/>
          <a:lstStyle/>
          <a:p>
            <a:pPr marL="0" indent="0">
              <a:lnSpc>
                <a:spcPts val="5350"/>
              </a:lnSpc>
              <a:buNone/>
            </a:pPr>
            <a:r>
              <a:rPr lang="en-US" sz="4800" b="1" dirty="0">
                <a:solidFill>
                  <a:srgbClr val="1B1B27"/>
                </a:solidFill>
                <a:latin typeface="Raleway" pitchFamily="34" charset="0"/>
                <a:ea typeface="Raleway" pitchFamily="34" charset="-122"/>
                <a:cs typeface="Raleway" pitchFamily="34" charset="-120"/>
              </a:rPr>
              <a:t>Technologies Used</a:t>
            </a:r>
            <a:endParaRPr lang="en-US" sz="4800" b="1" dirty="0"/>
          </a:p>
        </p:txBody>
      </p:sp>
      <p:pic>
        <p:nvPicPr>
          <p:cNvPr id="3" name="Image 0" descr="preencoded.png"/>
          <p:cNvPicPr>
            <a:picLocks noChangeAspect="1"/>
          </p:cNvPicPr>
          <p:nvPr/>
        </p:nvPicPr>
        <p:blipFill>
          <a:blip r:embed="rId3"/>
          <a:stretch>
            <a:fillRect/>
          </a:stretch>
        </p:blipFill>
        <p:spPr>
          <a:xfrm>
            <a:off x="793790" y="2708672"/>
            <a:ext cx="566976" cy="566976"/>
          </a:xfrm>
          <a:prstGeom prst="rect">
            <a:avLst/>
          </a:prstGeom>
        </p:spPr>
      </p:pic>
      <p:sp>
        <p:nvSpPr>
          <p:cNvPr id="4" name="Text 1"/>
          <p:cNvSpPr/>
          <p:nvPr/>
        </p:nvSpPr>
        <p:spPr>
          <a:xfrm>
            <a:off x="793790" y="3502462"/>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3C3939"/>
                </a:solidFill>
                <a:latin typeface="Raleway" pitchFamily="34" charset="0"/>
                <a:ea typeface="Raleway" pitchFamily="34" charset="-122"/>
                <a:cs typeface="Raleway" pitchFamily="34" charset="-120"/>
              </a:rPr>
              <a:t>HTML</a:t>
            </a:r>
            <a:endParaRPr lang="en-US" sz="2200" dirty="0"/>
          </a:p>
        </p:txBody>
      </p:sp>
      <p:sp>
        <p:nvSpPr>
          <p:cNvPr id="5" name="Text 2"/>
          <p:cNvSpPr/>
          <p:nvPr/>
        </p:nvSpPr>
        <p:spPr>
          <a:xfrm>
            <a:off x="793790" y="3992880"/>
            <a:ext cx="3005495" cy="362903"/>
          </a:xfrm>
          <a:prstGeom prst="rect">
            <a:avLst/>
          </a:prstGeom>
          <a:noFill/>
          <a:ln/>
        </p:spPr>
        <p:txBody>
          <a:bodyPr wrap="none" lIns="0" tIns="0" rIns="0" bIns="0" rtlCol="0" anchor="t"/>
          <a:lstStyle/>
          <a:p>
            <a:pPr marL="0" indent="0" algn="l">
              <a:lnSpc>
                <a:spcPts val="2850"/>
              </a:lnSpc>
              <a:buNone/>
            </a:pPr>
            <a:r>
              <a:rPr lang="en-US" sz="1750" dirty="0">
                <a:solidFill>
                  <a:srgbClr val="3C3939"/>
                </a:solidFill>
                <a:latin typeface="Roboto" pitchFamily="34" charset="0"/>
                <a:ea typeface="Roboto" pitchFamily="34" charset="-122"/>
                <a:cs typeface="Roboto" pitchFamily="34" charset="-120"/>
              </a:rPr>
              <a:t>For structuring content</a:t>
            </a:r>
            <a:endParaRPr lang="en-US" sz="1750" dirty="0"/>
          </a:p>
        </p:txBody>
      </p:sp>
      <p:pic>
        <p:nvPicPr>
          <p:cNvPr id="6" name="Image 1" descr="preencoded.png"/>
          <p:cNvPicPr>
            <a:picLocks noChangeAspect="1"/>
          </p:cNvPicPr>
          <p:nvPr/>
        </p:nvPicPr>
        <p:blipFill>
          <a:blip r:embed="rId4"/>
          <a:stretch>
            <a:fillRect/>
          </a:stretch>
        </p:blipFill>
        <p:spPr>
          <a:xfrm>
            <a:off x="4139446" y="2708672"/>
            <a:ext cx="566976" cy="566976"/>
          </a:xfrm>
          <a:prstGeom prst="rect">
            <a:avLst/>
          </a:prstGeom>
        </p:spPr>
      </p:pic>
      <p:sp>
        <p:nvSpPr>
          <p:cNvPr id="7" name="Text 3"/>
          <p:cNvSpPr/>
          <p:nvPr/>
        </p:nvSpPr>
        <p:spPr>
          <a:xfrm>
            <a:off x="4139446" y="3502462"/>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3C3939"/>
                </a:solidFill>
                <a:latin typeface="Raleway" pitchFamily="34" charset="0"/>
                <a:ea typeface="Raleway" pitchFamily="34" charset="-122"/>
                <a:cs typeface="Raleway" pitchFamily="34" charset="-120"/>
              </a:rPr>
              <a:t>CSS</a:t>
            </a:r>
            <a:endParaRPr lang="en-US" sz="2200" dirty="0"/>
          </a:p>
        </p:txBody>
      </p:sp>
      <p:sp>
        <p:nvSpPr>
          <p:cNvPr id="8" name="Text 4"/>
          <p:cNvSpPr/>
          <p:nvPr/>
        </p:nvSpPr>
        <p:spPr>
          <a:xfrm>
            <a:off x="4139446" y="3992880"/>
            <a:ext cx="3005614" cy="362903"/>
          </a:xfrm>
          <a:prstGeom prst="rect">
            <a:avLst/>
          </a:prstGeom>
          <a:noFill/>
          <a:ln/>
        </p:spPr>
        <p:txBody>
          <a:bodyPr wrap="none" lIns="0" tIns="0" rIns="0" bIns="0" rtlCol="0" anchor="t"/>
          <a:lstStyle/>
          <a:p>
            <a:pPr marL="0" indent="0" algn="l">
              <a:lnSpc>
                <a:spcPts val="2850"/>
              </a:lnSpc>
              <a:buNone/>
            </a:pPr>
            <a:r>
              <a:rPr lang="en-US" sz="1750" dirty="0">
                <a:solidFill>
                  <a:srgbClr val="3C3939"/>
                </a:solidFill>
                <a:latin typeface="Roboto" pitchFamily="34" charset="0"/>
                <a:ea typeface="Roboto" pitchFamily="34" charset="-122"/>
                <a:cs typeface="Roboto" pitchFamily="34" charset="-120"/>
              </a:rPr>
              <a:t>For styling and layout</a:t>
            </a:r>
            <a:endParaRPr lang="en-US" sz="1750" dirty="0"/>
          </a:p>
        </p:txBody>
      </p:sp>
      <p:pic>
        <p:nvPicPr>
          <p:cNvPr id="9" name="Image 2" descr="preencoded.png"/>
          <p:cNvPicPr>
            <a:picLocks noChangeAspect="1"/>
          </p:cNvPicPr>
          <p:nvPr/>
        </p:nvPicPr>
        <p:blipFill>
          <a:blip r:embed="rId5"/>
          <a:stretch>
            <a:fillRect/>
          </a:stretch>
        </p:blipFill>
        <p:spPr>
          <a:xfrm>
            <a:off x="7485221" y="2708672"/>
            <a:ext cx="566976" cy="566976"/>
          </a:xfrm>
          <a:prstGeom prst="rect">
            <a:avLst/>
          </a:prstGeom>
        </p:spPr>
      </p:pic>
      <p:sp>
        <p:nvSpPr>
          <p:cNvPr id="10" name="Text 5"/>
          <p:cNvSpPr/>
          <p:nvPr/>
        </p:nvSpPr>
        <p:spPr>
          <a:xfrm>
            <a:off x="7485221" y="3502462"/>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3C3939"/>
                </a:solidFill>
                <a:latin typeface="Raleway" pitchFamily="34" charset="0"/>
                <a:ea typeface="Raleway" pitchFamily="34" charset="-122"/>
                <a:cs typeface="Raleway" pitchFamily="34" charset="-120"/>
              </a:rPr>
              <a:t>Bootstrap</a:t>
            </a:r>
            <a:endParaRPr lang="en-US" sz="2200" dirty="0"/>
          </a:p>
        </p:txBody>
      </p:sp>
      <p:sp>
        <p:nvSpPr>
          <p:cNvPr id="11" name="Text 6"/>
          <p:cNvSpPr/>
          <p:nvPr/>
        </p:nvSpPr>
        <p:spPr>
          <a:xfrm>
            <a:off x="7485221" y="3992880"/>
            <a:ext cx="3005614" cy="362903"/>
          </a:xfrm>
          <a:prstGeom prst="rect">
            <a:avLst/>
          </a:prstGeom>
          <a:noFill/>
          <a:ln/>
        </p:spPr>
        <p:txBody>
          <a:bodyPr wrap="none" lIns="0" tIns="0" rIns="0" bIns="0" rtlCol="0" anchor="t"/>
          <a:lstStyle/>
          <a:p>
            <a:pPr marL="0" indent="0" algn="l">
              <a:lnSpc>
                <a:spcPts val="2850"/>
              </a:lnSpc>
              <a:buNone/>
            </a:pPr>
            <a:r>
              <a:rPr lang="en-US" sz="1750" dirty="0">
                <a:solidFill>
                  <a:srgbClr val="3C3939"/>
                </a:solidFill>
                <a:latin typeface="Roboto" pitchFamily="34" charset="0"/>
                <a:ea typeface="Roboto" pitchFamily="34" charset="-122"/>
                <a:cs typeface="Roboto" pitchFamily="34" charset="-120"/>
              </a:rPr>
              <a:t>For responsive web design</a:t>
            </a:r>
            <a:endParaRPr lang="en-US" sz="1750" dirty="0"/>
          </a:p>
        </p:txBody>
      </p:sp>
      <p:pic>
        <p:nvPicPr>
          <p:cNvPr id="12" name="Image 3" descr="preencoded.png"/>
          <p:cNvPicPr>
            <a:picLocks noChangeAspect="1"/>
          </p:cNvPicPr>
          <p:nvPr/>
        </p:nvPicPr>
        <p:blipFill>
          <a:blip r:embed="rId6"/>
          <a:stretch>
            <a:fillRect/>
          </a:stretch>
        </p:blipFill>
        <p:spPr>
          <a:xfrm>
            <a:off x="10830997" y="2708672"/>
            <a:ext cx="566976" cy="566976"/>
          </a:xfrm>
          <a:prstGeom prst="rect">
            <a:avLst/>
          </a:prstGeom>
        </p:spPr>
      </p:pic>
      <p:sp>
        <p:nvSpPr>
          <p:cNvPr id="13" name="Text 7"/>
          <p:cNvSpPr/>
          <p:nvPr/>
        </p:nvSpPr>
        <p:spPr>
          <a:xfrm>
            <a:off x="10830997" y="3502462"/>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3C3939"/>
                </a:solidFill>
                <a:latin typeface="Raleway" pitchFamily="34" charset="0"/>
                <a:ea typeface="Raleway" pitchFamily="34" charset="-122"/>
                <a:cs typeface="Raleway" pitchFamily="34" charset="-120"/>
              </a:rPr>
              <a:t>PHP</a:t>
            </a:r>
            <a:endParaRPr lang="en-US" sz="2200" dirty="0"/>
          </a:p>
        </p:txBody>
      </p:sp>
      <p:sp>
        <p:nvSpPr>
          <p:cNvPr id="14" name="Text 8"/>
          <p:cNvSpPr/>
          <p:nvPr/>
        </p:nvSpPr>
        <p:spPr>
          <a:xfrm>
            <a:off x="10830997" y="3992880"/>
            <a:ext cx="3005614" cy="362903"/>
          </a:xfrm>
          <a:prstGeom prst="rect">
            <a:avLst/>
          </a:prstGeom>
          <a:noFill/>
          <a:ln/>
        </p:spPr>
        <p:txBody>
          <a:bodyPr wrap="none" lIns="0" tIns="0" rIns="0" bIns="0" rtlCol="0" anchor="t"/>
          <a:lstStyle/>
          <a:p>
            <a:pPr marL="0" indent="0" algn="l">
              <a:lnSpc>
                <a:spcPts val="2850"/>
              </a:lnSpc>
              <a:buNone/>
            </a:pPr>
            <a:r>
              <a:rPr lang="en-US" sz="1750" dirty="0">
                <a:solidFill>
                  <a:srgbClr val="3C3939"/>
                </a:solidFill>
                <a:latin typeface="Roboto" pitchFamily="34" charset="0"/>
                <a:ea typeface="Roboto" pitchFamily="34" charset="-122"/>
                <a:cs typeface="Roboto" pitchFamily="34" charset="-120"/>
              </a:rPr>
              <a:t>For server-side scripting</a:t>
            </a:r>
            <a:endParaRPr lang="en-US" sz="1750" dirty="0"/>
          </a:p>
        </p:txBody>
      </p:sp>
      <p:pic>
        <p:nvPicPr>
          <p:cNvPr id="15" name="Image 4" descr="preencoded.png"/>
          <p:cNvPicPr>
            <a:picLocks noChangeAspect="1"/>
          </p:cNvPicPr>
          <p:nvPr/>
        </p:nvPicPr>
        <p:blipFill>
          <a:blip r:embed="rId7"/>
          <a:stretch>
            <a:fillRect/>
          </a:stretch>
        </p:blipFill>
        <p:spPr>
          <a:xfrm>
            <a:off x="793790" y="5036225"/>
            <a:ext cx="566976" cy="566976"/>
          </a:xfrm>
          <a:prstGeom prst="rect">
            <a:avLst/>
          </a:prstGeom>
        </p:spPr>
      </p:pic>
      <p:sp>
        <p:nvSpPr>
          <p:cNvPr id="16" name="Text 9"/>
          <p:cNvSpPr/>
          <p:nvPr/>
        </p:nvSpPr>
        <p:spPr>
          <a:xfrm>
            <a:off x="793790" y="5830014"/>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3C3939"/>
                </a:solidFill>
                <a:latin typeface="Raleway" pitchFamily="34" charset="0"/>
                <a:ea typeface="Raleway" pitchFamily="34" charset="-122"/>
                <a:cs typeface="Raleway" pitchFamily="34" charset="-120"/>
              </a:rPr>
              <a:t>MySQL</a:t>
            </a:r>
            <a:endParaRPr lang="en-US" sz="2200" dirty="0"/>
          </a:p>
        </p:txBody>
      </p:sp>
      <p:sp>
        <p:nvSpPr>
          <p:cNvPr id="17" name="Text 10"/>
          <p:cNvSpPr/>
          <p:nvPr/>
        </p:nvSpPr>
        <p:spPr>
          <a:xfrm>
            <a:off x="793790" y="6320433"/>
            <a:ext cx="3005495" cy="362903"/>
          </a:xfrm>
          <a:prstGeom prst="rect">
            <a:avLst/>
          </a:prstGeom>
          <a:noFill/>
          <a:ln/>
        </p:spPr>
        <p:txBody>
          <a:bodyPr wrap="none" lIns="0" tIns="0" rIns="0" bIns="0" rtlCol="0" anchor="t"/>
          <a:lstStyle/>
          <a:p>
            <a:pPr marL="0" indent="0" algn="l">
              <a:lnSpc>
                <a:spcPts val="2850"/>
              </a:lnSpc>
              <a:buNone/>
            </a:pPr>
            <a:r>
              <a:rPr lang="en-US" sz="1750" dirty="0">
                <a:solidFill>
                  <a:srgbClr val="3C3939"/>
                </a:solidFill>
                <a:latin typeface="Roboto" pitchFamily="34" charset="0"/>
                <a:ea typeface="Roboto" pitchFamily="34" charset="-122"/>
                <a:cs typeface="Roboto" pitchFamily="34" charset="-120"/>
              </a:rPr>
              <a:t>For efficient data handling</a:t>
            </a:r>
            <a:endParaRPr lang="en-US" sz="1750" dirty="0"/>
          </a:p>
        </p:txBody>
      </p:sp>
      <p:sp>
        <p:nvSpPr>
          <p:cNvPr id="18" name="Rectangle 17">
            <a:extLst>
              <a:ext uri="{FF2B5EF4-FFF2-40B4-BE49-F238E27FC236}">
                <a16:creationId xmlns:a16="http://schemas.microsoft.com/office/drawing/2014/main" id="{497F9773-8276-D0E6-20BD-6E1862ABBF70}"/>
              </a:ext>
            </a:extLst>
          </p:cNvPr>
          <p:cNvSpPr/>
          <p:nvPr/>
        </p:nvSpPr>
        <p:spPr>
          <a:xfrm>
            <a:off x="12208934" y="7145867"/>
            <a:ext cx="2404533" cy="106680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793790" y="1972985"/>
            <a:ext cx="10926247" cy="708779"/>
          </a:xfrm>
          <a:prstGeom prst="rect">
            <a:avLst/>
          </a:prstGeom>
          <a:noFill/>
          <a:ln/>
        </p:spPr>
        <p:txBody>
          <a:bodyPr wrap="none" lIns="0" tIns="0" rIns="0" bIns="0" rtlCol="0" anchor="t"/>
          <a:lstStyle/>
          <a:p>
            <a:pPr marL="0" indent="0">
              <a:lnSpc>
                <a:spcPts val="5550"/>
              </a:lnSpc>
              <a:buNone/>
            </a:pPr>
            <a:r>
              <a:rPr lang="en-US" sz="4450" b="1" dirty="0">
                <a:solidFill>
                  <a:srgbClr val="1B1B27"/>
                </a:solidFill>
                <a:latin typeface="Raleway" pitchFamily="34" charset="0"/>
                <a:ea typeface="Raleway" pitchFamily="34" charset="-122"/>
                <a:cs typeface="Raleway" pitchFamily="34" charset="-120"/>
              </a:rPr>
              <a:t>Advantages, Disadvantages, and Features</a:t>
            </a:r>
            <a:endParaRPr lang="en-US" sz="4450" b="1" dirty="0"/>
          </a:p>
        </p:txBody>
      </p:sp>
      <p:sp>
        <p:nvSpPr>
          <p:cNvPr id="3" name="Text 1"/>
          <p:cNvSpPr/>
          <p:nvPr/>
        </p:nvSpPr>
        <p:spPr>
          <a:xfrm>
            <a:off x="793790" y="3248739"/>
            <a:ext cx="2835235" cy="354330"/>
          </a:xfrm>
          <a:prstGeom prst="rect">
            <a:avLst/>
          </a:prstGeom>
          <a:noFill/>
          <a:ln/>
        </p:spPr>
        <p:txBody>
          <a:bodyPr wrap="none" lIns="0" tIns="0" rIns="0" bIns="0" rtlCol="0" anchor="t"/>
          <a:lstStyle/>
          <a:p>
            <a:pPr marL="0" indent="0">
              <a:lnSpc>
                <a:spcPts val="2750"/>
              </a:lnSpc>
              <a:buNone/>
            </a:pPr>
            <a:r>
              <a:rPr lang="en-US" sz="2200" b="1" dirty="0">
                <a:solidFill>
                  <a:srgbClr val="1B1B27"/>
                </a:solidFill>
                <a:latin typeface="Raleway" pitchFamily="34" charset="0"/>
                <a:ea typeface="Raleway" pitchFamily="34" charset="-122"/>
                <a:cs typeface="Raleway" pitchFamily="34" charset="-120"/>
              </a:rPr>
              <a:t>Advantages</a:t>
            </a:r>
            <a:endParaRPr lang="en-US" sz="2200" b="1" dirty="0"/>
          </a:p>
        </p:txBody>
      </p:sp>
      <p:sp>
        <p:nvSpPr>
          <p:cNvPr id="4" name="Text 2"/>
          <p:cNvSpPr/>
          <p:nvPr/>
        </p:nvSpPr>
        <p:spPr>
          <a:xfrm>
            <a:off x="793790" y="3829883"/>
            <a:ext cx="3978116" cy="725805"/>
          </a:xfrm>
          <a:prstGeom prst="rect">
            <a:avLst/>
          </a:prstGeom>
          <a:noFill/>
          <a:ln/>
        </p:spPr>
        <p:txBody>
          <a:bodyPr wrap="square" lIns="0" tIns="0" rIns="0" bIns="0" rtlCol="0" anchor="t"/>
          <a:lstStyle/>
          <a:p>
            <a:pPr marL="285750" indent="-285750">
              <a:lnSpc>
                <a:spcPts val="2850"/>
              </a:lnSpc>
              <a:buFont typeface="Wingdings" panose="05000000000000000000" pitchFamily="2" charset="2"/>
              <a:buChar char="Ø"/>
            </a:pPr>
            <a:r>
              <a:rPr lang="en-US" sz="1750" dirty="0">
                <a:solidFill>
                  <a:srgbClr val="3C3939"/>
                </a:solidFill>
                <a:latin typeface="Roboto" pitchFamily="34" charset="0"/>
                <a:ea typeface="Roboto" pitchFamily="34" charset="-122"/>
                <a:cs typeface="Roboto" pitchFamily="34" charset="-120"/>
              </a:rPr>
              <a:t>Fast Load Times using optimized HTML and CSS</a:t>
            </a:r>
            <a:endParaRPr lang="en-US" sz="1750" dirty="0"/>
          </a:p>
        </p:txBody>
      </p:sp>
      <p:sp>
        <p:nvSpPr>
          <p:cNvPr id="5" name="Text 3"/>
          <p:cNvSpPr/>
          <p:nvPr/>
        </p:nvSpPr>
        <p:spPr>
          <a:xfrm>
            <a:off x="793790" y="4759762"/>
            <a:ext cx="3978116" cy="725805"/>
          </a:xfrm>
          <a:prstGeom prst="rect">
            <a:avLst/>
          </a:prstGeom>
          <a:noFill/>
          <a:ln/>
        </p:spPr>
        <p:txBody>
          <a:bodyPr wrap="square" lIns="0" tIns="0" rIns="0" bIns="0" rtlCol="0" anchor="t"/>
          <a:lstStyle/>
          <a:p>
            <a:pPr marL="285750" indent="-285750">
              <a:lnSpc>
                <a:spcPts val="2850"/>
              </a:lnSpc>
              <a:buFont typeface="Wingdings" panose="05000000000000000000" pitchFamily="2" charset="2"/>
              <a:buChar char="Ø"/>
            </a:pPr>
            <a:r>
              <a:rPr lang="en-US" sz="1750" dirty="0">
                <a:solidFill>
                  <a:srgbClr val="3C3939"/>
                </a:solidFill>
                <a:latin typeface="Roboto" pitchFamily="34" charset="0"/>
                <a:ea typeface="Roboto" pitchFamily="34" charset="-122"/>
                <a:cs typeface="Roboto" pitchFamily="34" charset="-120"/>
              </a:rPr>
              <a:t>Responsive Design allowing accessibility on various devices</a:t>
            </a:r>
            <a:endParaRPr lang="en-US" sz="1750" dirty="0"/>
          </a:p>
        </p:txBody>
      </p:sp>
      <p:sp>
        <p:nvSpPr>
          <p:cNvPr id="6" name="Text 4"/>
          <p:cNvSpPr/>
          <p:nvPr/>
        </p:nvSpPr>
        <p:spPr>
          <a:xfrm>
            <a:off x="793790" y="5689640"/>
            <a:ext cx="3978116" cy="362903"/>
          </a:xfrm>
          <a:prstGeom prst="rect">
            <a:avLst/>
          </a:prstGeom>
          <a:noFill/>
          <a:ln/>
        </p:spPr>
        <p:txBody>
          <a:bodyPr wrap="none" lIns="0" tIns="0" rIns="0" bIns="0" rtlCol="0" anchor="t"/>
          <a:lstStyle/>
          <a:p>
            <a:pPr marL="285750" indent="-285750">
              <a:lnSpc>
                <a:spcPts val="2850"/>
              </a:lnSpc>
              <a:buFont typeface="Wingdings" panose="05000000000000000000" pitchFamily="2" charset="2"/>
              <a:buChar char="Ø"/>
            </a:pPr>
            <a:r>
              <a:rPr lang="en-US" sz="1750" dirty="0">
                <a:solidFill>
                  <a:srgbClr val="3C3939"/>
                </a:solidFill>
                <a:latin typeface="Roboto" pitchFamily="34" charset="0"/>
                <a:ea typeface="Roboto" pitchFamily="34" charset="-122"/>
                <a:cs typeface="Roboto" pitchFamily="34" charset="-120"/>
              </a:rPr>
              <a:t>Easy Customization with Bootstrap</a:t>
            </a:r>
            <a:endParaRPr lang="en-US" sz="1750" dirty="0"/>
          </a:p>
        </p:txBody>
      </p:sp>
      <p:sp>
        <p:nvSpPr>
          <p:cNvPr id="7" name="Text 5"/>
          <p:cNvSpPr/>
          <p:nvPr/>
        </p:nvSpPr>
        <p:spPr>
          <a:xfrm>
            <a:off x="5332928" y="3248739"/>
            <a:ext cx="2835235" cy="354330"/>
          </a:xfrm>
          <a:prstGeom prst="rect">
            <a:avLst/>
          </a:prstGeom>
          <a:noFill/>
          <a:ln/>
        </p:spPr>
        <p:txBody>
          <a:bodyPr wrap="none" lIns="0" tIns="0" rIns="0" bIns="0" rtlCol="0" anchor="t"/>
          <a:lstStyle/>
          <a:p>
            <a:pPr marL="0" indent="0">
              <a:lnSpc>
                <a:spcPts val="2750"/>
              </a:lnSpc>
              <a:buNone/>
            </a:pPr>
            <a:r>
              <a:rPr lang="en-US" sz="2200" b="1" dirty="0">
                <a:solidFill>
                  <a:srgbClr val="1B1B27"/>
                </a:solidFill>
                <a:latin typeface="Raleway" pitchFamily="34" charset="0"/>
                <a:ea typeface="Raleway" pitchFamily="34" charset="-122"/>
                <a:cs typeface="Raleway" pitchFamily="34" charset="-120"/>
              </a:rPr>
              <a:t>Disadvantages</a:t>
            </a:r>
            <a:endParaRPr lang="en-US" sz="2200" b="1" dirty="0"/>
          </a:p>
        </p:txBody>
      </p:sp>
      <p:sp>
        <p:nvSpPr>
          <p:cNvPr id="8" name="Text 6"/>
          <p:cNvSpPr/>
          <p:nvPr/>
        </p:nvSpPr>
        <p:spPr>
          <a:xfrm>
            <a:off x="5332928" y="3829883"/>
            <a:ext cx="3978116" cy="725805"/>
          </a:xfrm>
          <a:prstGeom prst="rect">
            <a:avLst/>
          </a:prstGeom>
          <a:noFill/>
          <a:ln/>
        </p:spPr>
        <p:txBody>
          <a:bodyPr wrap="square" lIns="0" tIns="0" rIns="0" bIns="0" rtlCol="0" anchor="t"/>
          <a:lstStyle/>
          <a:p>
            <a:pPr marL="285750" indent="-285750">
              <a:lnSpc>
                <a:spcPts val="2850"/>
              </a:lnSpc>
              <a:buFont typeface="Wingdings" panose="05000000000000000000" pitchFamily="2" charset="2"/>
              <a:buChar char="Ø"/>
            </a:pPr>
            <a:r>
              <a:rPr lang="en-US" sz="1750" dirty="0">
                <a:solidFill>
                  <a:srgbClr val="3C3939"/>
                </a:solidFill>
                <a:latin typeface="Roboto" pitchFamily="34" charset="0"/>
                <a:ea typeface="Roboto" pitchFamily="34" charset="-122"/>
                <a:cs typeface="Roboto" pitchFamily="34" charset="-120"/>
              </a:rPr>
              <a:t>Dependence on PHP and MySQL for backend operations</a:t>
            </a:r>
            <a:endParaRPr lang="en-US" sz="1750" dirty="0"/>
          </a:p>
        </p:txBody>
      </p:sp>
      <p:sp>
        <p:nvSpPr>
          <p:cNvPr id="9" name="Text 7"/>
          <p:cNvSpPr/>
          <p:nvPr/>
        </p:nvSpPr>
        <p:spPr>
          <a:xfrm>
            <a:off x="5332928" y="4759762"/>
            <a:ext cx="3978116" cy="725805"/>
          </a:xfrm>
          <a:prstGeom prst="rect">
            <a:avLst/>
          </a:prstGeom>
          <a:noFill/>
          <a:ln/>
        </p:spPr>
        <p:txBody>
          <a:bodyPr wrap="square" lIns="0" tIns="0" rIns="0" bIns="0" rtlCol="0" anchor="t"/>
          <a:lstStyle/>
          <a:p>
            <a:pPr marL="285750" indent="-285750">
              <a:lnSpc>
                <a:spcPts val="2850"/>
              </a:lnSpc>
              <a:buFont typeface="Wingdings" panose="05000000000000000000" pitchFamily="2" charset="2"/>
              <a:buChar char="Ø"/>
            </a:pPr>
            <a:r>
              <a:rPr lang="en-US" sz="1750" dirty="0">
                <a:solidFill>
                  <a:srgbClr val="3C3939"/>
                </a:solidFill>
                <a:latin typeface="Roboto" pitchFamily="34" charset="0"/>
                <a:ea typeface="Roboto" pitchFamily="34" charset="-122"/>
                <a:cs typeface="Roboto" pitchFamily="34" charset="-120"/>
              </a:rPr>
              <a:t>Security concerns if not properly secured</a:t>
            </a:r>
            <a:endParaRPr lang="en-US" sz="1750" dirty="0"/>
          </a:p>
        </p:txBody>
      </p:sp>
      <p:sp>
        <p:nvSpPr>
          <p:cNvPr id="10" name="Text 8"/>
          <p:cNvSpPr/>
          <p:nvPr/>
        </p:nvSpPr>
        <p:spPr>
          <a:xfrm>
            <a:off x="9872067" y="3248739"/>
            <a:ext cx="2835235" cy="354330"/>
          </a:xfrm>
          <a:prstGeom prst="rect">
            <a:avLst/>
          </a:prstGeom>
          <a:noFill/>
          <a:ln/>
        </p:spPr>
        <p:txBody>
          <a:bodyPr wrap="none" lIns="0" tIns="0" rIns="0" bIns="0" rtlCol="0" anchor="t"/>
          <a:lstStyle/>
          <a:p>
            <a:pPr marL="0" indent="0">
              <a:lnSpc>
                <a:spcPts val="2750"/>
              </a:lnSpc>
              <a:buNone/>
            </a:pPr>
            <a:r>
              <a:rPr lang="en-US" sz="2200" b="1" dirty="0">
                <a:solidFill>
                  <a:srgbClr val="1B1B27"/>
                </a:solidFill>
                <a:latin typeface="Raleway" pitchFamily="34" charset="0"/>
                <a:ea typeface="Raleway" pitchFamily="34" charset="-122"/>
                <a:cs typeface="Raleway" pitchFamily="34" charset="-120"/>
              </a:rPr>
              <a:t>Features</a:t>
            </a:r>
            <a:endParaRPr lang="en-US" sz="2200" b="1" dirty="0"/>
          </a:p>
        </p:txBody>
      </p:sp>
      <p:sp>
        <p:nvSpPr>
          <p:cNvPr id="12" name="Text 10"/>
          <p:cNvSpPr/>
          <p:nvPr/>
        </p:nvSpPr>
        <p:spPr>
          <a:xfrm>
            <a:off x="9872067" y="3831820"/>
            <a:ext cx="3978116" cy="362903"/>
          </a:xfrm>
          <a:prstGeom prst="rect">
            <a:avLst/>
          </a:prstGeom>
          <a:noFill/>
          <a:ln/>
        </p:spPr>
        <p:txBody>
          <a:bodyPr wrap="none" lIns="0" tIns="0" rIns="0" bIns="0" rtlCol="0" anchor="t"/>
          <a:lstStyle/>
          <a:p>
            <a:pPr marL="342900" indent="-342900">
              <a:lnSpc>
                <a:spcPts val="2850"/>
              </a:lnSpc>
              <a:buSzPct val="100000"/>
              <a:buFont typeface="Wingdings" panose="05000000000000000000" pitchFamily="2" charset="2"/>
              <a:buChar char="Ø"/>
            </a:pPr>
            <a:r>
              <a:rPr lang="en-US" sz="1750" dirty="0">
                <a:solidFill>
                  <a:srgbClr val="3C3939"/>
                </a:solidFill>
                <a:latin typeface="Roboto" pitchFamily="34" charset="0"/>
                <a:ea typeface="Roboto" pitchFamily="34" charset="-122"/>
                <a:cs typeface="Roboto" pitchFamily="34" charset="-120"/>
              </a:rPr>
              <a:t>Robust user management system.</a:t>
            </a:r>
            <a:endParaRPr lang="en-US" sz="1750" dirty="0"/>
          </a:p>
        </p:txBody>
      </p:sp>
      <p:sp>
        <p:nvSpPr>
          <p:cNvPr id="13" name="Text 11"/>
          <p:cNvSpPr/>
          <p:nvPr/>
        </p:nvSpPr>
        <p:spPr>
          <a:xfrm>
            <a:off x="9872067" y="4374236"/>
            <a:ext cx="3978116" cy="362904"/>
          </a:xfrm>
          <a:prstGeom prst="rect">
            <a:avLst/>
          </a:prstGeom>
          <a:noFill/>
          <a:ln/>
        </p:spPr>
        <p:txBody>
          <a:bodyPr wrap="square" lIns="0" tIns="0" rIns="0" bIns="0" rtlCol="0" anchor="t"/>
          <a:lstStyle/>
          <a:p>
            <a:pPr marL="285750" indent="-285750">
              <a:lnSpc>
                <a:spcPts val="2850"/>
              </a:lnSpc>
              <a:buSzPct val="100000"/>
              <a:buFont typeface="Wingdings" panose="05000000000000000000" pitchFamily="2" charset="2"/>
              <a:buChar char="Ø"/>
            </a:pPr>
            <a:r>
              <a:rPr lang="en-US" sz="1750" dirty="0">
                <a:solidFill>
                  <a:srgbClr val="3C3939"/>
                </a:solidFill>
                <a:latin typeface="Roboto" pitchFamily="34" charset="0"/>
                <a:ea typeface="Roboto" pitchFamily="34" charset="-122"/>
                <a:cs typeface="Roboto" pitchFamily="34" charset="-120"/>
              </a:rPr>
              <a:t>Responsive design.</a:t>
            </a:r>
            <a:endParaRPr lang="en-US" sz="1750" dirty="0"/>
          </a:p>
        </p:txBody>
      </p:sp>
      <p:sp>
        <p:nvSpPr>
          <p:cNvPr id="14" name="Rectangle 13">
            <a:extLst>
              <a:ext uri="{FF2B5EF4-FFF2-40B4-BE49-F238E27FC236}">
                <a16:creationId xmlns:a16="http://schemas.microsoft.com/office/drawing/2014/main" id="{7168E368-FB27-BCF4-D0BC-91A76B8BE4C7}"/>
              </a:ext>
            </a:extLst>
          </p:cNvPr>
          <p:cNvSpPr/>
          <p:nvPr/>
        </p:nvSpPr>
        <p:spPr>
          <a:xfrm>
            <a:off x="12208934" y="7145867"/>
            <a:ext cx="2404533" cy="106680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2835235"/>
          </a:xfrm>
          <a:prstGeom prst="rect">
            <a:avLst/>
          </a:prstGeom>
        </p:spPr>
      </p:pic>
      <p:sp>
        <p:nvSpPr>
          <p:cNvPr id="3" name="Text 0"/>
          <p:cNvSpPr/>
          <p:nvPr/>
        </p:nvSpPr>
        <p:spPr>
          <a:xfrm>
            <a:off x="793790" y="3072711"/>
            <a:ext cx="5670590" cy="708779"/>
          </a:xfrm>
          <a:prstGeom prst="rect">
            <a:avLst/>
          </a:prstGeom>
          <a:noFill/>
          <a:ln/>
        </p:spPr>
        <p:txBody>
          <a:bodyPr wrap="none" lIns="0" tIns="0" rIns="0" bIns="0" rtlCol="0" anchor="t"/>
          <a:lstStyle/>
          <a:p>
            <a:pPr marL="0" indent="0">
              <a:lnSpc>
                <a:spcPts val="5550"/>
              </a:lnSpc>
              <a:buNone/>
            </a:pPr>
            <a:r>
              <a:rPr lang="en-US" sz="4450" b="1" dirty="0">
                <a:solidFill>
                  <a:srgbClr val="1B1B27"/>
                </a:solidFill>
                <a:latin typeface="Raleway" pitchFamily="34" charset="0"/>
                <a:ea typeface="Raleway" pitchFamily="34" charset="-122"/>
                <a:cs typeface="Raleway" pitchFamily="34" charset="-120"/>
              </a:rPr>
              <a:t>Future Perspectives</a:t>
            </a:r>
            <a:endParaRPr lang="en-US" sz="4450" b="1" dirty="0"/>
          </a:p>
        </p:txBody>
      </p:sp>
      <p:sp>
        <p:nvSpPr>
          <p:cNvPr id="4" name="Shape 1"/>
          <p:cNvSpPr/>
          <p:nvPr/>
        </p:nvSpPr>
        <p:spPr>
          <a:xfrm>
            <a:off x="793670" y="5676304"/>
            <a:ext cx="510302" cy="510302"/>
          </a:xfrm>
          <a:prstGeom prst="roundRect">
            <a:avLst>
              <a:gd name="adj" fmla="val 18669"/>
            </a:avLst>
          </a:prstGeom>
          <a:solidFill>
            <a:srgbClr val="E1E1EA"/>
          </a:solidFill>
          <a:ln w="7620">
            <a:solidFill>
              <a:srgbClr val="C7C7D0"/>
            </a:solidFill>
            <a:prstDash val="solid"/>
          </a:ln>
        </p:spPr>
      </p:sp>
      <p:sp>
        <p:nvSpPr>
          <p:cNvPr id="5" name="Text 2"/>
          <p:cNvSpPr/>
          <p:nvPr/>
        </p:nvSpPr>
        <p:spPr>
          <a:xfrm>
            <a:off x="976074" y="5773340"/>
            <a:ext cx="145613" cy="340281"/>
          </a:xfrm>
          <a:prstGeom prst="rect">
            <a:avLst/>
          </a:prstGeom>
          <a:noFill/>
          <a:ln/>
        </p:spPr>
        <p:txBody>
          <a:bodyPr wrap="none" lIns="0" tIns="0" rIns="0" bIns="0" rtlCol="0" anchor="t"/>
          <a:lstStyle/>
          <a:p>
            <a:pPr marL="0" indent="0" algn="ctr">
              <a:lnSpc>
                <a:spcPts val="2650"/>
              </a:lnSpc>
              <a:buNone/>
            </a:pPr>
            <a:r>
              <a:rPr lang="en-US" sz="2650" dirty="0"/>
              <a:t>3</a:t>
            </a:r>
          </a:p>
          <a:p>
            <a:pPr marL="0" indent="0" algn="ctr">
              <a:lnSpc>
                <a:spcPts val="2650"/>
              </a:lnSpc>
              <a:buNone/>
            </a:pPr>
            <a:endParaRPr lang="en-US" sz="2650" dirty="0"/>
          </a:p>
        </p:txBody>
      </p:sp>
      <p:sp>
        <p:nvSpPr>
          <p:cNvPr id="6" name="Text 3"/>
          <p:cNvSpPr/>
          <p:nvPr/>
        </p:nvSpPr>
        <p:spPr>
          <a:xfrm>
            <a:off x="1530906" y="5676304"/>
            <a:ext cx="2835235" cy="354330"/>
          </a:xfrm>
          <a:prstGeom prst="rect">
            <a:avLst/>
          </a:prstGeom>
          <a:noFill/>
          <a:ln/>
        </p:spPr>
        <p:txBody>
          <a:bodyPr wrap="none" lIns="0" tIns="0" rIns="0" bIns="0" rtlCol="0" anchor="t"/>
          <a:lstStyle/>
          <a:p>
            <a:pPr marL="0" indent="0">
              <a:lnSpc>
                <a:spcPts val="2750"/>
              </a:lnSpc>
              <a:buNone/>
            </a:pPr>
            <a:r>
              <a:rPr lang="en-US" sz="2200" b="1" dirty="0">
                <a:solidFill>
                  <a:srgbClr val="3C3939"/>
                </a:solidFill>
                <a:latin typeface="Raleway" pitchFamily="34" charset="0"/>
                <a:ea typeface="Raleway" pitchFamily="34" charset="-122"/>
                <a:cs typeface="Raleway" pitchFamily="34" charset="-120"/>
              </a:rPr>
              <a:t>AI Integration</a:t>
            </a:r>
            <a:endParaRPr lang="en-US" sz="2200" b="1" dirty="0"/>
          </a:p>
        </p:txBody>
      </p:sp>
      <p:sp>
        <p:nvSpPr>
          <p:cNvPr id="7" name="Text 4"/>
          <p:cNvSpPr/>
          <p:nvPr/>
        </p:nvSpPr>
        <p:spPr>
          <a:xfrm>
            <a:off x="1530906" y="6113621"/>
            <a:ext cx="5670947" cy="362903"/>
          </a:xfrm>
          <a:prstGeom prst="rect">
            <a:avLst/>
          </a:prstGeom>
          <a:noFill/>
          <a:ln/>
        </p:spPr>
        <p:txBody>
          <a:bodyPr wrap="none" lIns="0" tIns="0" rIns="0" bIns="0" rtlCol="0" anchor="t"/>
          <a:lstStyle/>
          <a:p>
            <a:pPr marL="0" indent="0">
              <a:lnSpc>
                <a:spcPts val="2850"/>
              </a:lnSpc>
              <a:buNone/>
            </a:pPr>
            <a:r>
              <a:rPr lang="en-US" dirty="0">
                <a:solidFill>
                  <a:srgbClr val="3C3939"/>
                </a:solidFill>
                <a:latin typeface="Roboto" pitchFamily="34" charset="0"/>
                <a:ea typeface="Roboto" pitchFamily="34" charset="-122"/>
                <a:cs typeface="Roboto" pitchFamily="34" charset="-120"/>
              </a:rPr>
              <a:t>For personalized product recommendations</a:t>
            </a:r>
            <a:endParaRPr lang="en-US" dirty="0"/>
          </a:p>
        </p:txBody>
      </p:sp>
      <p:sp>
        <p:nvSpPr>
          <p:cNvPr id="8" name="Shape 5"/>
          <p:cNvSpPr/>
          <p:nvPr/>
        </p:nvSpPr>
        <p:spPr>
          <a:xfrm>
            <a:off x="7430850" y="5671059"/>
            <a:ext cx="510302" cy="510302"/>
          </a:xfrm>
          <a:prstGeom prst="roundRect">
            <a:avLst>
              <a:gd name="adj" fmla="val 18669"/>
            </a:avLst>
          </a:prstGeom>
          <a:solidFill>
            <a:srgbClr val="E1E1EA"/>
          </a:solidFill>
          <a:ln w="7620">
            <a:solidFill>
              <a:srgbClr val="C7C7D0"/>
            </a:solidFill>
            <a:prstDash val="solid"/>
          </a:ln>
        </p:spPr>
      </p:sp>
      <p:sp>
        <p:nvSpPr>
          <p:cNvPr id="9" name="Text 6"/>
          <p:cNvSpPr/>
          <p:nvPr/>
        </p:nvSpPr>
        <p:spPr>
          <a:xfrm>
            <a:off x="7603570" y="5756069"/>
            <a:ext cx="177284" cy="340281"/>
          </a:xfrm>
          <a:prstGeom prst="rect">
            <a:avLst/>
          </a:prstGeom>
          <a:noFill/>
          <a:ln/>
        </p:spPr>
        <p:txBody>
          <a:bodyPr wrap="none" lIns="0" tIns="0" rIns="0" bIns="0" rtlCol="0" anchor="t"/>
          <a:lstStyle/>
          <a:p>
            <a:pPr marL="0" indent="0" algn="ctr">
              <a:lnSpc>
                <a:spcPts val="2650"/>
              </a:lnSpc>
              <a:buNone/>
            </a:pPr>
            <a:r>
              <a:rPr lang="en-US" sz="2650" dirty="0"/>
              <a:t>4</a:t>
            </a:r>
          </a:p>
          <a:p>
            <a:pPr marL="0" indent="0" algn="ctr">
              <a:lnSpc>
                <a:spcPts val="2650"/>
              </a:lnSpc>
              <a:buNone/>
            </a:pPr>
            <a:endParaRPr lang="en-US" sz="2650" dirty="0"/>
          </a:p>
        </p:txBody>
      </p:sp>
      <p:sp>
        <p:nvSpPr>
          <p:cNvPr id="10" name="Text 7"/>
          <p:cNvSpPr/>
          <p:nvPr/>
        </p:nvSpPr>
        <p:spPr>
          <a:xfrm>
            <a:off x="8166021" y="5637778"/>
            <a:ext cx="3355181" cy="354330"/>
          </a:xfrm>
          <a:prstGeom prst="rect">
            <a:avLst/>
          </a:prstGeom>
          <a:noFill/>
          <a:ln/>
        </p:spPr>
        <p:txBody>
          <a:bodyPr wrap="none" lIns="0" tIns="0" rIns="0" bIns="0" rtlCol="0" anchor="t"/>
          <a:lstStyle/>
          <a:p>
            <a:pPr marL="0" indent="0">
              <a:lnSpc>
                <a:spcPts val="2750"/>
              </a:lnSpc>
              <a:buNone/>
            </a:pPr>
            <a:r>
              <a:rPr lang="en-US" sz="2200" b="1" dirty="0">
                <a:solidFill>
                  <a:srgbClr val="3C3939"/>
                </a:solidFill>
                <a:latin typeface="Raleway" pitchFamily="34" charset="0"/>
                <a:ea typeface="Raleway" pitchFamily="34" charset="-122"/>
                <a:cs typeface="Raleway" pitchFamily="34" charset="-120"/>
              </a:rPr>
              <a:t>Mobile App Development</a:t>
            </a:r>
            <a:endParaRPr lang="en-US" sz="2200" b="1" dirty="0"/>
          </a:p>
        </p:txBody>
      </p:sp>
      <p:sp>
        <p:nvSpPr>
          <p:cNvPr id="11" name="Text 8"/>
          <p:cNvSpPr/>
          <p:nvPr/>
        </p:nvSpPr>
        <p:spPr>
          <a:xfrm>
            <a:off x="8165783" y="6113621"/>
            <a:ext cx="5670947" cy="362903"/>
          </a:xfrm>
          <a:prstGeom prst="rect">
            <a:avLst/>
          </a:prstGeom>
          <a:noFill/>
          <a:ln/>
        </p:spPr>
        <p:txBody>
          <a:bodyPr wrap="none" lIns="0" tIns="0" rIns="0" bIns="0" rtlCol="0" anchor="t"/>
          <a:lstStyle/>
          <a:p>
            <a:pPr marL="0" indent="0">
              <a:lnSpc>
                <a:spcPts val="2850"/>
              </a:lnSpc>
              <a:buNone/>
            </a:pPr>
            <a:r>
              <a:rPr lang="en-US" dirty="0">
                <a:solidFill>
                  <a:srgbClr val="3C3939"/>
                </a:solidFill>
                <a:latin typeface="Roboto" pitchFamily="34" charset="0"/>
                <a:ea typeface="Roboto" pitchFamily="34" charset="-122"/>
                <a:cs typeface="Roboto" pitchFamily="34" charset="-120"/>
              </a:rPr>
              <a:t>To expand market reach</a:t>
            </a:r>
            <a:endParaRPr lang="en-US" dirty="0"/>
          </a:p>
        </p:txBody>
      </p:sp>
      <p:sp>
        <p:nvSpPr>
          <p:cNvPr id="12" name="Shape 9"/>
          <p:cNvSpPr/>
          <p:nvPr/>
        </p:nvSpPr>
        <p:spPr>
          <a:xfrm>
            <a:off x="778907" y="6857761"/>
            <a:ext cx="510302" cy="510302"/>
          </a:xfrm>
          <a:prstGeom prst="roundRect">
            <a:avLst>
              <a:gd name="adj" fmla="val 18669"/>
            </a:avLst>
          </a:prstGeom>
          <a:solidFill>
            <a:srgbClr val="E1E1EA"/>
          </a:solidFill>
          <a:ln w="7620">
            <a:solidFill>
              <a:srgbClr val="C7C7D0"/>
            </a:solidFill>
            <a:prstDash val="solid"/>
          </a:ln>
        </p:spPr>
      </p:sp>
      <p:sp>
        <p:nvSpPr>
          <p:cNvPr id="13" name="Text 10"/>
          <p:cNvSpPr/>
          <p:nvPr/>
        </p:nvSpPr>
        <p:spPr>
          <a:xfrm>
            <a:off x="958096" y="6942771"/>
            <a:ext cx="181689" cy="340281"/>
          </a:xfrm>
          <a:prstGeom prst="rect">
            <a:avLst/>
          </a:prstGeom>
          <a:noFill/>
          <a:ln/>
        </p:spPr>
        <p:txBody>
          <a:bodyPr wrap="none" lIns="0" tIns="0" rIns="0" bIns="0" rtlCol="0" anchor="t"/>
          <a:lstStyle/>
          <a:p>
            <a:pPr marL="0" indent="0" algn="ctr">
              <a:lnSpc>
                <a:spcPts val="2650"/>
              </a:lnSpc>
              <a:buNone/>
            </a:pPr>
            <a:r>
              <a:rPr lang="en-US" sz="2650" dirty="0"/>
              <a:t>5</a:t>
            </a:r>
          </a:p>
        </p:txBody>
      </p:sp>
      <p:sp>
        <p:nvSpPr>
          <p:cNvPr id="14" name="Text 11"/>
          <p:cNvSpPr/>
          <p:nvPr/>
        </p:nvSpPr>
        <p:spPr>
          <a:xfrm>
            <a:off x="1530906" y="6850737"/>
            <a:ext cx="3148012" cy="354330"/>
          </a:xfrm>
          <a:prstGeom prst="rect">
            <a:avLst/>
          </a:prstGeom>
          <a:noFill/>
          <a:ln/>
        </p:spPr>
        <p:txBody>
          <a:bodyPr wrap="none" lIns="0" tIns="0" rIns="0" bIns="0" rtlCol="0" anchor="t"/>
          <a:lstStyle/>
          <a:p>
            <a:pPr marL="0" indent="0">
              <a:lnSpc>
                <a:spcPts val="2750"/>
              </a:lnSpc>
              <a:buNone/>
            </a:pPr>
            <a:r>
              <a:rPr lang="en-US" sz="2200" b="1" dirty="0">
                <a:solidFill>
                  <a:srgbClr val="3C3939"/>
                </a:solidFill>
                <a:latin typeface="Raleway" pitchFamily="34" charset="0"/>
                <a:ea typeface="Raleway" pitchFamily="34" charset="-122"/>
                <a:cs typeface="Raleway" pitchFamily="34" charset="-120"/>
              </a:rPr>
              <a:t>Influencer Collaboration</a:t>
            </a:r>
            <a:endParaRPr lang="en-US" sz="2200" b="1" dirty="0"/>
          </a:p>
        </p:txBody>
      </p:sp>
      <p:sp>
        <p:nvSpPr>
          <p:cNvPr id="15" name="Text 12"/>
          <p:cNvSpPr/>
          <p:nvPr/>
        </p:nvSpPr>
        <p:spPr>
          <a:xfrm>
            <a:off x="1540933" y="7283052"/>
            <a:ext cx="5670947" cy="362903"/>
          </a:xfrm>
          <a:prstGeom prst="rect">
            <a:avLst/>
          </a:prstGeom>
          <a:noFill/>
          <a:ln/>
        </p:spPr>
        <p:txBody>
          <a:bodyPr wrap="none" lIns="0" tIns="0" rIns="0" bIns="0" rtlCol="0" anchor="t"/>
          <a:lstStyle/>
          <a:p>
            <a:pPr marL="0" indent="0">
              <a:lnSpc>
                <a:spcPts val="2850"/>
              </a:lnSpc>
              <a:buNone/>
            </a:pPr>
            <a:r>
              <a:rPr lang="en-US" dirty="0">
                <a:solidFill>
                  <a:srgbClr val="3C3939"/>
                </a:solidFill>
                <a:latin typeface="Roboto" pitchFamily="34" charset="0"/>
                <a:ea typeface="Roboto" pitchFamily="34" charset="-122"/>
                <a:cs typeface="Roboto" pitchFamily="34" charset="-120"/>
              </a:rPr>
              <a:t>For increased brand visibility</a:t>
            </a:r>
            <a:endParaRPr lang="en-US" dirty="0"/>
          </a:p>
        </p:txBody>
      </p:sp>
      <p:sp>
        <p:nvSpPr>
          <p:cNvPr id="16" name="Shape 13"/>
          <p:cNvSpPr/>
          <p:nvPr/>
        </p:nvSpPr>
        <p:spPr>
          <a:xfrm>
            <a:off x="7428667" y="6847270"/>
            <a:ext cx="510302" cy="510302"/>
          </a:xfrm>
          <a:prstGeom prst="roundRect">
            <a:avLst>
              <a:gd name="adj" fmla="val 18669"/>
            </a:avLst>
          </a:prstGeom>
          <a:solidFill>
            <a:srgbClr val="E1E1EA"/>
          </a:solidFill>
          <a:ln w="7620">
            <a:solidFill>
              <a:srgbClr val="C7C7D0"/>
            </a:solidFill>
            <a:prstDash val="solid"/>
          </a:ln>
        </p:spPr>
      </p:sp>
      <p:sp>
        <p:nvSpPr>
          <p:cNvPr id="17" name="Text 14"/>
          <p:cNvSpPr/>
          <p:nvPr/>
        </p:nvSpPr>
        <p:spPr>
          <a:xfrm>
            <a:off x="7595116" y="6932280"/>
            <a:ext cx="185738" cy="340281"/>
          </a:xfrm>
          <a:prstGeom prst="rect">
            <a:avLst/>
          </a:prstGeom>
          <a:noFill/>
          <a:ln/>
        </p:spPr>
        <p:txBody>
          <a:bodyPr wrap="none" lIns="0" tIns="0" rIns="0" bIns="0" rtlCol="0" anchor="t"/>
          <a:lstStyle/>
          <a:p>
            <a:pPr marL="0" indent="0" algn="ctr">
              <a:lnSpc>
                <a:spcPts val="2650"/>
              </a:lnSpc>
              <a:buNone/>
            </a:pPr>
            <a:r>
              <a:rPr lang="en-US" sz="2650" dirty="0"/>
              <a:t>6</a:t>
            </a:r>
          </a:p>
        </p:txBody>
      </p:sp>
      <p:sp>
        <p:nvSpPr>
          <p:cNvPr id="18" name="Text 15"/>
          <p:cNvSpPr/>
          <p:nvPr/>
        </p:nvSpPr>
        <p:spPr>
          <a:xfrm>
            <a:off x="8166021" y="6850737"/>
            <a:ext cx="2835235" cy="354330"/>
          </a:xfrm>
          <a:prstGeom prst="rect">
            <a:avLst/>
          </a:prstGeom>
          <a:noFill/>
          <a:ln/>
        </p:spPr>
        <p:txBody>
          <a:bodyPr wrap="none" lIns="0" tIns="0" rIns="0" bIns="0" rtlCol="0" anchor="t"/>
          <a:lstStyle/>
          <a:p>
            <a:pPr marL="0" indent="0">
              <a:lnSpc>
                <a:spcPts val="2750"/>
              </a:lnSpc>
              <a:buNone/>
            </a:pPr>
            <a:r>
              <a:rPr lang="en-US" sz="2200" b="1" dirty="0">
                <a:solidFill>
                  <a:srgbClr val="3C3939"/>
                </a:solidFill>
                <a:latin typeface="Raleway" pitchFamily="34" charset="0"/>
                <a:ea typeface="Raleway" pitchFamily="34" charset="-122"/>
                <a:cs typeface="Raleway" pitchFamily="34" charset="-120"/>
              </a:rPr>
              <a:t>Sustainable Products</a:t>
            </a:r>
            <a:endParaRPr lang="en-US" sz="2200" b="1" dirty="0"/>
          </a:p>
        </p:txBody>
      </p:sp>
      <p:sp>
        <p:nvSpPr>
          <p:cNvPr id="19" name="Text 16"/>
          <p:cNvSpPr/>
          <p:nvPr/>
        </p:nvSpPr>
        <p:spPr>
          <a:xfrm>
            <a:off x="8166021" y="7283051"/>
            <a:ext cx="5670947" cy="362903"/>
          </a:xfrm>
          <a:prstGeom prst="rect">
            <a:avLst/>
          </a:prstGeom>
          <a:noFill/>
          <a:ln/>
        </p:spPr>
        <p:txBody>
          <a:bodyPr wrap="none" lIns="0" tIns="0" rIns="0" bIns="0" rtlCol="0" anchor="t"/>
          <a:lstStyle/>
          <a:p>
            <a:pPr marL="0" indent="0">
              <a:lnSpc>
                <a:spcPts val="2850"/>
              </a:lnSpc>
              <a:buNone/>
            </a:pPr>
            <a:r>
              <a:rPr lang="en-US" dirty="0">
                <a:solidFill>
                  <a:srgbClr val="3C3939"/>
                </a:solidFill>
                <a:latin typeface="Roboto" pitchFamily="34" charset="0"/>
                <a:ea typeface="Roboto" pitchFamily="34" charset="-122"/>
                <a:cs typeface="Roboto" pitchFamily="34" charset="-120"/>
              </a:rPr>
              <a:t>To align with global consumer trends</a:t>
            </a:r>
            <a:endParaRPr lang="en-US" dirty="0"/>
          </a:p>
        </p:txBody>
      </p:sp>
      <p:sp>
        <p:nvSpPr>
          <p:cNvPr id="20" name="Shape 1">
            <a:extLst>
              <a:ext uri="{FF2B5EF4-FFF2-40B4-BE49-F238E27FC236}">
                <a16:creationId xmlns:a16="http://schemas.microsoft.com/office/drawing/2014/main" id="{C81A0349-03A6-8642-F3B2-1ED8A0DE1E32}"/>
              </a:ext>
            </a:extLst>
          </p:cNvPr>
          <p:cNvSpPr/>
          <p:nvPr/>
        </p:nvSpPr>
        <p:spPr>
          <a:xfrm>
            <a:off x="793729" y="4479110"/>
            <a:ext cx="510302" cy="510302"/>
          </a:xfrm>
          <a:prstGeom prst="roundRect">
            <a:avLst>
              <a:gd name="adj" fmla="val 18669"/>
            </a:avLst>
          </a:prstGeom>
          <a:solidFill>
            <a:srgbClr val="E1E1EA"/>
          </a:solidFill>
          <a:ln w="7620">
            <a:solidFill>
              <a:srgbClr val="C7C7D0"/>
            </a:solidFill>
            <a:prstDash val="solid"/>
          </a:ln>
        </p:spPr>
        <p:txBody>
          <a:bodyPr/>
          <a:lstStyle/>
          <a:p>
            <a:pPr marL="0" indent="0" algn="ctr">
              <a:lnSpc>
                <a:spcPts val="2650"/>
              </a:lnSpc>
              <a:buNone/>
            </a:pPr>
            <a:r>
              <a:rPr lang="en-US" sz="2650" dirty="0">
                <a:solidFill>
                  <a:srgbClr val="3C3939"/>
                </a:solidFill>
                <a:latin typeface="Raleway" pitchFamily="34" charset="0"/>
                <a:ea typeface="Raleway" pitchFamily="34" charset="-122"/>
                <a:cs typeface="Raleway" pitchFamily="34" charset="-120"/>
              </a:rPr>
              <a:t>1</a:t>
            </a:r>
            <a:endParaRPr lang="en-US" sz="2650" dirty="0"/>
          </a:p>
        </p:txBody>
      </p:sp>
      <p:sp>
        <p:nvSpPr>
          <p:cNvPr id="22" name="TextBox 21">
            <a:extLst>
              <a:ext uri="{FF2B5EF4-FFF2-40B4-BE49-F238E27FC236}">
                <a16:creationId xmlns:a16="http://schemas.microsoft.com/office/drawing/2014/main" id="{B237B10A-D27F-5693-5639-1B7FD7FBF4CD}"/>
              </a:ext>
            </a:extLst>
          </p:cNvPr>
          <p:cNvSpPr txBox="1"/>
          <p:nvPr/>
        </p:nvSpPr>
        <p:spPr>
          <a:xfrm>
            <a:off x="1530906" y="4380943"/>
            <a:ext cx="3667627" cy="434606"/>
          </a:xfrm>
          <a:prstGeom prst="rect">
            <a:avLst/>
          </a:prstGeom>
          <a:noFill/>
        </p:spPr>
        <p:txBody>
          <a:bodyPr wrap="square">
            <a:spAutoFit/>
          </a:bodyPr>
          <a:lstStyle/>
          <a:p>
            <a:pPr marL="0" indent="0">
              <a:lnSpc>
                <a:spcPts val="2750"/>
              </a:lnSpc>
              <a:buNone/>
            </a:pPr>
            <a:r>
              <a:rPr lang="en-US" sz="2200" b="1" dirty="0">
                <a:solidFill>
                  <a:srgbClr val="3C3939"/>
                </a:solidFill>
                <a:latin typeface="Raleway" pitchFamily="34" charset="0"/>
                <a:ea typeface="Raleway" pitchFamily="34" charset="-122"/>
                <a:cs typeface="Raleway" pitchFamily="34" charset="-120"/>
              </a:rPr>
              <a:t>Security Enhancements</a:t>
            </a:r>
            <a:endParaRPr lang="en-US" sz="2200" b="1" dirty="0"/>
          </a:p>
        </p:txBody>
      </p:sp>
      <p:sp>
        <p:nvSpPr>
          <p:cNvPr id="24" name="TextBox 23">
            <a:extLst>
              <a:ext uri="{FF2B5EF4-FFF2-40B4-BE49-F238E27FC236}">
                <a16:creationId xmlns:a16="http://schemas.microsoft.com/office/drawing/2014/main" id="{6837DE70-E9C6-0A5D-B920-3AAD5A5E2116}"/>
              </a:ext>
            </a:extLst>
          </p:cNvPr>
          <p:cNvSpPr txBox="1"/>
          <p:nvPr/>
        </p:nvSpPr>
        <p:spPr>
          <a:xfrm>
            <a:off x="1530906" y="4734261"/>
            <a:ext cx="4923447" cy="780919"/>
          </a:xfrm>
          <a:prstGeom prst="rect">
            <a:avLst/>
          </a:prstGeom>
          <a:noFill/>
        </p:spPr>
        <p:txBody>
          <a:bodyPr wrap="square">
            <a:spAutoFit/>
          </a:bodyPr>
          <a:lstStyle/>
          <a:p>
            <a:pPr marL="0" indent="0">
              <a:lnSpc>
                <a:spcPts val="2800"/>
              </a:lnSpc>
              <a:buNone/>
            </a:pPr>
            <a:r>
              <a:rPr lang="en-US" sz="1800" dirty="0">
                <a:solidFill>
                  <a:srgbClr val="3C3939"/>
                </a:solidFill>
                <a:latin typeface="Roboto" pitchFamily="34" charset="0"/>
                <a:ea typeface="Roboto" pitchFamily="34" charset="-122"/>
                <a:cs typeface="Roboto" pitchFamily="34" charset="-120"/>
              </a:rPr>
              <a:t>Implementation of additional security layers for</a:t>
            </a:r>
            <a:r>
              <a:rPr lang="en-US" dirty="0">
                <a:solidFill>
                  <a:srgbClr val="3C3939"/>
                </a:solidFill>
                <a:latin typeface="Roboto" pitchFamily="34" charset="0"/>
                <a:ea typeface="Roboto" pitchFamily="34" charset="-122"/>
                <a:cs typeface="Roboto" pitchFamily="34" charset="-120"/>
              </a:rPr>
              <a:t> </a:t>
            </a:r>
            <a:r>
              <a:rPr lang="en-US" sz="1800" dirty="0">
                <a:solidFill>
                  <a:srgbClr val="3C3939"/>
                </a:solidFill>
                <a:latin typeface="Roboto" pitchFamily="34" charset="0"/>
                <a:ea typeface="Roboto" pitchFamily="34" charset="-122"/>
                <a:cs typeface="Roboto" pitchFamily="34" charset="-120"/>
              </a:rPr>
              <a:t>customer data.</a:t>
            </a:r>
            <a:endParaRPr lang="en-US" sz="1800" dirty="0"/>
          </a:p>
        </p:txBody>
      </p:sp>
      <p:sp>
        <p:nvSpPr>
          <p:cNvPr id="25" name="Shape 5">
            <a:extLst>
              <a:ext uri="{FF2B5EF4-FFF2-40B4-BE49-F238E27FC236}">
                <a16:creationId xmlns:a16="http://schemas.microsoft.com/office/drawing/2014/main" id="{96E464AF-49DB-4D0D-D2B6-964DE02391B6}"/>
              </a:ext>
            </a:extLst>
          </p:cNvPr>
          <p:cNvSpPr/>
          <p:nvPr/>
        </p:nvSpPr>
        <p:spPr>
          <a:xfrm>
            <a:off x="7430850" y="4479110"/>
            <a:ext cx="510302" cy="510302"/>
          </a:xfrm>
          <a:prstGeom prst="roundRect">
            <a:avLst>
              <a:gd name="adj" fmla="val 18669"/>
            </a:avLst>
          </a:prstGeom>
          <a:solidFill>
            <a:srgbClr val="E1E1EA"/>
          </a:solidFill>
          <a:ln w="7620">
            <a:solidFill>
              <a:srgbClr val="C7C7D0"/>
            </a:solidFill>
            <a:prstDash val="solid"/>
          </a:ln>
        </p:spPr>
        <p:txBody>
          <a:bodyPr/>
          <a:lstStyle/>
          <a:p>
            <a:pPr marL="0" indent="0" algn="ctr">
              <a:lnSpc>
                <a:spcPts val="2650"/>
              </a:lnSpc>
              <a:buNone/>
            </a:pPr>
            <a:r>
              <a:rPr lang="en-US" sz="2650" dirty="0"/>
              <a:t>2</a:t>
            </a:r>
          </a:p>
        </p:txBody>
      </p:sp>
      <p:sp>
        <p:nvSpPr>
          <p:cNvPr id="27" name="TextBox 26">
            <a:extLst>
              <a:ext uri="{FF2B5EF4-FFF2-40B4-BE49-F238E27FC236}">
                <a16:creationId xmlns:a16="http://schemas.microsoft.com/office/drawing/2014/main" id="{4DF3727F-47A3-7967-EF26-2F787F1C0A76}"/>
              </a:ext>
            </a:extLst>
          </p:cNvPr>
          <p:cNvSpPr txBox="1"/>
          <p:nvPr/>
        </p:nvSpPr>
        <p:spPr>
          <a:xfrm>
            <a:off x="8165783" y="4396530"/>
            <a:ext cx="4368800" cy="434606"/>
          </a:xfrm>
          <a:prstGeom prst="rect">
            <a:avLst/>
          </a:prstGeom>
          <a:noFill/>
        </p:spPr>
        <p:txBody>
          <a:bodyPr wrap="square">
            <a:spAutoFit/>
          </a:bodyPr>
          <a:lstStyle/>
          <a:p>
            <a:pPr marL="0" indent="0">
              <a:lnSpc>
                <a:spcPts val="2750"/>
              </a:lnSpc>
              <a:buNone/>
            </a:pPr>
            <a:r>
              <a:rPr lang="en-US" sz="2200" b="1" dirty="0">
                <a:solidFill>
                  <a:srgbClr val="3C3939"/>
                </a:solidFill>
                <a:latin typeface="Raleway" pitchFamily="34" charset="0"/>
                <a:ea typeface="Raleway" pitchFamily="34" charset="-122"/>
                <a:cs typeface="Raleway" pitchFamily="34" charset="-120"/>
              </a:rPr>
              <a:t>Technological Updates</a:t>
            </a:r>
            <a:endParaRPr lang="en-US" sz="2200" b="1" dirty="0"/>
          </a:p>
        </p:txBody>
      </p:sp>
      <p:sp>
        <p:nvSpPr>
          <p:cNvPr id="29" name="TextBox 28">
            <a:extLst>
              <a:ext uri="{FF2B5EF4-FFF2-40B4-BE49-F238E27FC236}">
                <a16:creationId xmlns:a16="http://schemas.microsoft.com/office/drawing/2014/main" id="{A9CF32B9-75CC-443C-03A9-10EF6F160031}"/>
              </a:ext>
            </a:extLst>
          </p:cNvPr>
          <p:cNvSpPr txBox="1"/>
          <p:nvPr/>
        </p:nvSpPr>
        <p:spPr>
          <a:xfrm>
            <a:off x="8165783" y="4735346"/>
            <a:ext cx="6414398" cy="780919"/>
          </a:xfrm>
          <a:prstGeom prst="rect">
            <a:avLst/>
          </a:prstGeom>
          <a:noFill/>
        </p:spPr>
        <p:txBody>
          <a:bodyPr wrap="square">
            <a:spAutoFit/>
          </a:bodyPr>
          <a:lstStyle/>
          <a:p>
            <a:pPr marL="0" indent="0">
              <a:lnSpc>
                <a:spcPts val="2800"/>
              </a:lnSpc>
              <a:buNone/>
            </a:pPr>
            <a:r>
              <a:rPr lang="en-US" dirty="0">
                <a:solidFill>
                  <a:srgbClr val="3C3939"/>
                </a:solidFill>
                <a:latin typeface="Roboto" pitchFamily="34" charset="0"/>
                <a:ea typeface="Roboto" pitchFamily="34" charset="-122"/>
                <a:cs typeface="Roboto" pitchFamily="34" charset="-120"/>
              </a:rPr>
              <a:t>Staying updated with the latest framework versions for optimal performance.</a:t>
            </a:r>
            <a:endParaRPr lang="en-US" dirty="0"/>
          </a:p>
        </p:txBody>
      </p:sp>
      <p:sp>
        <p:nvSpPr>
          <p:cNvPr id="30" name="Rectangle 29">
            <a:extLst>
              <a:ext uri="{FF2B5EF4-FFF2-40B4-BE49-F238E27FC236}">
                <a16:creationId xmlns:a16="http://schemas.microsoft.com/office/drawing/2014/main" id="{0540C65E-44C6-2ED3-C2FB-AB86C5B37D80}"/>
              </a:ext>
            </a:extLst>
          </p:cNvPr>
          <p:cNvSpPr/>
          <p:nvPr/>
        </p:nvSpPr>
        <p:spPr>
          <a:xfrm>
            <a:off x="12208934" y="7145867"/>
            <a:ext cx="2404533" cy="106680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p:cNvPicPr>
            <a:picLocks noChangeAspect="1"/>
          </p:cNvPicPr>
          <p:nvPr/>
        </p:nvPicPr>
        <p:blipFill>
          <a:blip r:embed="rId3"/>
          <a:srcRect/>
          <a:stretch/>
        </p:blipFill>
        <p:spPr>
          <a:xfrm>
            <a:off x="0" y="0"/>
            <a:ext cx="14630400" cy="3766066"/>
          </a:xfrm>
          <a:prstGeom prst="rect">
            <a:avLst/>
          </a:prstGeom>
        </p:spPr>
      </p:pic>
      <p:sp>
        <p:nvSpPr>
          <p:cNvPr id="3" name="Text 0"/>
          <p:cNvSpPr/>
          <p:nvPr/>
        </p:nvSpPr>
        <p:spPr>
          <a:xfrm>
            <a:off x="793790" y="4463534"/>
            <a:ext cx="5670590" cy="708779"/>
          </a:xfrm>
          <a:prstGeom prst="rect">
            <a:avLst/>
          </a:prstGeom>
          <a:noFill/>
          <a:ln/>
        </p:spPr>
        <p:txBody>
          <a:bodyPr wrap="none" lIns="0" tIns="0" rIns="0" bIns="0" rtlCol="0" anchor="t"/>
          <a:lstStyle/>
          <a:p>
            <a:pPr marL="0" indent="0">
              <a:lnSpc>
                <a:spcPts val="5550"/>
              </a:lnSpc>
              <a:buNone/>
            </a:pPr>
            <a:r>
              <a:rPr lang="en-US" sz="4450" b="1" dirty="0">
                <a:solidFill>
                  <a:srgbClr val="1B1B27"/>
                </a:solidFill>
                <a:latin typeface="Raleway" pitchFamily="34" charset="0"/>
                <a:ea typeface="Raleway" pitchFamily="34" charset="-122"/>
                <a:cs typeface="Raleway" pitchFamily="34" charset="-120"/>
              </a:rPr>
              <a:t>Conclusion</a:t>
            </a:r>
            <a:endParaRPr lang="en-US" sz="4450" b="1" dirty="0"/>
          </a:p>
        </p:txBody>
      </p:sp>
      <p:sp>
        <p:nvSpPr>
          <p:cNvPr id="4" name="Text 1"/>
          <p:cNvSpPr/>
          <p:nvPr/>
        </p:nvSpPr>
        <p:spPr>
          <a:xfrm>
            <a:off x="793790" y="5512475"/>
            <a:ext cx="13042821" cy="1088708"/>
          </a:xfrm>
          <a:prstGeom prst="rect">
            <a:avLst/>
          </a:prstGeom>
          <a:noFill/>
          <a:ln/>
        </p:spPr>
        <p:txBody>
          <a:bodyPr wrap="square" lIns="0" tIns="0" rIns="0" bIns="0" rtlCol="0" anchor="t"/>
          <a:lstStyle/>
          <a:p>
            <a:pPr marL="0" indent="0">
              <a:lnSpc>
                <a:spcPts val="2850"/>
              </a:lnSpc>
              <a:buNone/>
            </a:pPr>
            <a:r>
              <a:rPr lang="en-US" dirty="0" err="1">
                <a:solidFill>
                  <a:srgbClr val="3C3939"/>
                </a:solidFill>
                <a:latin typeface="Roboto" pitchFamily="34" charset="0"/>
                <a:ea typeface="Roboto" pitchFamily="34" charset="-122"/>
                <a:cs typeface="Roboto" pitchFamily="34" charset="-120"/>
              </a:rPr>
              <a:t>ShoeHub</a:t>
            </a:r>
            <a:r>
              <a:rPr lang="en-US" dirty="0">
                <a:solidFill>
                  <a:srgbClr val="3C3939"/>
                </a:solidFill>
                <a:latin typeface="Roboto" pitchFamily="34" charset="0"/>
                <a:ea typeface="Roboto" pitchFamily="34" charset="-122"/>
                <a:cs typeface="Roboto" pitchFamily="34" charset="-120"/>
              </a:rPr>
              <a:t> is an e-commerce website built using a robust set of technologies. It offers a customized user experience, fast development, and secure data storage. The future of </a:t>
            </a:r>
            <a:r>
              <a:rPr lang="en-US" dirty="0" err="1">
                <a:solidFill>
                  <a:srgbClr val="3C3939"/>
                </a:solidFill>
                <a:latin typeface="Roboto" pitchFamily="34" charset="0"/>
                <a:ea typeface="Roboto" pitchFamily="34" charset="-122"/>
                <a:cs typeface="Roboto" pitchFamily="34" charset="-120"/>
              </a:rPr>
              <a:t>ShoeHub</a:t>
            </a:r>
            <a:r>
              <a:rPr lang="en-US" dirty="0">
                <a:solidFill>
                  <a:srgbClr val="3C3939"/>
                </a:solidFill>
                <a:latin typeface="Roboto" pitchFamily="34" charset="0"/>
                <a:ea typeface="Roboto" pitchFamily="34" charset="-122"/>
                <a:cs typeface="Roboto" pitchFamily="34" charset="-120"/>
              </a:rPr>
              <a:t> is promising, with plans to leverage emerging e-commerce trends, enhance security, expand its reach, and keep up with the latest technological advancements. Visit </a:t>
            </a:r>
            <a:r>
              <a:rPr lang="en-US" dirty="0" err="1">
                <a:solidFill>
                  <a:srgbClr val="3C3939"/>
                </a:solidFill>
                <a:latin typeface="Roboto" pitchFamily="34" charset="0"/>
                <a:ea typeface="Roboto" pitchFamily="34" charset="-122"/>
                <a:cs typeface="Roboto" pitchFamily="34" charset="-120"/>
              </a:rPr>
              <a:t>ShoeHub</a:t>
            </a:r>
            <a:r>
              <a:rPr lang="en-US" dirty="0">
                <a:solidFill>
                  <a:srgbClr val="3C3939"/>
                </a:solidFill>
                <a:latin typeface="Roboto" pitchFamily="34" charset="0"/>
                <a:ea typeface="Roboto" pitchFamily="34" charset="-122"/>
                <a:cs typeface="Roboto" pitchFamily="34" charset="-120"/>
              </a:rPr>
              <a:t> for a seamless and enjoyable shopping experience!</a:t>
            </a:r>
            <a:endParaRPr lang="en-US" dirty="0"/>
          </a:p>
        </p:txBody>
      </p:sp>
      <p:sp>
        <p:nvSpPr>
          <p:cNvPr id="5" name="Rectangle 4">
            <a:extLst>
              <a:ext uri="{FF2B5EF4-FFF2-40B4-BE49-F238E27FC236}">
                <a16:creationId xmlns:a16="http://schemas.microsoft.com/office/drawing/2014/main" id="{B5A6E564-18DE-43CF-9D9E-6C78C8C92B48}"/>
              </a:ext>
            </a:extLst>
          </p:cNvPr>
          <p:cNvSpPr/>
          <p:nvPr/>
        </p:nvSpPr>
        <p:spPr>
          <a:xfrm>
            <a:off x="12208934" y="7145867"/>
            <a:ext cx="2404533" cy="106680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106</TotalTime>
  <Words>296</Words>
  <Application>Microsoft Office PowerPoint</Application>
  <PresentationFormat>Custom</PresentationFormat>
  <Paragraphs>57</Paragraphs>
  <Slides>5</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Raleway</vt:lpstr>
      <vt:lpstr>Wingdings</vt:lpstr>
      <vt:lpstr>Arial</vt:lpstr>
      <vt:lpstr>Roboto</vt:lpstr>
      <vt:lpstr>Office Theme</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Devam Shah</cp:lastModifiedBy>
  <cp:revision>32</cp:revision>
  <dcterms:created xsi:type="dcterms:W3CDTF">2025-02-23T14:49:08Z</dcterms:created>
  <dcterms:modified xsi:type="dcterms:W3CDTF">2025-02-24T05:23:53Z</dcterms:modified>
</cp:coreProperties>
</file>