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5B1A78-5C6A-4C78-AD01-96D9E1CC0CA7}" v="1" dt="2025-10-29T19:24:42.6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219" y="1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R Devamalyaa" userId="8b935453d3479fe9" providerId="LiveId" clId="{505241E8-2E8F-4C81-90F6-2A5D6037ADEC}"/>
    <pc:docChg chg="modSld">
      <pc:chgData name="G R Devamalyaa" userId="8b935453d3479fe9" providerId="LiveId" clId="{505241E8-2E8F-4C81-90F6-2A5D6037ADEC}" dt="2025-10-29T19:25:13.726" v="15" actId="14100"/>
      <pc:docMkLst>
        <pc:docMk/>
      </pc:docMkLst>
      <pc:sldChg chg="modSp mod">
        <pc:chgData name="G R Devamalyaa" userId="8b935453d3479fe9" providerId="LiveId" clId="{505241E8-2E8F-4C81-90F6-2A5D6037ADEC}" dt="2025-10-29T19:25:13.726" v="15" actId="14100"/>
        <pc:sldMkLst>
          <pc:docMk/>
          <pc:sldMk cId="519586359" sldId="258"/>
        </pc:sldMkLst>
        <pc:graphicFrameChg chg="mod modGraphic">
          <ac:chgData name="G R Devamalyaa" userId="8b935453d3479fe9" providerId="LiveId" clId="{505241E8-2E8F-4C81-90F6-2A5D6037ADEC}" dt="2025-10-29T19:25:13.726" v="15" actId="14100"/>
          <ac:graphicFrameMkLst>
            <pc:docMk/>
            <pc:sldMk cId="519586359" sldId="258"/>
            <ac:graphicFrameMk id="7" creationId="{ACE64048-76D1-E559-97A6-1E9DA8CC9F6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t>10/30/2025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t>‹#›</a:t>
            </a:fld>
            <a:endParaRPr lang="en-US"/>
          </a:p>
        </p:txBody>
      </p:sp>
    </p:spTree>
    <p:extLst>
      <p:ext uri="{BB962C8B-B14F-4D97-AF65-F5344CB8AC3E}">
        <p14:creationId xmlns:p14="http://schemas.microsoft.com/office/powerpoint/2010/main" val="905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0ED-5252-4C0D-3BA2-BA6ECDF90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6E366-4DE2-8E81-1DC3-0AEE197A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19ECA-A45F-0986-41DE-E73470F3D075}"/>
              </a:ext>
            </a:extLst>
          </p:cNvPr>
          <p:cNvSpPr>
            <a:spLocks noGrp="1"/>
          </p:cNvSpPr>
          <p:nvPr>
            <p:ph type="dt" sz="half" idx="10"/>
          </p:nvPr>
        </p:nvSpPr>
        <p:spPr/>
        <p:txBody>
          <a:bodyPr/>
          <a:lstStyle/>
          <a:p>
            <a:fld id="{36A8A127-BB09-41A4-B1CB-CF09F8E9604A}" type="datetime1">
              <a:rPr lang="en-US" smtClean="0"/>
              <a:t>10/30/2025</a:t>
            </a:fld>
            <a:endParaRPr lang="en-US"/>
          </a:p>
        </p:txBody>
      </p:sp>
      <p:sp>
        <p:nvSpPr>
          <p:cNvPr id="5" name="Footer Placeholder 4">
            <a:extLst>
              <a:ext uri="{FF2B5EF4-FFF2-40B4-BE49-F238E27FC236}">
                <a16:creationId xmlns:a16="http://schemas.microsoft.com/office/drawing/2014/main" id="{246DC80E-2DDD-1136-4BC6-B4406DBF7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6432E-64B5-4716-F794-CD0C848FE6AA}"/>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14442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B6-05B4-E3FE-22C0-B823946C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4B519-CE0F-EF5E-0363-067F1B0DB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2CA70-5E41-1433-D1D4-58B7EECA7D33}"/>
              </a:ext>
            </a:extLst>
          </p:cNvPr>
          <p:cNvSpPr>
            <a:spLocks noGrp="1"/>
          </p:cNvSpPr>
          <p:nvPr>
            <p:ph type="dt" sz="half" idx="10"/>
          </p:nvPr>
        </p:nvSpPr>
        <p:spPr/>
        <p:txBody>
          <a:bodyPr/>
          <a:lstStyle/>
          <a:p>
            <a:fld id="{850BF149-3A71-4B38-9BDE-7A4D7C7AB1AD}" type="datetime1">
              <a:rPr lang="en-US" smtClean="0"/>
              <a:t>10/30/2025</a:t>
            </a:fld>
            <a:endParaRPr lang="en-US"/>
          </a:p>
        </p:txBody>
      </p:sp>
      <p:sp>
        <p:nvSpPr>
          <p:cNvPr id="5" name="Footer Placeholder 4">
            <a:extLst>
              <a:ext uri="{FF2B5EF4-FFF2-40B4-BE49-F238E27FC236}">
                <a16:creationId xmlns:a16="http://schemas.microsoft.com/office/drawing/2014/main" id="{4A27E013-1DD3-69EC-2DB2-F95CD3491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FAA7-8459-22BB-DD92-45D2DCDBB7A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842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5F096-56EB-9C2E-FB81-FEE0A0CAD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D9855-6F39-E67A-6BE9-0AC527E97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13E1-9951-703E-A152-D5CEEC0EEDDB}"/>
              </a:ext>
            </a:extLst>
          </p:cNvPr>
          <p:cNvSpPr>
            <a:spLocks noGrp="1"/>
          </p:cNvSpPr>
          <p:nvPr>
            <p:ph type="dt" sz="half" idx="10"/>
          </p:nvPr>
        </p:nvSpPr>
        <p:spPr/>
        <p:txBody>
          <a:bodyPr/>
          <a:lstStyle/>
          <a:p>
            <a:fld id="{25415CF1-83E4-4056-B983-BD617F30DAFA}" type="datetime1">
              <a:rPr lang="en-US" smtClean="0"/>
              <a:t>10/30/2025</a:t>
            </a:fld>
            <a:endParaRPr lang="en-US"/>
          </a:p>
        </p:txBody>
      </p:sp>
      <p:sp>
        <p:nvSpPr>
          <p:cNvPr id="5" name="Footer Placeholder 4">
            <a:extLst>
              <a:ext uri="{FF2B5EF4-FFF2-40B4-BE49-F238E27FC236}">
                <a16:creationId xmlns:a16="http://schemas.microsoft.com/office/drawing/2014/main" id="{A7463D87-637E-E53B-45EF-5E53B2925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677AB-ED08-1C04-AEC4-B8B3B85BC40F}"/>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99642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F44-3844-F881-3DC9-E55F3A5BB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5DD6E-70DC-EC37-F363-8CA0371D4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84CC4-4338-D905-6FCE-6141610CE918}"/>
              </a:ext>
            </a:extLst>
          </p:cNvPr>
          <p:cNvSpPr>
            <a:spLocks noGrp="1"/>
          </p:cNvSpPr>
          <p:nvPr>
            <p:ph type="dt" sz="half" idx="10"/>
          </p:nvPr>
        </p:nvSpPr>
        <p:spPr/>
        <p:txBody>
          <a:bodyPr/>
          <a:lstStyle/>
          <a:p>
            <a:fld id="{42A9C543-C1A5-4BB5-A80B-9531F5C51CEB}" type="datetime1">
              <a:rPr lang="en-US" smtClean="0"/>
              <a:t>10/30/2025</a:t>
            </a:fld>
            <a:endParaRPr lang="en-US"/>
          </a:p>
        </p:txBody>
      </p:sp>
      <p:sp>
        <p:nvSpPr>
          <p:cNvPr id="5" name="Footer Placeholder 4">
            <a:extLst>
              <a:ext uri="{FF2B5EF4-FFF2-40B4-BE49-F238E27FC236}">
                <a16:creationId xmlns:a16="http://schemas.microsoft.com/office/drawing/2014/main" id="{AD46F4CB-E19E-BF21-CA04-20FBF9E0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561CA-A7D9-921E-283C-D2D26EC9D33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85538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0DB8-4328-6842-4C20-194E16496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C16DD-B055-C373-DB9C-1095E3A7F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08B3A-5B20-B104-4DC9-F294FE85DC4F}"/>
              </a:ext>
            </a:extLst>
          </p:cNvPr>
          <p:cNvSpPr>
            <a:spLocks noGrp="1"/>
          </p:cNvSpPr>
          <p:nvPr>
            <p:ph type="dt" sz="half" idx="10"/>
          </p:nvPr>
        </p:nvSpPr>
        <p:spPr/>
        <p:txBody>
          <a:bodyPr/>
          <a:lstStyle/>
          <a:p>
            <a:fld id="{85DB2ABE-BEC8-4A12-8AF2-3E9347C9F9C5}" type="datetime1">
              <a:rPr lang="en-US" smtClean="0"/>
              <a:t>10/30/2025</a:t>
            </a:fld>
            <a:endParaRPr lang="en-US"/>
          </a:p>
        </p:txBody>
      </p:sp>
      <p:sp>
        <p:nvSpPr>
          <p:cNvPr id="5" name="Footer Placeholder 4">
            <a:extLst>
              <a:ext uri="{FF2B5EF4-FFF2-40B4-BE49-F238E27FC236}">
                <a16:creationId xmlns:a16="http://schemas.microsoft.com/office/drawing/2014/main" id="{242F6EF1-C2BF-E0B8-5AD2-1E80894A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C3E5B-79C1-F551-EB78-424972E416AB}"/>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36297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A2CF-D4B2-C0EA-7D8B-9997981DF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EC816-FAB0-61B5-B8A9-3CEEDE3AC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88030-9606-40F3-F568-569861E67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6BC2E-18CA-513E-BBD3-A4A6A46824FE}"/>
              </a:ext>
            </a:extLst>
          </p:cNvPr>
          <p:cNvSpPr>
            <a:spLocks noGrp="1"/>
          </p:cNvSpPr>
          <p:nvPr>
            <p:ph type="dt" sz="half" idx="10"/>
          </p:nvPr>
        </p:nvSpPr>
        <p:spPr/>
        <p:txBody>
          <a:bodyPr/>
          <a:lstStyle/>
          <a:p>
            <a:fld id="{E457CA91-FD83-4EFE-93EA-63992C03614F}" type="datetime1">
              <a:rPr lang="en-US" smtClean="0"/>
              <a:t>10/30/2025</a:t>
            </a:fld>
            <a:endParaRPr lang="en-US"/>
          </a:p>
        </p:txBody>
      </p:sp>
      <p:sp>
        <p:nvSpPr>
          <p:cNvPr id="6" name="Footer Placeholder 5">
            <a:extLst>
              <a:ext uri="{FF2B5EF4-FFF2-40B4-BE49-F238E27FC236}">
                <a16:creationId xmlns:a16="http://schemas.microsoft.com/office/drawing/2014/main" id="{7610C424-8EE7-DCF3-92CA-9943CA21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02771-6578-A3F3-2DE5-957F26935FA9}"/>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8465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6EB-15F3-DA5A-FC5F-C8A9854DF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F55B3-769C-0F68-56E4-09A31651F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390E3-482E-14E5-E93E-3EFDFCA02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F7FD4-A0A2-100E-247B-0439DA6A8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19785-7F9E-F7E7-9989-FBA2A2436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F4CB-4B11-6795-84C1-91B139428AEE}"/>
              </a:ext>
            </a:extLst>
          </p:cNvPr>
          <p:cNvSpPr>
            <a:spLocks noGrp="1"/>
          </p:cNvSpPr>
          <p:nvPr>
            <p:ph type="dt" sz="half" idx="10"/>
          </p:nvPr>
        </p:nvSpPr>
        <p:spPr/>
        <p:txBody>
          <a:bodyPr/>
          <a:lstStyle/>
          <a:p>
            <a:fld id="{07D6C43A-13E2-48A2-BAE5-CC73887FC199}" type="datetime1">
              <a:rPr lang="en-US" smtClean="0"/>
              <a:t>10/30/2025</a:t>
            </a:fld>
            <a:endParaRPr lang="en-US"/>
          </a:p>
        </p:txBody>
      </p:sp>
      <p:sp>
        <p:nvSpPr>
          <p:cNvPr id="8" name="Footer Placeholder 7">
            <a:extLst>
              <a:ext uri="{FF2B5EF4-FFF2-40B4-BE49-F238E27FC236}">
                <a16:creationId xmlns:a16="http://schemas.microsoft.com/office/drawing/2014/main" id="{F52FCB82-5972-D333-E21C-DF24F6BCF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2211A-324E-9069-32B0-8F509730AD76}"/>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34208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965-A2B0-80BB-C6BA-CCCFA272A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A2016-FBBB-4A1F-6F9E-FE6A63DE4832}"/>
              </a:ext>
            </a:extLst>
          </p:cNvPr>
          <p:cNvSpPr>
            <a:spLocks noGrp="1"/>
          </p:cNvSpPr>
          <p:nvPr>
            <p:ph type="dt" sz="half" idx="10"/>
          </p:nvPr>
        </p:nvSpPr>
        <p:spPr/>
        <p:txBody>
          <a:bodyPr/>
          <a:lstStyle/>
          <a:p>
            <a:fld id="{4EA2C5D3-416C-4131-8BC9-E71DA97D5A64}" type="datetime1">
              <a:rPr lang="en-US" smtClean="0"/>
              <a:t>10/30/2025</a:t>
            </a:fld>
            <a:endParaRPr lang="en-US"/>
          </a:p>
        </p:txBody>
      </p:sp>
      <p:sp>
        <p:nvSpPr>
          <p:cNvPr id="4" name="Footer Placeholder 3">
            <a:extLst>
              <a:ext uri="{FF2B5EF4-FFF2-40B4-BE49-F238E27FC236}">
                <a16:creationId xmlns:a16="http://schemas.microsoft.com/office/drawing/2014/main" id="{EBE845DF-F961-5466-32C3-C6385060C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057F6-928A-6D9F-4161-C04DEAA83D6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0759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366D7-6680-4FD6-C029-DC5C0BB2354F}"/>
              </a:ext>
            </a:extLst>
          </p:cNvPr>
          <p:cNvSpPr>
            <a:spLocks noGrp="1"/>
          </p:cNvSpPr>
          <p:nvPr>
            <p:ph type="dt" sz="half" idx="10"/>
          </p:nvPr>
        </p:nvSpPr>
        <p:spPr/>
        <p:txBody>
          <a:bodyPr/>
          <a:lstStyle/>
          <a:p>
            <a:fld id="{B8971593-8386-48B7-BB85-87C0949B2086}" type="datetime1">
              <a:rPr lang="en-US" smtClean="0"/>
              <a:t>10/30/2025</a:t>
            </a:fld>
            <a:endParaRPr lang="en-US"/>
          </a:p>
        </p:txBody>
      </p:sp>
      <p:sp>
        <p:nvSpPr>
          <p:cNvPr id="3" name="Footer Placeholder 2">
            <a:extLst>
              <a:ext uri="{FF2B5EF4-FFF2-40B4-BE49-F238E27FC236}">
                <a16:creationId xmlns:a16="http://schemas.microsoft.com/office/drawing/2014/main" id="{94179984-8567-91CB-0310-29A3752B7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C7A0D-606C-3BF9-8DBE-908D80966AD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79937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84C1-8596-31A1-180D-C7EC5332B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762C2-B7CC-ADA3-9D39-3541B3FE5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5A5F9-7E68-401F-C3BB-09FB74F8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F73E6-ECB8-2943-41D8-05812D848AD3}"/>
              </a:ext>
            </a:extLst>
          </p:cNvPr>
          <p:cNvSpPr>
            <a:spLocks noGrp="1"/>
          </p:cNvSpPr>
          <p:nvPr>
            <p:ph type="dt" sz="half" idx="10"/>
          </p:nvPr>
        </p:nvSpPr>
        <p:spPr/>
        <p:txBody>
          <a:bodyPr/>
          <a:lstStyle/>
          <a:p>
            <a:fld id="{3070F398-88D3-4D2F-9F7E-785BF8AD0274}" type="datetime1">
              <a:rPr lang="en-US" smtClean="0"/>
              <a:t>10/30/2025</a:t>
            </a:fld>
            <a:endParaRPr lang="en-US"/>
          </a:p>
        </p:txBody>
      </p:sp>
      <p:sp>
        <p:nvSpPr>
          <p:cNvPr id="6" name="Footer Placeholder 5">
            <a:extLst>
              <a:ext uri="{FF2B5EF4-FFF2-40B4-BE49-F238E27FC236}">
                <a16:creationId xmlns:a16="http://schemas.microsoft.com/office/drawing/2014/main" id="{D86B5AF7-95CA-05D2-1119-F667C7B6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99C23-C916-AE53-9371-42CF3819D0E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5749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AC56-39A4-2278-722C-617F9F770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AD1B2-1942-74FB-C400-0DB0C13B9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A8F38-E9BE-47E4-7662-3CD4AECCB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8AE0B-2CCA-EDA3-1B80-8F2E1DF84CA6}"/>
              </a:ext>
            </a:extLst>
          </p:cNvPr>
          <p:cNvSpPr>
            <a:spLocks noGrp="1"/>
          </p:cNvSpPr>
          <p:nvPr>
            <p:ph type="dt" sz="half" idx="10"/>
          </p:nvPr>
        </p:nvSpPr>
        <p:spPr/>
        <p:txBody>
          <a:bodyPr/>
          <a:lstStyle/>
          <a:p>
            <a:fld id="{CE1A94C1-07AC-4775-8A4F-70BB05306BF7}" type="datetime1">
              <a:rPr lang="en-US" smtClean="0"/>
              <a:t>10/30/2025</a:t>
            </a:fld>
            <a:endParaRPr lang="en-US"/>
          </a:p>
        </p:txBody>
      </p:sp>
      <p:sp>
        <p:nvSpPr>
          <p:cNvPr id="6" name="Footer Placeholder 5">
            <a:extLst>
              <a:ext uri="{FF2B5EF4-FFF2-40B4-BE49-F238E27FC236}">
                <a16:creationId xmlns:a16="http://schemas.microsoft.com/office/drawing/2014/main" id="{2FDB1342-9AFD-57F0-2E90-76ECCEAFA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180B8-E20A-6138-1A1C-1E980CAD40A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96949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DB59C-E06D-9064-D0E9-EE878347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B2644-B987-EA40-64D1-C253A45B0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9483-BDE6-AF2E-5EF6-5FD8C63DA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t>10/30/2025</a:t>
            </a:fld>
            <a:endParaRPr lang="en-US"/>
          </a:p>
        </p:txBody>
      </p:sp>
      <p:sp>
        <p:nvSpPr>
          <p:cNvPr id="5" name="Footer Placeholder 4">
            <a:extLst>
              <a:ext uri="{FF2B5EF4-FFF2-40B4-BE49-F238E27FC236}">
                <a16:creationId xmlns:a16="http://schemas.microsoft.com/office/drawing/2014/main" id="{E6345DA1-9E37-8BE4-5FD8-308623973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78D0E-8A6B-A368-9312-1F3C29DDB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t>‹#›</a:t>
            </a:fld>
            <a:endParaRPr lang="en-US"/>
          </a:p>
        </p:txBody>
      </p:sp>
    </p:spTree>
    <p:extLst>
      <p:ext uri="{BB962C8B-B14F-4D97-AF65-F5344CB8AC3E}">
        <p14:creationId xmlns:p14="http://schemas.microsoft.com/office/powerpoint/2010/main" val="369652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F15FA6-086D-491A-B175-0CA4656FBDCB}"/>
              </a:ext>
            </a:extLst>
          </p:cNvPr>
          <p:cNvPicPr/>
          <p:nvPr/>
        </p:nvPicPr>
        <p:blipFill>
          <a:blip r:embed="rId2" cstate="print"/>
          <a:srcRect l="21229" t="27213" r="21523" b="35253"/>
          <a:stretch>
            <a:fillRect/>
          </a:stretch>
        </p:blipFill>
        <p:spPr bwMode="auto">
          <a:xfrm>
            <a:off x="3256548" y="136525"/>
            <a:ext cx="4776536" cy="834189"/>
          </a:xfrm>
          <a:prstGeom prst="rect">
            <a:avLst/>
          </a:prstGeom>
          <a:ln>
            <a:headEnd/>
            <a:tailEnd type="none" w="med" len="med"/>
          </a:ln>
        </p:spPr>
        <p:style>
          <a:lnRef idx="1">
            <a:schemeClr val="accent2"/>
          </a:lnRef>
          <a:fillRef idx="3">
            <a:schemeClr val="accent2"/>
          </a:fillRef>
          <a:effectRef idx="2">
            <a:schemeClr val="accent2"/>
          </a:effectRef>
          <a:fontRef idx="minor">
            <a:schemeClr val="lt1"/>
          </a:fontRef>
        </p:style>
      </p:pic>
      <p:sp>
        <p:nvSpPr>
          <p:cNvPr id="7" name="Title 6">
            <a:extLst>
              <a:ext uri="{FF2B5EF4-FFF2-40B4-BE49-F238E27FC236}">
                <a16:creationId xmlns:a16="http://schemas.microsoft.com/office/drawing/2014/main" id="{5BEE647A-5606-A6E5-93DB-A43A8FC2D88A}"/>
              </a:ext>
            </a:extLst>
          </p:cNvPr>
          <p:cNvSpPr>
            <a:spLocks noGrp="1"/>
          </p:cNvSpPr>
          <p:nvPr>
            <p:ph type="ctrTitle"/>
          </p:nvPr>
        </p:nvSpPr>
        <p:spPr>
          <a:xfrm>
            <a:off x="433138" y="1251284"/>
            <a:ext cx="10812378" cy="2458586"/>
          </a:xfrm>
        </p:spPr>
        <p:txBody>
          <a:bodyPr>
            <a:noAutofit/>
          </a:bodyPr>
          <a:lstStyle/>
          <a:p>
            <a:r>
              <a:rPr lang="en-GB" sz="2400" b="1" dirty="0">
                <a:latin typeface="Times New Roman" panose="02020603050405020304" pitchFamily="18" charset="0"/>
                <a:cs typeface="Times New Roman" panose="02020603050405020304" pitchFamily="18" charset="0"/>
              </a:rPr>
              <a:t>DEPARTMENT OF</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CSE (ARTIFICIAL INTELLIGENCE AND MACHINE LEARNING)</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b="1" dirty="0">
                <a:solidFill>
                  <a:srgbClr val="002060"/>
                </a:solidFill>
                <a:latin typeface="Times New Roman" panose="02020603050405020304" pitchFamily="18" charset="0"/>
                <a:cs typeface="Times New Roman" panose="02020603050405020304" pitchFamily="18" charset="0"/>
              </a:rPr>
              <a:t>MINI PROJECT REVIEW</a:t>
            </a:r>
            <a:r>
              <a:rPr lang="en-GB" sz="2400" dirty="0">
                <a:solidFill>
                  <a:srgbClr val="002060"/>
                </a:solidFill>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b="1" dirty="0">
                <a:solidFill>
                  <a:srgbClr val="FF0000"/>
                </a:solidFill>
                <a:latin typeface="Times New Roman" panose="02020603050405020304" pitchFamily="18" charset="0"/>
                <a:cs typeface="Times New Roman" panose="02020603050405020304" pitchFamily="18" charset="0"/>
              </a:rPr>
              <a:t>&lt;</a:t>
            </a:r>
            <a:r>
              <a:rPr lang="en-US" sz="2400" kern="100" dirty="0">
                <a:solidFill>
                  <a:srgbClr val="FF0000"/>
                </a:solidFill>
              </a:rPr>
              <a:t>Password Pattern Guessing Using AI Random Search Algorithm</a:t>
            </a:r>
            <a:r>
              <a:rPr lang="en-GB" sz="2400" b="1" dirty="0">
                <a:solidFill>
                  <a:srgbClr val="FF0000"/>
                </a:solidFill>
                <a:latin typeface="Times New Roman" panose="02020603050405020304" pitchFamily="18" charset="0"/>
                <a:cs typeface="Times New Roman" panose="02020603050405020304" pitchFamily="18" charset="0"/>
              </a:rPr>
              <a:t>&gt;</a:t>
            </a:r>
            <a:endParaRPr lang="en-US"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B39E0012-B3AF-E718-6BBA-5D37629E4005}"/>
              </a:ext>
            </a:extLst>
          </p:cNvPr>
          <p:cNvGraphicFramePr>
            <a:graphicFrameLocks noGrp="1"/>
          </p:cNvGraphicFramePr>
          <p:nvPr>
            <p:extLst>
              <p:ext uri="{D42A27DB-BD31-4B8C-83A1-F6EECF244321}">
                <p14:modId xmlns:p14="http://schemas.microsoft.com/office/powerpoint/2010/main" val="811195437"/>
              </p:ext>
            </p:extLst>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extLst>
                    <a:ext uri="{9D8B030D-6E8A-4147-A177-3AD203B41FA5}">
                      <a16:colId xmlns:a16="http://schemas.microsoft.com/office/drawing/2014/main" val="1924387309"/>
                    </a:ext>
                  </a:extLst>
                </a:gridCol>
                <a:gridCol w="6176211">
                  <a:extLst>
                    <a:ext uri="{9D8B030D-6E8A-4147-A177-3AD203B41FA5}">
                      <a16:colId xmlns:a16="http://schemas.microsoft.com/office/drawing/2014/main" val="471423325"/>
                    </a:ext>
                  </a:extLst>
                </a:gridCol>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r>
                        <a:rPr lang="en-US" dirty="0"/>
                        <a:t>2117240030024</a:t>
                      </a:r>
                    </a:p>
                  </a:txBody>
                  <a:tcPr/>
                </a:tc>
                <a:extLst>
                  <a:ext uri="{0D108BD9-81ED-4DB2-BD59-A6C34878D82A}">
                    <a16:rowId xmlns:a16="http://schemas.microsoft.com/office/drawing/2014/main" val="471703413"/>
                  </a:ext>
                </a:extLst>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US" dirty="0"/>
                        <a:t>DEVAMALYAA G R</a:t>
                      </a:r>
                    </a:p>
                  </a:txBody>
                  <a:tcPr/>
                </a:tc>
                <a:extLst>
                  <a:ext uri="{0D108BD9-81ED-4DB2-BD59-A6C34878D82A}">
                    <a16:rowId xmlns:a16="http://schemas.microsoft.com/office/drawing/2014/main" val="2967366592"/>
                  </a:ext>
                </a:extLst>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dirty="0"/>
                        <a:t>II</a:t>
                      </a:r>
                    </a:p>
                  </a:txBody>
                  <a:tcPr/>
                </a:tc>
                <a:extLst>
                  <a:ext uri="{0D108BD9-81ED-4DB2-BD59-A6C34878D82A}">
                    <a16:rowId xmlns:a16="http://schemas.microsoft.com/office/drawing/2014/main" val="3106965190"/>
                  </a:ext>
                </a:extLst>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dirty="0"/>
                        <a:t>A</a:t>
                      </a:r>
                    </a:p>
                  </a:txBody>
                  <a:tcPr/>
                </a:tc>
                <a:extLst>
                  <a:ext uri="{0D108BD9-81ED-4DB2-BD59-A6C34878D82A}">
                    <a16:rowId xmlns:a16="http://schemas.microsoft.com/office/drawing/2014/main" val="3234068443"/>
                  </a:ext>
                </a:extLst>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GB" b="1" dirty="0"/>
                        <a:t>Mrs. M. Divya</a:t>
                      </a:r>
                      <a:endParaRPr lang="en-US" b="1" dirty="0"/>
                    </a:p>
                  </a:txBody>
                  <a:tcPr/>
                </a:tc>
                <a:extLst>
                  <a:ext uri="{0D108BD9-81ED-4DB2-BD59-A6C34878D82A}">
                    <a16:rowId xmlns:a16="http://schemas.microsoft.com/office/drawing/2014/main" val="3536199969"/>
                  </a:ext>
                </a:extLst>
              </a:tr>
            </a:tbl>
          </a:graphicData>
        </a:graphic>
      </p:graphicFrame>
      <p:sp>
        <p:nvSpPr>
          <p:cNvPr id="12" name="Date Placeholder 11">
            <a:extLst>
              <a:ext uri="{FF2B5EF4-FFF2-40B4-BE49-F238E27FC236}">
                <a16:creationId xmlns:a16="http://schemas.microsoft.com/office/drawing/2014/main" id="{6B174A57-15CE-2FFD-86D9-B7E84692480D}"/>
              </a:ext>
            </a:extLst>
          </p:cNvPr>
          <p:cNvSpPr>
            <a:spLocks noGrp="1"/>
          </p:cNvSpPr>
          <p:nvPr>
            <p:ph type="dt" sz="half" idx="10"/>
          </p:nvPr>
        </p:nvSpPr>
        <p:spPr/>
        <p:txBody>
          <a:bodyPr/>
          <a:lstStyle/>
          <a:p>
            <a:fld id="{F9B0B098-7844-408D-9BB3-6B083FBEE8AA}" type="datetime1">
              <a:rPr lang="en-US" smtClean="0"/>
              <a:t>10/30/2025</a:t>
            </a:fld>
            <a:endParaRPr lang="en-US"/>
          </a:p>
        </p:txBody>
      </p:sp>
      <p:sp>
        <p:nvSpPr>
          <p:cNvPr id="13" name="Slide Number Placeholder 12">
            <a:extLst>
              <a:ext uri="{FF2B5EF4-FFF2-40B4-BE49-F238E27FC236}">
                <a16:creationId xmlns:a16="http://schemas.microsoft.com/office/drawing/2014/main" id="{E4873981-939E-932D-DBE2-6B02CC92B85F}"/>
              </a:ext>
            </a:extLst>
          </p:cNvPr>
          <p:cNvSpPr>
            <a:spLocks noGrp="1"/>
          </p:cNvSpPr>
          <p:nvPr>
            <p:ph type="sldNum" sz="quarter" idx="12"/>
          </p:nvPr>
        </p:nvSpPr>
        <p:spPr/>
        <p:txBody>
          <a:bodyPr/>
          <a:lstStyle/>
          <a:p>
            <a:fld id="{1FCEF87E-815D-44D1-B0AB-39AF0402D6A8}" type="slidenum">
              <a:rPr lang="en-US" smtClean="0"/>
              <a:t>1</a:t>
            </a:fld>
            <a:endParaRPr lang="en-US"/>
          </a:p>
        </p:txBody>
      </p:sp>
    </p:spTree>
    <p:extLst>
      <p:ext uri="{BB962C8B-B14F-4D97-AF65-F5344CB8AC3E}">
        <p14:creationId xmlns:p14="http://schemas.microsoft.com/office/powerpoint/2010/main" val="272079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759A-0732-65F8-ABFC-93E81441B8A8}"/>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FAE17474-C476-1051-3F37-A2159E2BEE57}"/>
              </a:ext>
            </a:extLst>
          </p:cNvPr>
          <p:cNvSpPr>
            <a:spLocks noGrp="1"/>
          </p:cNvSpPr>
          <p:nvPr>
            <p:ph idx="1"/>
          </p:nvPr>
        </p:nvSpPr>
        <p:spPr>
          <a:xfrm>
            <a:off x="838200" y="818148"/>
            <a:ext cx="10515600" cy="5358816"/>
          </a:xfrm>
        </p:spPr>
        <p:txBody>
          <a:bodyPr>
            <a:normAutofit/>
          </a:bodyPr>
          <a:lstStyle/>
          <a:p>
            <a:pPr marL="0" indent="0">
              <a:buNone/>
            </a:pPr>
            <a:r>
              <a:rPr lang="en-US" sz="2000" dirty="0"/>
              <a:t>Artificial Intelligence (AI) enables machines to think, learn, and solve problems like humans. It uses algorithms to recognize patterns and make intelligent decisions. In this project, the Random Search Algorithm is applied to simulate password guessing—showing how AI can optimize search and prediction. This study highlights the importance of AI in understanding password security and improving protection systems.</a:t>
            </a:r>
          </a:p>
          <a:p>
            <a:pPr marL="0" indent="0">
              <a:buNone/>
            </a:pPr>
            <a:r>
              <a:rPr lang="en-US" sz="2000" b="1" dirty="0"/>
              <a:t>Clear and Precise Problem Statement</a:t>
            </a:r>
            <a:br>
              <a:rPr lang="en-US" sz="2000" dirty="0"/>
            </a:br>
            <a:r>
              <a:rPr lang="en-US" sz="2000" dirty="0"/>
              <a:t>Traditional brute-force methods are slow and inefficient for complex passwords. This project uses an AI-based Random Search Algorithm to guess passwords intelligently by generating random combinations until the correct one is found, showcasing AI’s role in efficient pattern prediction.</a:t>
            </a:r>
          </a:p>
          <a:p>
            <a:pPr marL="0" indent="0">
              <a:buNone/>
            </a:pPr>
            <a:r>
              <a:rPr lang="en-US" sz="2000" b="1" dirty="0"/>
              <a:t>Expected Result and Possibilities</a:t>
            </a:r>
            <a:br>
              <a:rPr lang="en-US" sz="2000" dirty="0"/>
            </a:br>
            <a:r>
              <a:rPr lang="en-US" sz="2000" b="1" dirty="0"/>
              <a:t>Expected Result:</a:t>
            </a:r>
            <a:r>
              <a:rPr lang="en-US" sz="2000" dirty="0"/>
              <a:t> The algorithm will successfully guess the target password within fewer attempts, displaying the correct match and total tries.</a:t>
            </a:r>
            <a:br>
              <a:rPr lang="en-US" sz="2000" dirty="0"/>
            </a:br>
            <a:r>
              <a:rPr lang="en-US" sz="2000" b="1" dirty="0"/>
              <a:t>Possibilities:</a:t>
            </a:r>
            <a:r>
              <a:rPr lang="en-US" sz="2000" dirty="0"/>
              <a:t> This project can be extended to compare with other AI algorithms, strengthen password policies, and enhance cybersecurity through intelligent prediction models.</a:t>
            </a:r>
          </a:p>
          <a:p>
            <a:pPr marL="0" indent="0">
              <a:buNone/>
            </a:pPr>
            <a:endParaRPr lang="en-US" dirty="0"/>
          </a:p>
        </p:txBody>
      </p:sp>
      <p:sp>
        <p:nvSpPr>
          <p:cNvPr id="4" name="Date Placeholder 3">
            <a:extLst>
              <a:ext uri="{FF2B5EF4-FFF2-40B4-BE49-F238E27FC236}">
                <a16:creationId xmlns:a16="http://schemas.microsoft.com/office/drawing/2014/main" id="{85FF5BCC-B36E-DFE5-103F-31FA12632094}"/>
              </a:ext>
            </a:extLst>
          </p:cNvPr>
          <p:cNvSpPr>
            <a:spLocks noGrp="1"/>
          </p:cNvSpPr>
          <p:nvPr>
            <p:ph type="dt" sz="half" idx="10"/>
          </p:nvPr>
        </p:nvSpPr>
        <p:spPr/>
        <p:txBody>
          <a:bodyPr/>
          <a:lstStyle/>
          <a:p>
            <a:fld id="{316FBEDF-053F-468F-8CCF-D1ACE4FBB50D}" type="datetime1">
              <a:rPr lang="en-US" smtClean="0"/>
              <a:t>10/30/2025</a:t>
            </a:fld>
            <a:endParaRPr lang="en-US"/>
          </a:p>
        </p:txBody>
      </p:sp>
      <p:sp>
        <p:nvSpPr>
          <p:cNvPr id="5" name="Slide Number Placeholder 4">
            <a:extLst>
              <a:ext uri="{FF2B5EF4-FFF2-40B4-BE49-F238E27FC236}">
                <a16:creationId xmlns:a16="http://schemas.microsoft.com/office/drawing/2014/main" id="{70253399-F526-B4B1-D444-32B3A164A39F}"/>
              </a:ext>
            </a:extLst>
          </p:cNvPr>
          <p:cNvSpPr>
            <a:spLocks noGrp="1"/>
          </p:cNvSpPr>
          <p:nvPr>
            <p:ph type="sldNum" sz="quarter" idx="12"/>
          </p:nvPr>
        </p:nvSpPr>
        <p:spPr/>
        <p:txBody>
          <a:bodyPr/>
          <a:lstStyle/>
          <a:p>
            <a:fld id="{1FCEF87E-815D-44D1-B0AB-39AF0402D6A8}" type="slidenum">
              <a:rPr lang="en-US" smtClean="0"/>
              <a:t>2</a:t>
            </a:fld>
            <a:endParaRPr lang="en-US"/>
          </a:p>
        </p:txBody>
      </p:sp>
    </p:spTree>
    <p:extLst>
      <p:ext uri="{BB962C8B-B14F-4D97-AF65-F5344CB8AC3E}">
        <p14:creationId xmlns:p14="http://schemas.microsoft.com/office/powerpoint/2010/main" val="18166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C068-5F54-97E8-2F1C-0538F1126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2B1AF-B7ED-6DDA-888D-9BCAF08EA5E4}"/>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THEORETICAL BACKGROUND</a:t>
            </a:r>
            <a:endParaRPr lang="en-US" dirty="0">
              <a:solidFill>
                <a:schemeClr val="tx1"/>
              </a:solidFill>
            </a:endParaRPr>
          </a:p>
        </p:txBody>
      </p:sp>
      <p:sp>
        <p:nvSpPr>
          <p:cNvPr id="3" name="Content Placeholder 2">
            <a:extLst>
              <a:ext uri="{FF2B5EF4-FFF2-40B4-BE49-F238E27FC236}">
                <a16:creationId xmlns:a16="http://schemas.microsoft.com/office/drawing/2014/main" id="{FE67243E-1300-82BE-9968-6837E801AFFC}"/>
              </a:ext>
            </a:extLst>
          </p:cNvPr>
          <p:cNvSpPr>
            <a:spLocks noGrp="1"/>
          </p:cNvSpPr>
          <p:nvPr>
            <p:ph idx="1"/>
          </p:nvPr>
        </p:nvSpPr>
        <p:spPr>
          <a:xfrm>
            <a:off x="838200" y="818148"/>
            <a:ext cx="10515600" cy="5358816"/>
          </a:xfrm>
        </p:spPr>
        <p:txBody>
          <a:bodyPr>
            <a:normAutofit fontScale="70000" lnSpcReduction="20000"/>
          </a:bodyPr>
          <a:lstStyle/>
          <a:p>
            <a:pPr marL="0" indent="0">
              <a:buNone/>
            </a:pPr>
            <a:r>
              <a:rPr lang="en-US" sz="2200" b="1" dirty="0"/>
              <a:t>Theoretical Background</a:t>
            </a:r>
            <a:br>
              <a:rPr lang="en-US" sz="2200" dirty="0"/>
            </a:br>
            <a:r>
              <a:rPr lang="en-US" sz="2200" dirty="0"/>
              <a:t>This project applies AI search concepts to simulate password guessing using the </a:t>
            </a:r>
            <a:r>
              <a:rPr lang="en-US" sz="2200" b="1" dirty="0"/>
              <a:t>Random Search Algorithm</a:t>
            </a:r>
            <a:r>
              <a:rPr lang="en-US" sz="2200" dirty="0"/>
              <a:t>. The algorithm explores random combinations within a search space until it finds the correct password, showing how AI handles prediction and optimization problems through trial and error.</a:t>
            </a:r>
          </a:p>
          <a:p>
            <a:pPr marL="0" indent="0">
              <a:buNone/>
            </a:pPr>
            <a:r>
              <a:rPr lang="en-US" sz="2200" b="1" dirty="0"/>
              <a:t>Literature Survey</a:t>
            </a:r>
            <a:endParaRPr lang="en-US" sz="2200" dirty="0"/>
          </a:p>
          <a:p>
            <a:r>
              <a:rPr lang="en-US" sz="2200" b="1" dirty="0"/>
              <a:t>Brute Force:</a:t>
            </a:r>
            <a:r>
              <a:rPr lang="en-US" sz="2200" dirty="0"/>
              <a:t> Tries all possibilities (slow).</a:t>
            </a:r>
          </a:p>
          <a:p>
            <a:r>
              <a:rPr lang="en-US" sz="2200" b="1" dirty="0"/>
              <a:t>Hill Climbing:</a:t>
            </a:r>
            <a:r>
              <a:rPr lang="en-US" sz="2200" dirty="0"/>
              <a:t> Improves step by step (may get stuck).</a:t>
            </a:r>
          </a:p>
          <a:p>
            <a:r>
              <a:rPr lang="en-US" sz="2200" b="1" dirty="0"/>
              <a:t>Genetic Algorithm:</a:t>
            </a:r>
            <a:r>
              <a:rPr lang="en-US" sz="2200" dirty="0"/>
              <a:t> Efficient but complex.</a:t>
            </a:r>
          </a:p>
          <a:p>
            <a:r>
              <a:rPr lang="en-US" sz="2200" b="1" dirty="0"/>
              <a:t>Simulated Annealing:</a:t>
            </a:r>
            <a:r>
              <a:rPr lang="en-US" sz="2200" dirty="0"/>
              <a:t> Escapes local optima but requires tuning.</a:t>
            </a:r>
          </a:p>
          <a:p>
            <a:r>
              <a:rPr lang="en-US" sz="2200" b="1" dirty="0"/>
              <a:t>Random Search:</a:t>
            </a:r>
            <a:r>
              <a:rPr lang="en-US" sz="2200" dirty="0"/>
              <a:t> Simple, fast, and effective for small-scale guessing.</a:t>
            </a:r>
          </a:p>
          <a:p>
            <a:pPr marL="0" indent="0">
              <a:buNone/>
            </a:pPr>
            <a:r>
              <a:rPr lang="en-US" sz="2200" b="1" dirty="0"/>
              <a:t>Justification for Choosing the Algorithm</a:t>
            </a:r>
          </a:p>
          <a:p>
            <a:pPr marL="0" indent="0">
              <a:buNone/>
            </a:pPr>
            <a:br>
              <a:rPr lang="en-US" sz="2200" dirty="0"/>
            </a:br>
            <a:r>
              <a:rPr lang="en-US" sz="2200" dirty="0"/>
              <a:t>Chosen for its </a:t>
            </a:r>
            <a:r>
              <a:rPr lang="en-US" sz="2200" b="1" dirty="0"/>
              <a:t>simplicity</a:t>
            </a:r>
            <a:r>
              <a:rPr lang="en-US" sz="2200" dirty="0"/>
              <a:t>, </a:t>
            </a:r>
            <a:r>
              <a:rPr lang="en-US" sz="2200" b="1" dirty="0"/>
              <a:t>easy implementation</a:t>
            </a:r>
            <a:r>
              <a:rPr lang="en-US" sz="2200" dirty="0"/>
              <a:t>, and ability to </a:t>
            </a:r>
            <a:r>
              <a:rPr lang="en-US" sz="2200" b="1" dirty="0"/>
              <a:t>demonstrate AI-based random exploration</a:t>
            </a:r>
            <a:r>
              <a:rPr lang="en-US" sz="2200" dirty="0"/>
              <a:t> without needing prior knowledge of the password pattern.</a:t>
            </a:r>
          </a:p>
          <a:p>
            <a:pPr marL="0" indent="0">
              <a:buNone/>
            </a:pPr>
            <a:r>
              <a:rPr lang="en-US" sz="2200" b="1" dirty="0"/>
              <a:t>Algorithm Explanation (with Example)</a:t>
            </a:r>
            <a:br>
              <a:rPr lang="en-US" sz="2200" dirty="0"/>
            </a:br>
            <a:r>
              <a:rPr lang="en-US" sz="2200" dirty="0"/>
              <a:t>Steps:</a:t>
            </a:r>
          </a:p>
          <a:p>
            <a:r>
              <a:rPr lang="en-US" sz="2200" dirty="0"/>
              <a:t>Define target password (e.g., “ABC”).</a:t>
            </a:r>
          </a:p>
          <a:p>
            <a:r>
              <a:rPr lang="en-US" sz="2200" dirty="0"/>
              <a:t>Generate random guesses until match.</a:t>
            </a:r>
          </a:p>
          <a:p>
            <a:r>
              <a:rPr lang="en-US" sz="2200" dirty="0"/>
              <a:t>Display attempts and time taken.</a:t>
            </a:r>
          </a:p>
          <a:p>
            <a:r>
              <a:rPr lang="en-US" sz="2200" dirty="0"/>
              <a:t>Example:</a:t>
            </a:r>
            <a:br>
              <a:rPr lang="en-US" sz="2200" dirty="0"/>
            </a:br>
            <a:r>
              <a:rPr lang="en-US" sz="2200" dirty="0"/>
              <a:t>Guesses → “XRT”, “ADC”, “ABC”</a:t>
            </a:r>
            <a:br>
              <a:rPr lang="en-US" sz="2200" dirty="0"/>
            </a:br>
            <a:r>
              <a:rPr lang="en-US" sz="2200" dirty="0"/>
              <a:t> Match found in 3 attempts → </a:t>
            </a:r>
            <a:r>
              <a:rPr lang="en-US" sz="2200" i="1" dirty="0"/>
              <a:t>Password matched: ABC</a:t>
            </a:r>
            <a:endParaRPr lang="en-US" sz="2200" dirty="0"/>
          </a:p>
          <a:p>
            <a:pPr marL="457200" lvl="1" indent="0">
              <a:buNone/>
            </a:pPr>
            <a:endParaRPr lang="en-US" dirty="0"/>
          </a:p>
          <a:p>
            <a:endParaRPr lang="en-US" dirty="0"/>
          </a:p>
        </p:txBody>
      </p:sp>
      <p:sp>
        <p:nvSpPr>
          <p:cNvPr id="4" name="Date Placeholder 3">
            <a:extLst>
              <a:ext uri="{FF2B5EF4-FFF2-40B4-BE49-F238E27FC236}">
                <a16:creationId xmlns:a16="http://schemas.microsoft.com/office/drawing/2014/main" id="{4AF593AB-ABA6-D8E8-42D9-A38FB7B4DB45}"/>
              </a:ext>
            </a:extLst>
          </p:cNvPr>
          <p:cNvSpPr>
            <a:spLocks noGrp="1"/>
          </p:cNvSpPr>
          <p:nvPr>
            <p:ph type="dt" sz="half" idx="10"/>
          </p:nvPr>
        </p:nvSpPr>
        <p:spPr/>
        <p:txBody>
          <a:bodyPr/>
          <a:lstStyle/>
          <a:p>
            <a:fld id="{316FBEDF-053F-468F-8CCF-D1ACE4FBB50D}" type="datetime1">
              <a:rPr lang="en-US" smtClean="0"/>
              <a:t>10/30/2025</a:t>
            </a:fld>
            <a:endParaRPr lang="en-US"/>
          </a:p>
        </p:txBody>
      </p:sp>
      <p:sp>
        <p:nvSpPr>
          <p:cNvPr id="5" name="Slide Number Placeholder 4">
            <a:extLst>
              <a:ext uri="{FF2B5EF4-FFF2-40B4-BE49-F238E27FC236}">
                <a16:creationId xmlns:a16="http://schemas.microsoft.com/office/drawing/2014/main" id="{40AE40CC-B05F-6325-A926-99504CD4A72F}"/>
              </a:ext>
            </a:extLst>
          </p:cNvPr>
          <p:cNvSpPr>
            <a:spLocks noGrp="1"/>
          </p:cNvSpPr>
          <p:nvPr>
            <p:ph type="sldNum" sz="quarter" idx="12"/>
          </p:nvPr>
        </p:nvSpPr>
        <p:spPr/>
        <p:txBody>
          <a:bodyPr/>
          <a:lstStyle/>
          <a:p>
            <a:fld id="{1FCEF87E-815D-44D1-B0AB-39AF0402D6A8}" type="slidenum">
              <a:rPr lang="en-US" smtClean="0"/>
              <a:t>3</a:t>
            </a:fld>
            <a:endParaRPr lang="en-US"/>
          </a:p>
        </p:txBody>
      </p:sp>
    </p:spTree>
    <p:extLst>
      <p:ext uri="{BB962C8B-B14F-4D97-AF65-F5344CB8AC3E}">
        <p14:creationId xmlns:p14="http://schemas.microsoft.com/office/powerpoint/2010/main" val="28326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34F6B-2294-8100-6428-71DD4A23A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76350-5987-57CB-5096-A77DCA2009EF}"/>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a:extLst>
              <a:ext uri="{FF2B5EF4-FFF2-40B4-BE49-F238E27FC236}">
                <a16:creationId xmlns:a16="http://schemas.microsoft.com/office/drawing/2014/main" id="{A229904C-7E5E-5862-ACA4-167CDBC5044B}"/>
              </a:ext>
            </a:extLst>
          </p:cNvPr>
          <p:cNvSpPr>
            <a:spLocks noGrp="1"/>
          </p:cNvSpPr>
          <p:nvPr>
            <p:ph idx="1"/>
          </p:nvPr>
        </p:nvSpPr>
        <p:spPr>
          <a:xfrm>
            <a:off x="838200" y="1267326"/>
            <a:ext cx="10515600" cy="4909637"/>
          </a:xfrm>
        </p:spPr>
        <p:txBody>
          <a:bodyPr/>
          <a:lstStyle/>
          <a:p>
            <a:r>
              <a:rPr lang="en-GB" dirty="0"/>
              <a:t>Link to code in Git-hub Repository</a:t>
            </a:r>
          </a:p>
          <a:p>
            <a:endParaRPr lang="en-GB" dirty="0"/>
          </a:p>
          <a:p>
            <a:endParaRPr lang="en-US" dirty="0"/>
          </a:p>
        </p:txBody>
      </p:sp>
      <p:sp>
        <p:nvSpPr>
          <p:cNvPr id="4" name="Date Placeholder 3">
            <a:extLst>
              <a:ext uri="{FF2B5EF4-FFF2-40B4-BE49-F238E27FC236}">
                <a16:creationId xmlns:a16="http://schemas.microsoft.com/office/drawing/2014/main" id="{C0BC0E82-F7C5-E4B3-8BB9-1583AC631384}"/>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04775014-201C-1110-C957-46A30A1C2417}"/>
              </a:ext>
            </a:extLst>
          </p:cNvPr>
          <p:cNvSpPr>
            <a:spLocks noGrp="1"/>
          </p:cNvSpPr>
          <p:nvPr>
            <p:ph type="sldNum" sz="quarter" idx="12"/>
          </p:nvPr>
        </p:nvSpPr>
        <p:spPr/>
        <p:txBody>
          <a:bodyPr/>
          <a:lstStyle/>
          <a:p>
            <a:fld id="{1FCEF87E-815D-44D1-B0AB-39AF0402D6A8}" type="slidenum">
              <a:rPr lang="en-US" smtClean="0"/>
              <a:t>4</a:t>
            </a:fld>
            <a:endParaRPr lang="en-US"/>
          </a:p>
        </p:txBody>
      </p:sp>
      <p:graphicFrame>
        <p:nvGraphicFramePr>
          <p:cNvPr id="7" name="Table 6">
            <a:extLst>
              <a:ext uri="{FF2B5EF4-FFF2-40B4-BE49-F238E27FC236}">
                <a16:creationId xmlns:a16="http://schemas.microsoft.com/office/drawing/2014/main" id="{ACE64048-76D1-E559-97A6-1E9DA8CC9F64}"/>
              </a:ext>
            </a:extLst>
          </p:cNvPr>
          <p:cNvGraphicFramePr>
            <a:graphicFrameLocks noGrp="1"/>
          </p:cNvGraphicFramePr>
          <p:nvPr>
            <p:extLst>
              <p:ext uri="{D42A27DB-BD31-4B8C-83A1-F6EECF244321}">
                <p14:modId xmlns:p14="http://schemas.microsoft.com/office/powerpoint/2010/main" val="352538225"/>
              </p:ext>
            </p:extLst>
          </p:nvPr>
        </p:nvGraphicFramePr>
        <p:xfrm>
          <a:off x="838200" y="2205222"/>
          <a:ext cx="10515600" cy="3108960"/>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4052004335"/>
                    </a:ext>
                  </a:extLst>
                </a:gridCol>
                <a:gridCol w="5257800">
                  <a:extLst>
                    <a:ext uri="{9D8B030D-6E8A-4147-A177-3AD203B41FA5}">
                      <a16:colId xmlns:a16="http://schemas.microsoft.com/office/drawing/2014/main" val="1251959847"/>
                    </a:ext>
                  </a:extLst>
                </a:gridCol>
              </a:tblGrid>
              <a:tr h="0">
                <a:tc>
                  <a:txBody>
                    <a:bodyPr/>
                    <a:lstStyle/>
                    <a:p>
                      <a:r>
                        <a:rPr lang="en-GB" dirty="0">
                          <a:solidFill>
                            <a:schemeClr val="tx1"/>
                          </a:solidFill>
                        </a:rPr>
                        <a:t>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rPr>
                        <a:t>Git-hub Repository Links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9369799"/>
                  </a:ext>
                </a:extLst>
              </a:tr>
              <a:tr h="370840">
                <a:tc>
                  <a:txBody>
                    <a:bodyPr/>
                    <a:lstStyle/>
                    <a:p>
                      <a:r>
                        <a:rPr lang="en-GB" dirty="0">
                          <a:solidFill>
                            <a:schemeClr val="tx1"/>
                          </a:solidFill>
                        </a:rPr>
                        <a:t>Implementation of Code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https://github.com/Devamalyaa/Password-Pattern-Guessing-Using-AI-Random-Search-Algorithm-/blob/main/checker.py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6202207"/>
                  </a:ext>
                </a:extLst>
              </a:tr>
              <a:tr h="370840">
                <a:tc>
                  <a:txBody>
                    <a:bodyPr/>
                    <a:lstStyle/>
                    <a:p>
                      <a:r>
                        <a:rPr lang="en-GB" dirty="0">
                          <a:solidFill>
                            <a:schemeClr val="tx1"/>
                          </a:solidFill>
                        </a:rPr>
                        <a:t>Word Document Report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https://github.com/Devamalyaa/Password-Pattern-Guessing-Using-AI-Random-Search-Algorithm-/blob/main/AILAB_MINI_PROJECT_word.docx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050083"/>
                  </a:ext>
                </a:extLst>
              </a:tr>
              <a:tr h="370840">
                <a:tc>
                  <a:txBody>
                    <a:bodyPr/>
                    <a:lstStyle/>
                    <a:p>
                      <a:r>
                        <a:rPr lang="en-GB" dirty="0">
                          <a:solidFill>
                            <a:schemeClr val="tx1"/>
                          </a:solidFill>
                        </a:rPr>
                        <a:t>PPT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https://github.com/Devamalyaa/Password-Pattern-Guessing-Using-AI-Random-Search-Algorithm-/blob/main/AI_LAB_MINI_PPT_.pptx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241712"/>
                  </a:ext>
                </a:extLst>
              </a:tr>
            </a:tbl>
          </a:graphicData>
        </a:graphic>
      </p:graphicFrame>
    </p:spTree>
    <p:extLst>
      <p:ext uri="{BB962C8B-B14F-4D97-AF65-F5344CB8AC3E}">
        <p14:creationId xmlns:p14="http://schemas.microsoft.com/office/powerpoint/2010/main" val="5195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5069-71B1-83F0-E5F5-B02F8F577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58887-D4AD-6383-79D6-F528D34824D4}"/>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4" name="Date Placeholder 3">
            <a:extLst>
              <a:ext uri="{FF2B5EF4-FFF2-40B4-BE49-F238E27FC236}">
                <a16:creationId xmlns:a16="http://schemas.microsoft.com/office/drawing/2014/main" id="{E47BACE5-322B-3F55-2CA9-8E1D4117021B}"/>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A7D1AF6B-7EFE-60E0-2350-AE083D01AD8A}"/>
              </a:ext>
            </a:extLst>
          </p:cNvPr>
          <p:cNvSpPr>
            <a:spLocks noGrp="1"/>
          </p:cNvSpPr>
          <p:nvPr>
            <p:ph type="sldNum" sz="quarter" idx="12"/>
          </p:nvPr>
        </p:nvSpPr>
        <p:spPr/>
        <p:txBody>
          <a:bodyPr/>
          <a:lstStyle/>
          <a:p>
            <a:fld id="{1FCEF87E-815D-44D1-B0AB-39AF0402D6A8}" type="slidenum">
              <a:rPr lang="en-US" smtClean="0"/>
              <a:t>5</a:t>
            </a:fld>
            <a:endParaRPr lang="en-US"/>
          </a:p>
        </p:txBody>
      </p:sp>
      <p:pic>
        <p:nvPicPr>
          <p:cNvPr id="13" name="Content Placeholder 12">
            <a:extLst>
              <a:ext uri="{FF2B5EF4-FFF2-40B4-BE49-F238E27FC236}">
                <a16:creationId xmlns:a16="http://schemas.microsoft.com/office/drawing/2014/main" id="{7ADE7EB7-3DF8-91EF-3A95-6590B588B4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78055"/>
            <a:ext cx="4982270" cy="1581371"/>
          </a:xfrm>
        </p:spPr>
      </p:pic>
      <p:pic>
        <p:nvPicPr>
          <p:cNvPr id="15" name="Picture 14">
            <a:extLst>
              <a:ext uri="{FF2B5EF4-FFF2-40B4-BE49-F238E27FC236}">
                <a16:creationId xmlns:a16="http://schemas.microsoft.com/office/drawing/2014/main" id="{29BA3C6E-047F-95F1-92CA-3CFD4B3CAA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3820" y="1193874"/>
            <a:ext cx="1933845" cy="5162476"/>
          </a:xfrm>
          <a:prstGeom prst="rect">
            <a:avLst/>
          </a:prstGeom>
        </p:spPr>
      </p:pic>
    </p:spTree>
    <p:extLst>
      <p:ext uri="{BB962C8B-B14F-4D97-AF65-F5344CB8AC3E}">
        <p14:creationId xmlns:p14="http://schemas.microsoft.com/office/powerpoint/2010/main" val="280526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63ECA-B59E-8742-1165-9911D2A45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B2EF6-B936-B9EB-24E4-C84A062402DD}"/>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3" name="Content Placeholder 2">
            <a:extLst>
              <a:ext uri="{FF2B5EF4-FFF2-40B4-BE49-F238E27FC236}">
                <a16:creationId xmlns:a16="http://schemas.microsoft.com/office/drawing/2014/main" id="{4B9409AF-1BD6-CFDC-B172-AD3D38536AC2}"/>
              </a:ext>
            </a:extLst>
          </p:cNvPr>
          <p:cNvSpPr>
            <a:spLocks noGrp="1"/>
          </p:cNvSpPr>
          <p:nvPr>
            <p:ph idx="1"/>
          </p:nvPr>
        </p:nvSpPr>
        <p:spPr>
          <a:xfrm>
            <a:off x="838200" y="1267326"/>
            <a:ext cx="10515600" cy="4909637"/>
          </a:xfrm>
        </p:spPr>
        <p:txBody>
          <a:bodyPr>
            <a:normAutofit/>
          </a:bodyPr>
          <a:lstStyle/>
          <a:p>
            <a:r>
              <a:rPr lang="en-US" sz="2000" b="1" dirty="0"/>
              <a:t>Results:</a:t>
            </a:r>
            <a:br>
              <a:rPr lang="en-US" sz="2000" dirty="0"/>
            </a:br>
            <a:r>
              <a:rPr lang="en-US" sz="2000" dirty="0"/>
              <a:t>The project successfully demonstrates how an Artificial Intelligence–based Random Search Algorithm can be used to guess password patterns effectively. The algorithm randomly explores various password combinations until it matches the correct one. This approach shows how AI can be applied to real-world security problems such as password strength testing and vulnerability analysis. Although the process is random, it efficiently reaches the correct result without requiring any predefined logic or dictionary, proving the flexibility of AI in solving unpredictable problems.</a:t>
            </a:r>
          </a:p>
          <a:p>
            <a:r>
              <a:rPr lang="en-US" sz="2000" b="1" dirty="0"/>
              <a:t>Future Enhancement:</a:t>
            </a:r>
            <a:br>
              <a:rPr lang="en-US" sz="2000" dirty="0"/>
            </a:br>
            <a:r>
              <a:rPr lang="en-US" sz="2000" dirty="0"/>
              <a:t>In the future, this system can be enhanced by integrating more advanced AI techniques such as Genetic Algorithms, Reinforcement Learning, or Neural Networks to make the guessing process more intelligent and faster. It can also be extended to analyze password strength, detect weak password patterns, and provide suggestions for creating secure passwords. Compared to traditional brute-force or dictionary methods, the AI-based approach offers greater adaptability and learning capability, making it a promising step toward improving cybersecurity and automated pattern recognition systems.</a:t>
            </a:r>
          </a:p>
          <a:p>
            <a:pPr marL="0" lvl="0" indent="0">
              <a:buNone/>
            </a:pPr>
            <a:endParaRPr lang="en-US" dirty="0"/>
          </a:p>
        </p:txBody>
      </p:sp>
      <p:sp>
        <p:nvSpPr>
          <p:cNvPr id="4" name="Date Placeholder 3">
            <a:extLst>
              <a:ext uri="{FF2B5EF4-FFF2-40B4-BE49-F238E27FC236}">
                <a16:creationId xmlns:a16="http://schemas.microsoft.com/office/drawing/2014/main" id="{04773938-5370-329C-27AB-D82ECB9D7128}"/>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E8A83B3C-8735-B8FC-8D50-B919B3471343}"/>
              </a:ext>
            </a:extLst>
          </p:cNvPr>
          <p:cNvSpPr>
            <a:spLocks noGrp="1"/>
          </p:cNvSpPr>
          <p:nvPr>
            <p:ph type="sldNum" sz="quarter" idx="12"/>
          </p:nvPr>
        </p:nvSpPr>
        <p:spPr/>
        <p:txBody>
          <a:bodyPr/>
          <a:lstStyle/>
          <a:p>
            <a:fld id="{1FCEF87E-815D-44D1-B0AB-39AF0402D6A8}" type="slidenum">
              <a:rPr lang="en-US" smtClean="0"/>
              <a:t>6</a:t>
            </a:fld>
            <a:endParaRPr lang="en-US"/>
          </a:p>
        </p:txBody>
      </p:sp>
    </p:spTree>
    <p:extLst>
      <p:ext uri="{BB962C8B-B14F-4D97-AF65-F5344CB8AC3E}">
        <p14:creationId xmlns:p14="http://schemas.microsoft.com/office/powerpoint/2010/main" val="126336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A9EE-5679-A557-E7BF-0A904D097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F6077-2697-7116-5A2C-99B8054B7FE2}"/>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3" name="Content Placeholder 2">
            <a:extLst>
              <a:ext uri="{FF2B5EF4-FFF2-40B4-BE49-F238E27FC236}">
                <a16:creationId xmlns:a16="http://schemas.microsoft.com/office/drawing/2014/main" id="{D3AB1971-AF7F-80EE-26ED-EA8A7E8C7C21}"/>
              </a:ext>
            </a:extLst>
          </p:cNvPr>
          <p:cNvSpPr>
            <a:spLocks noGrp="1"/>
          </p:cNvSpPr>
          <p:nvPr>
            <p:ph idx="1"/>
          </p:nvPr>
        </p:nvSpPr>
        <p:spPr>
          <a:xfrm>
            <a:off x="838200" y="1267326"/>
            <a:ext cx="10515600" cy="4909637"/>
          </a:xfrm>
        </p:spPr>
        <p:txBody>
          <a:bodyPr>
            <a:normAutofit lnSpcReduction="10000"/>
          </a:bodyPr>
          <a:lstStyle/>
          <a:p>
            <a:r>
              <a:rPr lang="en-IN" sz="2200" b="1" dirty="0"/>
              <a:t>📚 References</a:t>
            </a:r>
          </a:p>
          <a:p>
            <a:r>
              <a:rPr lang="en-IN" sz="2200" b="1" dirty="0"/>
              <a:t>Russell, S. J., &amp; Norvig, P. (2021).</a:t>
            </a:r>
            <a:r>
              <a:rPr lang="en-IN" sz="2200" dirty="0"/>
              <a:t> </a:t>
            </a:r>
            <a:r>
              <a:rPr lang="en-IN" sz="2200" i="1" dirty="0"/>
              <a:t>Artificial Intelligence: A Modern Approach</a:t>
            </a:r>
            <a:r>
              <a:rPr lang="en-IN" sz="2200" dirty="0"/>
              <a:t> (4th Edition). Pearson Education.</a:t>
            </a:r>
            <a:br>
              <a:rPr lang="en-IN" sz="2200" dirty="0"/>
            </a:br>
            <a:r>
              <a:rPr lang="en-IN" sz="2200" dirty="0"/>
              <a:t>→ Covers AI search algorithms and random optimization techniques.</a:t>
            </a:r>
          </a:p>
          <a:p>
            <a:r>
              <a:rPr lang="en-IN" sz="2200" b="1" dirty="0"/>
              <a:t>Goodfellow, I., Bengio, Y., &amp; Courville, A. (2016).</a:t>
            </a:r>
            <a:r>
              <a:rPr lang="en-IN" sz="2200" dirty="0"/>
              <a:t> </a:t>
            </a:r>
            <a:r>
              <a:rPr lang="en-IN" sz="2200" i="1" dirty="0"/>
              <a:t>Deep Learning</a:t>
            </a:r>
            <a:r>
              <a:rPr lang="en-IN" sz="2200" dirty="0"/>
              <a:t>. MIT Press.</a:t>
            </a:r>
            <a:br>
              <a:rPr lang="en-IN" sz="2200" dirty="0"/>
            </a:br>
            <a:r>
              <a:rPr lang="en-IN" sz="2200" dirty="0"/>
              <a:t>→ Explains AI learning concepts and algorithmic decision-making.</a:t>
            </a:r>
          </a:p>
          <a:p>
            <a:r>
              <a:rPr lang="en-IN" sz="2200" b="1" dirty="0" err="1"/>
              <a:t>Kalyanmoy</a:t>
            </a:r>
            <a:r>
              <a:rPr lang="en-IN" sz="2200" b="1" dirty="0"/>
              <a:t> Deb (2001).</a:t>
            </a:r>
            <a:r>
              <a:rPr lang="en-IN" sz="2200" dirty="0"/>
              <a:t> </a:t>
            </a:r>
            <a:r>
              <a:rPr lang="en-IN" sz="2200" i="1" dirty="0"/>
              <a:t>Multi-Objective Optimization using Evolutionary Algorithms</a:t>
            </a:r>
            <a:r>
              <a:rPr lang="en-IN" sz="2200" dirty="0"/>
              <a:t>. John Wiley &amp; Sons.</a:t>
            </a:r>
            <a:br>
              <a:rPr lang="en-IN" sz="2200" dirty="0"/>
            </a:br>
            <a:r>
              <a:rPr lang="en-IN" sz="2200" dirty="0"/>
              <a:t>→ Reference for comparing random and heuristic-based algorithms.</a:t>
            </a:r>
          </a:p>
          <a:p>
            <a:r>
              <a:rPr lang="en-IN" sz="2200" b="1" dirty="0" err="1"/>
              <a:t>GeeksforGeeks</a:t>
            </a:r>
            <a:r>
              <a:rPr lang="en-IN" sz="2200" b="1" dirty="0"/>
              <a:t>.</a:t>
            </a:r>
            <a:r>
              <a:rPr lang="en-IN" sz="2200" dirty="0"/>
              <a:t> </a:t>
            </a:r>
            <a:r>
              <a:rPr lang="en-IN" sz="2200" i="1" dirty="0"/>
              <a:t>Random Search Algorithm in AI – Concepts and Implementation.</a:t>
            </a:r>
            <a:br>
              <a:rPr lang="en-IN" sz="2200" dirty="0"/>
            </a:br>
            <a:r>
              <a:rPr lang="en-IN" sz="2200" dirty="0"/>
              <a:t>https://www.geeksforgeeks.org/random-search-algorithm-in-ai/</a:t>
            </a:r>
          </a:p>
          <a:p>
            <a:r>
              <a:rPr lang="en-IN" sz="2200" b="1" dirty="0"/>
              <a:t>YouTube – NPTEL AI Course (Prof. P. Dasgupta, IIT Kharagpur).</a:t>
            </a:r>
            <a:r>
              <a:rPr lang="en-IN" sz="2200" dirty="0"/>
              <a:t> </a:t>
            </a:r>
            <a:r>
              <a:rPr lang="en-IN" sz="2200" i="1" dirty="0"/>
              <a:t>Introduction to AI Search Algorithms.</a:t>
            </a:r>
            <a:br>
              <a:rPr lang="en-IN" sz="2200" dirty="0"/>
            </a:br>
            <a:r>
              <a:rPr lang="en-IN" sz="2200" dirty="0"/>
              <a:t>https://nptel.ac.in/courses/106105079</a:t>
            </a:r>
          </a:p>
          <a:p>
            <a:pPr marL="0" lvl="0" indent="0">
              <a:buNone/>
            </a:pPr>
            <a:endParaRPr lang="en-US" dirty="0"/>
          </a:p>
        </p:txBody>
      </p:sp>
      <p:sp>
        <p:nvSpPr>
          <p:cNvPr id="4" name="Date Placeholder 3">
            <a:extLst>
              <a:ext uri="{FF2B5EF4-FFF2-40B4-BE49-F238E27FC236}">
                <a16:creationId xmlns:a16="http://schemas.microsoft.com/office/drawing/2014/main" id="{418721BC-42E2-4822-3086-5AF81F1A3726}"/>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60D8BC28-15FA-0C88-32FB-88458DEBBC23}"/>
              </a:ext>
            </a:extLst>
          </p:cNvPr>
          <p:cNvSpPr>
            <a:spLocks noGrp="1"/>
          </p:cNvSpPr>
          <p:nvPr>
            <p:ph type="sldNum" sz="quarter" idx="12"/>
          </p:nvPr>
        </p:nvSpPr>
        <p:spPr/>
        <p:txBody>
          <a:bodyPr/>
          <a:lstStyle/>
          <a:p>
            <a:fld id="{1FCEF87E-815D-44D1-B0AB-39AF0402D6A8}" type="slidenum">
              <a:rPr lang="en-US" smtClean="0"/>
              <a:t>7</a:t>
            </a:fld>
            <a:endParaRPr lang="en-US"/>
          </a:p>
        </p:txBody>
      </p:sp>
    </p:spTree>
    <p:extLst>
      <p:ext uri="{BB962C8B-B14F-4D97-AF65-F5344CB8AC3E}">
        <p14:creationId xmlns:p14="http://schemas.microsoft.com/office/powerpoint/2010/main" val="75260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871</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DEPARTMENT OF CSE (ARTIFICIAL INTELLIGENCE AND MACHINE LEARNING) ACADEMIC YEAR 2025 - 2026 SEMESTER III ARTIFICIAL INTELLIGENCE LABORATORY  MINI PROJECT REVIEW   &lt;Password Pattern Guessing Using AI Random Search Algorithm&gt;</vt:lpstr>
      <vt:lpstr>PROBLEM STATEMENT</vt:lpstr>
      <vt:lpstr>THEORETICAL BACKGROUND</vt:lpstr>
      <vt:lpstr>IMPLEMENTATION AND CODE</vt:lpstr>
      <vt:lpstr>OUTPUT AND RESULTS</vt:lpstr>
      <vt:lpstr>OUTPUT AND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SANKAR GANESH K</dc:creator>
  <cp:lastModifiedBy>G R Devamalyaa</cp:lastModifiedBy>
  <cp:revision>6</cp:revision>
  <dcterms:created xsi:type="dcterms:W3CDTF">2025-10-18T08:57:34Z</dcterms:created>
  <dcterms:modified xsi:type="dcterms:W3CDTF">2025-10-29T19:25:15Z</dcterms:modified>
</cp:coreProperties>
</file>