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75" r:id="rId2"/>
    <p:sldId id="276" r:id="rId3"/>
    <p:sldId id="277" r:id="rId4"/>
    <p:sldId id="267" r:id="rId5"/>
    <p:sldId id="283" r:id="rId6"/>
    <p:sldId id="262" r:id="rId7"/>
    <p:sldId id="278" r:id="rId8"/>
    <p:sldId id="264" r:id="rId9"/>
    <p:sldId id="284" r:id="rId10"/>
    <p:sldId id="266" r:id="rId11"/>
    <p:sldId id="285" r:id="rId12"/>
    <p:sldId id="270" r:id="rId13"/>
    <p:sldId id="271" r:id="rId14"/>
    <p:sldId id="272" r:id="rId15"/>
    <p:sldId id="279" r:id="rId16"/>
    <p:sldId id="280" r:id="rId17"/>
    <p:sldId id="273" r:id="rId18"/>
    <p:sldId id="274" r:id="rId19"/>
    <p:sldId id="281" r:id="rId20"/>
    <p:sldId id="282" r:id="rId21"/>
    <p:sldId id="28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61F827A-59E2-4F42-85C6-D4F81E248DD9}" type="datetimeFigureOut">
              <a:rPr lang="en-IN" smtClean="0"/>
              <a:t>18-03-2021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1CC6EF-C272-423B-BE8B-D3AAA258F282}" type="slidenum">
              <a:rPr lang="en-IN" smtClean="0"/>
              <a:t>‹#›</a:t>
            </a:fld>
            <a:endParaRPr lang="en-IN"/>
          </a:p>
        </p:txBody>
      </p:sp>
    </p:spTree>
    <p:extLst>
      <p:ext uri="{BB962C8B-B14F-4D97-AF65-F5344CB8AC3E}">
        <p14:creationId xmlns:p14="http://schemas.microsoft.com/office/powerpoint/2010/main" val="4225276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1F827A-59E2-4F42-85C6-D4F81E248DD9}" type="datetimeFigureOut">
              <a:rPr lang="en-IN" smtClean="0"/>
              <a:t>18-03-2021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1CC6EF-C272-423B-BE8B-D3AAA258F282}" type="slidenum">
              <a:rPr lang="en-IN" smtClean="0"/>
              <a:t>‹#›</a:t>
            </a:fld>
            <a:endParaRPr lang="en-IN"/>
          </a:p>
        </p:txBody>
      </p:sp>
    </p:spTree>
    <p:extLst>
      <p:ext uri="{BB962C8B-B14F-4D97-AF65-F5344CB8AC3E}">
        <p14:creationId xmlns:p14="http://schemas.microsoft.com/office/powerpoint/2010/main" val="277602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1F827A-59E2-4F42-85C6-D4F81E248DD9}" type="datetimeFigureOut">
              <a:rPr lang="en-IN" smtClean="0"/>
              <a:t>18-03-2021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1CC6EF-C272-423B-BE8B-D3AAA258F282}"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0149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1F827A-59E2-4F42-85C6-D4F81E248DD9}" type="datetimeFigureOut">
              <a:rPr lang="en-IN" smtClean="0"/>
              <a:t>18-03-2021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1CC6EF-C272-423B-BE8B-D3AAA258F282}" type="slidenum">
              <a:rPr lang="en-IN" smtClean="0"/>
              <a:t>‹#›</a:t>
            </a:fld>
            <a:endParaRPr lang="en-IN"/>
          </a:p>
        </p:txBody>
      </p:sp>
    </p:spTree>
    <p:extLst>
      <p:ext uri="{BB962C8B-B14F-4D97-AF65-F5344CB8AC3E}">
        <p14:creationId xmlns:p14="http://schemas.microsoft.com/office/powerpoint/2010/main" val="33737017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1F827A-59E2-4F42-85C6-D4F81E248DD9}" type="datetimeFigureOut">
              <a:rPr lang="en-IN" smtClean="0"/>
              <a:t>18-03-2021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1CC6EF-C272-423B-BE8B-D3AAA258F282}"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083506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1F827A-59E2-4F42-85C6-D4F81E248DD9}" type="datetimeFigureOut">
              <a:rPr lang="en-IN" smtClean="0"/>
              <a:t>18-03-2021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1CC6EF-C272-423B-BE8B-D3AAA258F282}" type="slidenum">
              <a:rPr lang="en-IN" smtClean="0"/>
              <a:t>‹#›</a:t>
            </a:fld>
            <a:endParaRPr lang="en-IN"/>
          </a:p>
        </p:txBody>
      </p:sp>
    </p:spTree>
    <p:extLst>
      <p:ext uri="{BB962C8B-B14F-4D97-AF65-F5344CB8AC3E}">
        <p14:creationId xmlns:p14="http://schemas.microsoft.com/office/powerpoint/2010/main" val="22262789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1F827A-59E2-4F42-85C6-D4F81E248DD9}" type="datetimeFigureOut">
              <a:rPr lang="en-IN" smtClean="0"/>
              <a:t>18-03-2021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1CC6EF-C272-423B-BE8B-D3AAA258F282}" type="slidenum">
              <a:rPr lang="en-IN" smtClean="0"/>
              <a:t>‹#›</a:t>
            </a:fld>
            <a:endParaRPr lang="en-IN"/>
          </a:p>
        </p:txBody>
      </p:sp>
    </p:spTree>
    <p:extLst>
      <p:ext uri="{BB962C8B-B14F-4D97-AF65-F5344CB8AC3E}">
        <p14:creationId xmlns:p14="http://schemas.microsoft.com/office/powerpoint/2010/main" val="34531766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1F827A-59E2-4F42-85C6-D4F81E248DD9}" type="datetimeFigureOut">
              <a:rPr lang="en-IN" smtClean="0"/>
              <a:t>18-03-2021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1CC6EF-C272-423B-BE8B-D3AAA258F282}" type="slidenum">
              <a:rPr lang="en-IN" smtClean="0"/>
              <a:t>‹#›</a:t>
            </a:fld>
            <a:endParaRPr lang="en-IN"/>
          </a:p>
        </p:txBody>
      </p:sp>
    </p:spTree>
    <p:extLst>
      <p:ext uri="{BB962C8B-B14F-4D97-AF65-F5344CB8AC3E}">
        <p14:creationId xmlns:p14="http://schemas.microsoft.com/office/powerpoint/2010/main" val="3318014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1F827A-59E2-4F42-85C6-D4F81E248DD9}" type="datetimeFigureOut">
              <a:rPr lang="en-IN" smtClean="0"/>
              <a:t>18-03-2021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1CC6EF-C272-423B-BE8B-D3AAA258F282}" type="slidenum">
              <a:rPr lang="en-IN" smtClean="0"/>
              <a:t>‹#›</a:t>
            </a:fld>
            <a:endParaRPr lang="en-IN"/>
          </a:p>
        </p:txBody>
      </p:sp>
    </p:spTree>
    <p:extLst>
      <p:ext uri="{BB962C8B-B14F-4D97-AF65-F5344CB8AC3E}">
        <p14:creationId xmlns:p14="http://schemas.microsoft.com/office/powerpoint/2010/main" val="1779579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1F827A-59E2-4F42-85C6-D4F81E248DD9}" type="datetimeFigureOut">
              <a:rPr lang="en-IN" smtClean="0"/>
              <a:t>18-03-2021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1CC6EF-C272-423B-BE8B-D3AAA258F282}" type="slidenum">
              <a:rPr lang="en-IN" smtClean="0"/>
              <a:t>‹#›</a:t>
            </a:fld>
            <a:endParaRPr lang="en-IN"/>
          </a:p>
        </p:txBody>
      </p:sp>
    </p:spTree>
    <p:extLst>
      <p:ext uri="{BB962C8B-B14F-4D97-AF65-F5344CB8AC3E}">
        <p14:creationId xmlns:p14="http://schemas.microsoft.com/office/powerpoint/2010/main" val="2889540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61F827A-59E2-4F42-85C6-D4F81E248DD9}" type="datetimeFigureOut">
              <a:rPr lang="en-IN" smtClean="0"/>
              <a:t>18-03-2021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1CC6EF-C272-423B-BE8B-D3AAA258F282}" type="slidenum">
              <a:rPr lang="en-IN" smtClean="0"/>
              <a:t>‹#›</a:t>
            </a:fld>
            <a:endParaRPr lang="en-IN"/>
          </a:p>
        </p:txBody>
      </p:sp>
    </p:spTree>
    <p:extLst>
      <p:ext uri="{BB962C8B-B14F-4D97-AF65-F5344CB8AC3E}">
        <p14:creationId xmlns:p14="http://schemas.microsoft.com/office/powerpoint/2010/main" val="3376982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61F827A-59E2-4F42-85C6-D4F81E248DD9}" type="datetimeFigureOut">
              <a:rPr lang="en-IN" smtClean="0"/>
              <a:t>18-03-2021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A1CC6EF-C272-423B-BE8B-D3AAA258F282}" type="slidenum">
              <a:rPr lang="en-IN" smtClean="0"/>
              <a:t>‹#›</a:t>
            </a:fld>
            <a:endParaRPr lang="en-IN"/>
          </a:p>
        </p:txBody>
      </p:sp>
    </p:spTree>
    <p:extLst>
      <p:ext uri="{BB962C8B-B14F-4D97-AF65-F5344CB8AC3E}">
        <p14:creationId xmlns:p14="http://schemas.microsoft.com/office/powerpoint/2010/main" val="1058221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61F827A-59E2-4F42-85C6-D4F81E248DD9}" type="datetimeFigureOut">
              <a:rPr lang="en-IN" smtClean="0"/>
              <a:t>18-03-2021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A1CC6EF-C272-423B-BE8B-D3AAA258F282}" type="slidenum">
              <a:rPr lang="en-IN" smtClean="0"/>
              <a:t>‹#›</a:t>
            </a:fld>
            <a:endParaRPr lang="en-IN"/>
          </a:p>
        </p:txBody>
      </p:sp>
    </p:spTree>
    <p:extLst>
      <p:ext uri="{BB962C8B-B14F-4D97-AF65-F5344CB8AC3E}">
        <p14:creationId xmlns:p14="http://schemas.microsoft.com/office/powerpoint/2010/main" val="1508558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1F827A-59E2-4F42-85C6-D4F81E248DD9}" type="datetimeFigureOut">
              <a:rPr lang="en-IN" smtClean="0"/>
              <a:t>18-03-2021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A1CC6EF-C272-423B-BE8B-D3AAA258F282}" type="slidenum">
              <a:rPr lang="en-IN" smtClean="0"/>
              <a:t>‹#›</a:t>
            </a:fld>
            <a:endParaRPr lang="en-IN"/>
          </a:p>
        </p:txBody>
      </p:sp>
    </p:spTree>
    <p:extLst>
      <p:ext uri="{BB962C8B-B14F-4D97-AF65-F5344CB8AC3E}">
        <p14:creationId xmlns:p14="http://schemas.microsoft.com/office/powerpoint/2010/main" val="1569641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1F827A-59E2-4F42-85C6-D4F81E248DD9}" type="datetimeFigureOut">
              <a:rPr lang="en-IN" smtClean="0"/>
              <a:t>18-03-2021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1CC6EF-C272-423B-BE8B-D3AAA258F282}" type="slidenum">
              <a:rPr lang="en-IN" smtClean="0"/>
              <a:t>‹#›</a:t>
            </a:fld>
            <a:endParaRPr lang="en-IN"/>
          </a:p>
        </p:txBody>
      </p:sp>
    </p:spTree>
    <p:extLst>
      <p:ext uri="{BB962C8B-B14F-4D97-AF65-F5344CB8AC3E}">
        <p14:creationId xmlns:p14="http://schemas.microsoft.com/office/powerpoint/2010/main" val="2192568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1F827A-59E2-4F42-85C6-D4F81E248DD9}" type="datetimeFigureOut">
              <a:rPr lang="en-IN" smtClean="0"/>
              <a:t>18-03-2021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1CC6EF-C272-423B-BE8B-D3AAA258F282}" type="slidenum">
              <a:rPr lang="en-IN" smtClean="0"/>
              <a:t>‹#›</a:t>
            </a:fld>
            <a:endParaRPr lang="en-IN"/>
          </a:p>
        </p:txBody>
      </p:sp>
    </p:spTree>
    <p:extLst>
      <p:ext uri="{BB962C8B-B14F-4D97-AF65-F5344CB8AC3E}">
        <p14:creationId xmlns:p14="http://schemas.microsoft.com/office/powerpoint/2010/main" val="231639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61F827A-59E2-4F42-85C6-D4F81E248DD9}" type="datetimeFigureOut">
              <a:rPr lang="en-IN" smtClean="0"/>
              <a:t>18-03-2021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A1CC6EF-C272-423B-BE8B-D3AAA258F282}" type="slidenum">
              <a:rPr lang="en-IN" smtClean="0"/>
              <a:t>‹#›</a:t>
            </a:fld>
            <a:endParaRPr lang="en-IN"/>
          </a:p>
        </p:txBody>
      </p:sp>
    </p:spTree>
    <p:extLst>
      <p:ext uri="{BB962C8B-B14F-4D97-AF65-F5344CB8AC3E}">
        <p14:creationId xmlns:p14="http://schemas.microsoft.com/office/powerpoint/2010/main" val="367152513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D22D1-DBE4-4B17-8CB3-8FA51F016087}"/>
              </a:ext>
            </a:extLst>
          </p:cNvPr>
          <p:cNvSpPr>
            <a:spLocks noGrp="1"/>
          </p:cNvSpPr>
          <p:nvPr>
            <p:ph type="title"/>
          </p:nvPr>
        </p:nvSpPr>
        <p:spPr/>
        <p:txBody>
          <a:bodyPr>
            <a:normAutofit fontScale="90000"/>
          </a:bodyPr>
          <a:lstStyle/>
          <a:p>
            <a:r>
              <a:rPr lang="en-IN" dirty="0"/>
              <a:t>Group no </a:t>
            </a:r>
            <a:r>
              <a:rPr lang="en-IN"/>
              <a:t>:- 5</a:t>
            </a:r>
            <a:br>
              <a:rPr lang="en-IN" dirty="0"/>
            </a:br>
            <a:br>
              <a:rPr lang="en-IN" dirty="0"/>
            </a:br>
            <a:r>
              <a:rPr lang="en-IN" sz="3600" b="1" dirty="0"/>
              <a:t>Microsoft Office SharePoint server 2007</a:t>
            </a:r>
            <a:endParaRPr lang="en-IN" dirty="0"/>
          </a:p>
        </p:txBody>
      </p:sp>
      <p:sp>
        <p:nvSpPr>
          <p:cNvPr id="3" name="Content Placeholder 2">
            <a:extLst>
              <a:ext uri="{FF2B5EF4-FFF2-40B4-BE49-F238E27FC236}">
                <a16:creationId xmlns:a16="http://schemas.microsoft.com/office/drawing/2014/main" id="{5951C580-57DE-4728-AFEE-A3F8778BB308}"/>
              </a:ext>
            </a:extLst>
          </p:cNvPr>
          <p:cNvSpPr>
            <a:spLocks noGrp="1"/>
          </p:cNvSpPr>
          <p:nvPr>
            <p:ph idx="1"/>
          </p:nvPr>
        </p:nvSpPr>
        <p:spPr/>
        <p:txBody>
          <a:bodyPr>
            <a:normAutofit/>
          </a:bodyPr>
          <a:lstStyle/>
          <a:p>
            <a:pPr marL="0" indent="0">
              <a:buNone/>
            </a:pPr>
            <a:r>
              <a:rPr lang="en-IN" sz="2400" dirty="0">
                <a:solidFill>
                  <a:schemeClr val="accent1"/>
                </a:solidFill>
              </a:rPr>
              <a:t>Members:</a:t>
            </a:r>
            <a:br>
              <a:rPr lang="en-IN" sz="2400" dirty="0">
                <a:solidFill>
                  <a:schemeClr val="accent1"/>
                </a:solidFill>
              </a:rPr>
            </a:br>
            <a:r>
              <a:rPr lang="en-IN" sz="2400" dirty="0">
                <a:solidFill>
                  <a:schemeClr val="accent1"/>
                </a:solidFill>
              </a:rPr>
              <a:t>Deva Mishra :- 44</a:t>
            </a:r>
            <a:br>
              <a:rPr lang="en-IN" sz="2400" dirty="0">
                <a:solidFill>
                  <a:schemeClr val="accent1"/>
                </a:solidFill>
              </a:rPr>
            </a:br>
            <a:r>
              <a:rPr lang="en-IN" sz="2400" dirty="0">
                <a:solidFill>
                  <a:schemeClr val="accent1"/>
                </a:solidFill>
              </a:rPr>
              <a:t>Aman Gupta :- 17</a:t>
            </a:r>
            <a:br>
              <a:rPr lang="en-IN" sz="2400" dirty="0">
                <a:solidFill>
                  <a:schemeClr val="accent1"/>
                </a:solidFill>
              </a:rPr>
            </a:br>
            <a:r>
              <a:rPr lang="en-IN" sz="2400" dirty="0">
                <a:solidFill>
                  <a:schemeClr val="accent1"/>
                </a:solidFill>
              </a:rPr>
              <a:t>Abhishek Gupta :- 16</a:t>
            </a:r>
            <a:br>
              <a:rPr lang="en-IN" sz="2400" dirty="0">
                <a:solidFill>
                  <a:schemeClr val="accent1"/>
                </a:solidFill>
              </a:rPr>
            </a:br>
            <a:r>
              <a:rPr lang="en-IN" sz="2400" dirty="0">
                <a:solidFill>
                  <a:schemeClr val="accent1"/>
                </a:solidFill>
              </a:rPr>
              <a:t>Suraj Gupta :- 24</a:t>
            </a:r>
            <a:br>
              <a:rPr lang="en-IN" sz="2400" dirty="0">
                <a:solidFill>
                  <a:schemeClr val="accent1"/>
                </a:solidFill>
              </a:rPr>
            </a:br>
            <a:r>
              <a:rPr lang="en-IN" sz="2400" dirty="0">
                <a:solidFill>
                  <a:schemeClr val="accent1"/>
                </a:solidFill>
              </a:rPr>
              <a:t>Ashish Jaiswal :- 26</a:t>
            </a:r>
            <a:br>
              <a:rPr lang="en-IN" sz="2400" dirty="0">
                <a:solidFill>
                  <a:schemeClr val="accent1"/>
                </a:solidFill>
              </a:rPr>
            </a:br>
            <a:r>
              <a:rPr lang="en-IN" sz="2400" dirty="0">
                <a:solidFill>
                  <a:schemeClr val="accent1"/>
                </a:solidFill>
              </a:rPr>
              <a:t>Shital </a:t>
            </a:r>
            <a:r>
              <a:rPr lang="en-IN" sz="2400" dirty="0" err="1">
                <a:solidFill>
                  <a:schemeClr val="accent1"/>
                </a:solidFill>
              </a:rPr>
              <a:t>Chaube</a:t>
            </a:r>
            <a:r>
              <a:rPr lang="en-IN" sz="2400" dirty="0">
                <a:solidFill>
                  <a:schemeClr val="accent1"/>
                </a:solidFill>
              </a:rPr>
              <a:t> :- 05</a:t>
            </a:r>
          </a:p>
          <a:p>
            <a:pPr marL="0" indent="0">
              <a:buNone/>
            </a:pPr>
            <a:r>
              <a:rPr lang="en-IN" sz="2400" dirty="0" err="1">
                <a:solidFill>
                  <a:schemeClr val="accent1"/>
                </a:solidFill>
              </a:rPr>
              <a:t>Sumit</a:t>
            </a:r>
            <a:r>
              <a:rPr lang="en-IN" sz="2400" dirty="0">
                <a:solidFill>
                  <a:schemeClr val="accent1"/>
                </a:solidFill>
              </a:rPr>
              <a:t> Gupta :-  23</a:t>
            </a:r>
            <a:br>
              <a:rPr lang="en-IN" sz="2400" dirty="0">
                <a:solidFill>
                  <a:schemeClr val="accent1"/>
                </a:solidFill>
              </a:rPr>
            </a:br>
            <a:r>
              <a:rPr lang="en-IN" sz="2400" dirty="0">
                <a:solidFill>
                  <a:schemeClr val="accent1"/>
                </a:solidFill>
              </a:rPr>
              <a:t>Puja Gupta :- 21</a:t>
            </a:r>
            <a:br>
              <a:rPr lang="en-IN" sz="2400" dirty="0">
                <a:solidFill>
                  <a:schemeClr val="accent1"/>
                </a:solidFill>
              </a:rPr>
            </a:br>
            <a:r>
              <a:rPr lang="en-IN" sz="2400" dirty="0">
                <a:solidFill>
                  <a:schemeClr val="accent1"/>
                </a:solidFill>
              </a:rPr>
              <a:t>Brijesh Chaudhary :- 06</a:t>
            </a:r>
          </a:p>
        </p:txBody>
      </p:sp>
    </p:spTree>
    <p:extLst>
      <p:ext uri="{BB962C8B-B14F-4D97-AF65-F5344CB8AC3E}">
        <p14:creationId xmlns:p14="http://schemas.microsoft.com/office/powerpoint/2010/main" val="1502751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F43CC-B8D4-4729-8E32-060D6274383A}"/>
              </a:ext>
            </a:extLst>
          </p:cNvPr>
          <p:cNvSpPr>
            <a:spLocks noGrp="1"/>
          </p:cNvSpPr>
          <p:nvPr>
            <p:ph type="title"/>
          </p:nvPr>
        </p:nvSpPr>
        <p:spPr/>
        <p:txBody>
          <a:bodyPr/>
          <a:lstStyle/>
          <a:p>
            <a:pPr algn="ctr"/>
            <a:r>
              <a:rPr lang="en-US" dirty="0"/>
              <a:t>Benefits</a:t>
            </a:r>
            <a:endParaRPr lang="en-IN" dirty="0"/>
          </a:p>
        </p:txBody>
      </p:sp>
      <p:sp>
        <p:nvSpPr>
          <p:cNvPr id="3" name="Content Placeholder 2">
            <a:extLst>
              <a:ext uri="{FF2B5EF4-FFF2-40B4-BE49-F238E27FC236}">
                <a16:creationId xmlns:a16="http://schemas.microsoft.com/office/drawing/2014/main" id="{2CD48591-87C4-4DA9-BBD8-30BCFD6F391A}"/>
              </a:ext>
            </a:extLst>
          </p:cNvPr>
          <p:cNvSpPr>
            <a:spLocks noGrp="1"/>
          </p:cNvSpPr>
          <p:nvPr>
            <p:ph idx="1"/>
          </p:nvPr>
        </p:nvSpPr>
        <p:spPr/>
        <p:txBody>
          <a:bodyPr>
            <a:normAutofit/>
          </a:bodyPr>
          <a:lstStyle/>
          <a:p>
            <a:r>
              <a:rPr lang="en-US" sz="2000" b="1" u="sng" dirty="0">
                <a:effectLst/>
                <a:latin typeface="Calibri" panose="020F0502020204030204" pitchFamily="34" charset="0"/>
                <a:ea typeface="Calibri" panose="020F0502020204030204" pitchFamily="34" charset="0"/>
                <a:cs typeface="Times New Roman" panose="02020603050405020304" pitchFamily="18" charset="0"/>
              </a:rPr>
              <a:t>Connect People</a:t>
            </a:r>
            <a:r>
              <a:rPr lang="en-US" sz="2000" u="sng" dirty="0">
                <a:effectLst/>
                <a:latin typeface="Calibri" panose="020F0502020204030204" pitchFamily="34" charset="0"/>
                <a:ea typeface="Calibri" panose="020F0502020204030204" pitchFamily="34" charset="0"/>
                <a:cs typeface="Times New Roman" panose="02020603050405020304" pitchFamily="18" charset="0"/>
              </a:rPr>
              <a:t>:</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sz="2000" dirty="0">
                <a:effectLst/>
                <a:latin typeface="Calibri" panose="020F0502020204030204" pitchFamily="34" charset="0"/>
                <a:ea typeface="Calibri" panose="020F0502020204030204" pitchFamily="34" charset="0"/>
                <a:cs typeface="Times New Roman" panose="02020603050405020304" pitchFamily="18" charset="0"/>
              </a:rPr>
              <a:t>Office SharePoint Server connects people with information and expertise through a powerful and relevant search.</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000" b="1" u="sng" dirty="0">
                <a:effectLst/>
                <a:latin typeface="Calibri" panose="020F0502020204030204" pitchFamily="34" charset="0"/>
                <a:ea typeface="Calibri" panose="020F0502020204030204" pitchFamily="34" charset="0"/>
                <a:cs typeface="Times New Roman" panose="02020603050405020304" pitchFamily="18" charset="0"/>
              </a:rPr>
              <a:t>Business-Critical:-</a:t>
            </a:r>
            <a:r>
              <a:rPr lang="en-US" sz="2000" u="sng" dirty="0">
                <a:effectLst/>
                <a:latin typeface="Calibri" panose="020F0502020204030204" pitchFamily="34" charset="0"/>
                <a:ea typeface="Calibri" panose="020F0502020204030204" pitchFamily="34" charset="0"/>
                <a:cs typeface="Times New Roman" panose="02020603050405020304" pitchFamily="18" charset="0"/>
              </a:rPr>
              <a:t> </a:t>
            </a:r>
            <a:r>
              <a:rPr lang="en-US" sz="2000" dirty="0">
                <a:effectLst/>
                <a:latin typeface="Calibri" panose="020F0502020204030204" pitchFamily="34" charset="0"/>
                <a:ea typeface="Calibri" panose="020F0502020204030204" pitchFamily="34" charset="0"/>
                <a:cs typeface="Times New Roman" panose="02020603050405020304" pitchFamily="18" charset="0"/>
              </a:rPr>
              <a:t>Microsoft SharePoint Server 2007 enables people to make better-informed decisions by presenting business-critical information in one central location.</a:t>
            </a:r>
            <a:endParaRPr lang="en-IN" sz="2000" b="1" u="sng" dirty="0">
              <a:latin typeface="Calibri" panose="020F0502020204030204" pitchFamily="34" charset="0"/>
              <a:ea typeface="Calibri" panose="020F0502020204030204" pitchFamily="34" charset="0"/>
              <a:cs typeface="Times New Roman" panose="02020603050405020304" pitchFamily="18" charset="0"/>
            </a:endParaRPr>
          </a:p>
          <a:p>
            <a:r>
              <a:rPr lang="en-IN" sz="2000" b="1" u="sng" dirty="0">
                <a:effectLst/>
                <a:latin typeface="Calibri" panose="020F0502020204030204" pitchFamily="34" charset="0"/>
                <a:ea typeface="Calibri" panose="020F0502020204030204" pitchFamily="34" charset="0"/>
                <a:cs typeface="Times New Roman" panose="02020603050405020304" pitchFamily="18" charset="0"/>
              </a:rPr>
              <a:t>Sharing Business data:- </a:t>
            </a:r>
            <a:r>
              <a:rPr lang="en-IN" sz="1800" dirty="0">
                <a:effectLst/>
                <a:latin typeface="Calibri" panose="020F0502020204030204" pitchFamily="34" charset="0"/>
                <a:ea typeface="Calibri" panose="020F0502020204030204" pitchFamily="34" charset="0"/>
                <a:cs typeface="Times New Roman" panose="02020603050405020304" pitchFamily="18" charset="0"/>
              </a:rPr>
              <a:t>Microsoft Office SharePoint Server 2007 allows sharing business data without divulging sensitive information through real time, interactive Excel spreadsheets using Excel Services.</a:t>
            </a:r>
          </a:p>
          <a:p>
            <a:r>
              <a:rPr lang="en-US" sz="2000" b="1" u="sng" dirty="0">
                <a:effectLst/>
                <a:latin typeface="Calibri" panose="020F0502020204030204" pitchFamily="34" charset="0"/>
                <a:ea typeface="Calibri" panose="020F0502020204030204" pitchFamily="34" charset="0"/>
                <a:cs typeface="Times New Roman" panose="02020603050405020304" pitchFamily="18" charset="0"/>
              </a:rPr>
              <a:t>organize access:-  </a:t>
            </a:r>
            <a:r>
              <a:rPr lang="en-IN" sz="1800" dirty="0">
                <a:effectLst/>
                <a:latin typeface="Calibri" panose="020F0502020204030204" pitchFamily="34" charset="0"/>
                <a:ea typeface="Calibri" panose="020F0502020204030204" pitchFamily="34" charset="0"/>
                <a:cs typeface="Times New Roman" panose="02020603050405020304" pitchFamily="18" charset="0"/>
              </a:rPr>
              <a:t>Microsoft Office SharePoint Server </a:t>
            </a:r>
            <a:r>
              <a:rPr lang="en-US" sz="1800" dirty="0">
                <a:effectLst/>
                <a:latin typeface="Calibri" panose="020F0502020204030204" pitchFamily="34" charset="0"/>
                <a:ea typeface="Calibri" panose="020F0502020204030204" pitchFamily="34" charset="0"/>
                <a:cs typeface="Times New Roman" panose="02020603050405020304" pitchFamily="18" charset="0"/>
              </a:rPr>
              <a:t>2007 simplifies organization-wide access to both structured and unstructured information across disparate systems including Enterprise Resource Planning and CRM applications.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512593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948AA-3F24-4D8D-B429-F40F0928B325}"/>
              </a:ext>
            </a:extLst>
          </p:cNvPr>
          <p:cNvSpPr>
            <a:spLocks noGrp="1"/>
          </p:cNvSpPr>
          <p:nvPr>
            <p:ph type="title"/>
          </p:nvPr>
        </p:nvSpPr>
        <p:spPr/>
        <p:txBody>
          <a:bodyPr>
            <a:normAutofit/>
          </a:bodyPr>
          <a:lstStyle/>
          <a:p>
            <a:pPr algn="ctr"/>
            <a:r>
              <a:rPr lang="en-US" sz="2400" dirty="0"/>
              <a:t>CRITICISM OF MICROSOFT OFFICE SHAREPOINT SERVER 2007</a:t>
            </a:r>
            <a:endParaRPr lang="en-IN" sz="2400" dirty="0"/>
          </a:p>
        </p:txBody>
      </p:sp>
      <p:pic>
        <p:nvPicPr>
          <p:cNvPr id="6" name="Content Placeholder 5">
            <a:extLst>
              <a:ext uri="{FF2B5EF4-FFF2-40B4-BE49-F238E27FC236}">
                <a16:creationId xmlns:a16="http://schemas.microsoft.com/office/drawing/2014/main" id="{11F92B45-556D-4746-A442-24D76D4F3C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60913" y="1374412"/>
            <a:ext cx="4513262" cy="3807551"/>
          </a:xfrm>
        </p:spPr>
      </p:pic>
      <p:sp>
        <p:nvSpPr>
          <p:cNvPr id="4" name="Text Placeholder 3">
            <a:extLst>
              <a:ext uri="{FF2B5EF4-FFF2-40B4-BE49-F238E27FC236}">
                <a16:creationId xmlns:a16="http://schemas.microsoft.com/office/drawing/2014/main" id="{41CE21B8-A537-4B82-9B09-FC8C50A1988E}"/>
              </a:ext>
            </a:extLst>
          </p:cNvPr>
          <p:cNvSpPr>
            <a:spLocks noGrp="1"/>
          </p:cNvSpPr>
          <p:nvPr>
            <p:ph type="body" sz="half" idx="2"/>
          </p:nvPr>
        </p:nvSpPr>
        <p:spPr/>
        <p:txBody>
          <a:bodyPr>
            <a:normAutofit fontScale="92500" lnSpcReduction="10000"/>
          </a:bodyPr>
          <a:lstStyle/>
          <a:p>
            <a:pPr marL="342900" lvl="0" indent="-342900">
              <a:lnSpc>
                <a:spcPct val="107000"/>
              </a:lnSpc>
              <a:spcAft>
                <a:spcPts val="800"/>
              </a:spcAft>
              <a:buFont typeface="Wingdings" panose="05000000000000000000" pitchFamily="2" charset="2"/>
              <a:buChar char=""/>
              <a:tabLst>
                <a:tab pos="457200" algn="l"/>
              </a:tabLst>
            </a:pPr>
            <a:r>
              <a:rPr lang="en-US" sz="1800" b="1" u="sng" dirty="0">
                <a:effectLst/>
                <a:latin typeface="Calibri" panose="020F0502020204030204" pitchFamily="34" charset="0"/>
                <a:ea typeface="Calibri" panose="020F0502020204030204" pitchFamily="34" charset="0"/>
                <a:cs typeface="Times New Roman" panose="02020603050405020304" pitchFamily="18" charset="0"/>
              </a:rPr>
              <a:t>Bibliographies</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The new word 2007 features for bibliographies only support a small number of fixed citation style. Using XSLT, new styles can be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added.The</a:t>
            </a:r>
            <a:r>
              <a:rPr lang="en-US" sz="1800" dirty="0">
                <a:effectLst/>
                <a:latin typeface="Calibri" panose="020F0502020204030204" pitchFamily="34" charset="0"/>
                <a:ea typeface="Calibri" panose="020F0502020204030204" pitchFamily="34" charset="0"/>
                <a:cs typeface="Times New Roman" panose="02020603050405020304" pitchFamily="18" charset="0"/>
              </a:rPr>
              <a:t> standard Association for computing Machinery publication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format,are</a:t>
            </a:r>
            <a:r>
              <a:rPr lang="en-US" sz="1800" dirty="0">
                <a:effectLst/>
                <a:latin typeface="Calibri" panose="020F0502020204030204" pitchFamily="34" charset="0"/>
                <a:ea typeface="Calibri" panose="020F0502020204030204" pitchFamily="34" charset="0"/>
                <a:cs typeface="Times New Roman" panose="02020603050405020304" pitchFamily="18" charset="0"/>
              </a:rPr>
              <a:t> made freely available by third parties.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1611647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54ABF-C154-4CAA-83F1-9DA23A82F75B}"/>
              </a:ext>
            </a:extLst>
          </p:cNvPr>
          <p:cNvSpPr>
            <a:spLocks noGrp="1"/>
          </p:cNvSpPr>
          <p:nvPr>
            <p:ph type="title"/>
          </p:nvPr>
        </p:nvSpPr>
        <p:spPr/>
        <p:txBody>
          <a:bodyPr/>
          <a:lstStyle/>
          <a:p>
            <a:r>
              <a:rPr lang="en-US" sz="3600" dirty="0"/>
              <a:t>CRITICISM OF MICROSOFT OFFICE SHAREPOINT SERVER 2007</a:t>
            </a:r>
            <a:endParaRPr lang="en-IN" dirty="0"/>
          </a:p>
        </p:txBody>
      </p:sp>
      <p:sp>
        <p:nvSpPr>
          <p:cNvPr id="3" name="Content Placeholder 2">
            <a:extLst>
              <a:ext uri="{FF2B5EF4-FFF2-40B4-BE49-F238E27FC236}">
                <a16:creationId xmlns:a16="http://schemas.microsoft.com/office/drawing/2014/main" id="{FCD92DD8-7F84-49CA-BE93-631BC641977D}"/>
              </a:ext>
            </a:extLst>
          </p:cNvPr>
          <p:cNvSpPr>
            <a:spLocks noGrp="1"/>
          </p:cNvSpPr>
          <p:nvPr>
            <p:ph idx="1"/>
          </p:nvPr>
        </p:nvSpPr>
        <p:spPr/>
        <p:txBody>
          <a:bodyPr>
            <a:normAutofit fontScale="92500" lnSpcReduction="20000"/>
          </a:bodyPr>
          <a:lstStyle/>
          <a:p>
            <a:pPr marL="342900" lvl="0" indent="-342900">
              <a:lnSpc>
                <a:spcPct val="107000"/>
              </a:lnSpc>
              <a:spcAft>
                <a:spcPts val="800"/>
              </a:spcAft>
              <a:buFont typeface="Wingdings" panose="05000000000000000000" pitchFamily="2" charset="2"/>
              <a:buChar char=""/>
              <a:tabLst>
                <a:tab pos="457200" algn="l"/>
              </a:tabLst>
            </a:pPr>
            <a:r>
              <a:rPr lang="en-US" b="1" dirty="0">
                <a:effectLst/>
                <a:latin typeface="Calibri" panose="020F0502020204030204" pitchFamily="34" charset="0"/>
                <a:ea typeface="Calibri" panose="020F0502020204030204" pitchFamily="34" charset="0"/>
                <a:cs typeface="Times New Roman" panose="02020603050405020304" pitchFamily="18" charset="0"/>
              </a:rPr>
              <a:t> </a:t>
            </a:r>
            <a:r>
              <a:rPr lang="en-US" sz="1900" b="1" u="sng" dirty="0">
                <a:effectLst/>
                <a:latin typeface="Calibri" panose="020F0502020204030204" pitchFamily="34" charset="0"/>
                <a:ea typeface="Calibri" panose="020F0502020204030204" pitchFamily="34" charset="0"/>
                <a:cs typeface="Times New Roman" panose="02020603050405020304" pitchFamily="18" charset="0"/>
              </a:rPr>
              <a:t>Office open XML:- </a:t>
            </a:r>
            <a:r>
              <a:rPr lang="en-US" dirty="0">
                <a:effectLst/>
                <a:latin typeface="Calibri" panose="020F0502020204030204" pitchFamily="34" charset="0"/>
                <a:ea typeface="Calibri" panose="020F0502020204030204" pitchFamily="34" charset="0"/>
                <a:cs typeface="Times New Roman" panose="02020603050405020304" pitchFamily="18" charset="0"/>
              </a:rPr>
              <a:t>The new XML-based document file format in Microsoft  Office 2007 is incompatible with previous version Microsoft Office unless an add on is installed for the older version. The Microsoft Word 2007 file format usability for does not support open XML format. </a:t>
            </a:r>
          </a:p>
          <a:p>
            <a:pPr>
              <a:lnSpc>
                <a:spcPct val="107000"/>
              </a:lnSpc>
              <a:spcAft>
                <a:spcPts val="800"/>
              </a:spcAft>
              <a:buFont typeface="Wingdings" panose="05000000000000000000" pitchFamily="2" charset="2"/>
              <a:buChar char=""/>
              <a:tabLst>
                <a:tab pos="457200" algn="l"/>
              </a:tabLst>
            </a:pPr>
            <a:r>
              <a:rPr lang="en-IN" sz="1900" b="1" u="sng" dirty="0">
                <a:effectLst/>
                <a:latin typeface="Calibri" panose="020F0502020204030204" pitchFamily="34" charset="0"/>
                <a:ea typeface="Calibri" panose="020F0502020204030204" pitchFamily="34" charset="0"/>
                <a:cs typeface="Times New Roman" panose="02020603050405020304" pitchFamily="18" charset="0"/>
              </a:rPr>
              <a:t>Ribbons:-</a:t>
            </a:r>
            <a:r>
              <a:rPr lang="en-IN" dirty="0">
                <a:effectLst/>
                <a:latin typeface="Calibri" panose="020F0502020204030204" pitchFamily="34" charset="0"/>
                <a:ea typeface="Calibri" panose="020F0502020204030204" pitchFamily="34" charset="0"/>
                <a:cs typeface="Times New Roman" panose="02020603050405020304" pitchFamily="18" charset="0"/>
              </a:rPr>
              <a:t>Even though the ribbon can be hidden PC World wrote that the new ribbon interface crowds the Office work area, especially for notebook users. PC World has stated that upgrading to Office 2007 presents dangers to certain data, such as templates, macros, and mail messages. </a:t>
            </a:r>
          </a:p>
          <a:p>
            <a:pPr>
              <a:lnSpc>
                <a:spcPct val="107000"/>
              </a:lnSpc>
              <a:spcAft>
                <a:spcPts val="800"/>
              </a:spcAft>
              <a:buFont typeface="Wingdings" panose="05000000000000000000" pitchFamily="2" charset="2"/>
              <a:buChar char=""/>
              <a:tabLst>
                <a:tab pos="457200" algn="l"/>
              </a:tabLst>
            </a:pPr>
            <a:r>
              <a:rPr lang="en-IN" dirty="0">
                <a:effectLst/>
                <a:latin typeface="Calibri" panose="020F0502020204030204" pitchFamily="34" charset="0"/>
                <a:ea typeface="Calibri" panose="020F0502020204030204" pitchFamily="34" charset="0"/>
                <a:cs typeface="Times New Roman" panose="02020603050405020304" pitchFamily="18" charset="0"/>
              </a:rPr>
              <a:t>The ribbon cannot be moved from the top to the side of the page.</a:t>
            </a:r>
          </a:p>
          <a:p>
            <a:pPr marL="342900" lvl="0" indent="-342900">
              <a:lnSpc>
                <a:spcPct val="107000"/>
              </a:lnSpc>
              <a:spcAft>
                <a:spcPts val="800"/>
              </a:spcAft>
              <a:buFont typeface="Wingdings" panose="05000000000000000000" pitchFamily="2" charset="2"/>
              <a:buChar char=""/>
              <a:tabLst>
                <a:tab pos="457200" algn="l"/>
              </a:tabLst>
            </a:pPr>
            <a:r>
              <a:rPr lang="en-US" sz="1900" b="1" u="sng" dirty="0">
                <a:effectLst/>
                <a:latin typeface="Calibri" panose="020F0502020204030204" pitchFamily="34" charset="0"/>
                <a:ea typeface="Calibri" panose="020F0502020204030204" pitchFamily="34" charset="0"/>
                <a:cs typeface="Times New Roman" panose="02020603050405020304" pitchFamily="18" charset="0"/>
              </a:rPr>
              <a:t>Patenting controversy:- </a:t>
            </a:r>
            <a:r>
              <a:rPr lang="en-US" dirty="0">
                <a:effectLst/>
                <a:latin typeface="Calibri" panose="020F0502020204030204" pitchFamily="34" charset="0"/>
                <a:ea typeface="Calibri" panose="020F0502020204030204" pitchFamily="34" charset="0"/>
                <a:cs typeface="Times New Roman" panose="02020603050405020304" pitchFamily="18" charset="0"/>
              </a:rPr>
              <a:t>Microsoft contractor Mike </a:t>
            </a:r>
            <a:r>
              <a:rPr lang="en-US" dirty="0" err="1">
                <a:effectLst/>
                <a:latin typeface="Calibri" panose="020F0502020204030204" pitchFamily="34" charset="0"/>
                <a:ea typeface="Calibri" panose="020F0502020204030204" pitchFamily="34" charset="0"/>
                <a:cs typeface="Times New Roman" panose="02020603050405020304" pitchFamily="18" charset="0"/>
              </a:rPr>
              <a:t>Gunderloy</a:t>
            </a:r>
            <a:r>
              <a:rPr lang="en-US" dirty="0">
                <a:effectLst/>
                <a:latin typeface="Calibri" panose="020F0502020204030204" pitchFamily="34" charset="0"/>
                <a:ea typeface="Calibri" panose="020F0502020204030204" pitchFamily="34" charset="0"/>
                <a:cs typeface="Times New Roman" panose="02020603050405020304" pitchFamily="18" charset="0"/>
              </a:rPr>
              <a:t> left Microsoft partially over his disagreement With the company’s. He says that by leaving  Microsoft , he is “no longer contributing death of programing”.</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tabLst>
                <a:tab pos="457200" algn="l"/>
              </a:tabLst>
            </a:pPr>
            <a:endParaRPr lang="en-IN" b="1"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5610507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7D7BC-5B4D-47AB-8025-0CECA80BBB1F}"/>
              </a:ext>
            </a:extLst>
          </p:cNvPr>
          <p:cNvSpPr>
            <a:spLocks noGrp="1"/>
          </p:cNvSpPr>
          <p:nvPr>
            <p:ph type="title"/>
          </p:nvPr>
        </p:nvSpPr>
        <p:spPr/>
        <p:txBody>
          <a:bodyPr>
            <a:normAutofit/>
          </a:bodyPr>
          <a:lstStyle/>
          <a:p>
            <a:pPr algn="ctr"/>
            <a:r>
              <a:rPr lang="en-US" sz="2800" dirty="0"/>
              <a:t>Six Pillars of Microsoft SharePoint Server 2007</a:t>
            </a:r>
            <a:endParaRPr lang="en-IN" sz="2800" dirty="0"/>
          </a:p>
        </p:txBody>
      </p:sp>
      <p:pic>
        <p:nvPicPr>
          <p:cNvPr id="6" name="Content Placeholder 5">
            <a:extLst>
              <a:ext uri="{FF2B5EF4-FFF2-40B4-BE49-F238E27FC236}">
                <a16:creationId xmlns:a16="http://schemas.microsoft.com/office/drawing/2014/main" id="{E4506D00-501B-40EA-805B-E3C5577128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1933231"/>
            <a:ext cx="2934218" cy="2584449"/>
          </a:xfrm>
        </p:spPr>
      </p:pic>
      <p:sp>
        <p:nvSpPr>
          <p:cNvPr id="4" name="Text Placeholder 3">
            <a:extLst>
              <a:ext uri="{FF2B5EF4-FFF2-40B4-BE49-F238E27FC236}">
                <a16:creationId xmlns:a16="http://schemas.microsoft.com/office/drawing/2014/main" id="{859F20CC-30E8-4917-A08C-0ACC95771099}"/>
              </a:ext>
            </a:extLst>
          </p:cNvPr>
          <p:cNvSpPr>
            <a:spLocks noGrp="1"/>
          </p:cNvSpPr>
          <p:nvPr>
            <p:ph type="body" sz="half" idx="2"/>
          </p:nvPr>
        </p:nvSpPr>
        <p:spPr/>
        <p:txBody>
          <a:bodyPr>
            <a:normAutofit lnSpcReduction="10000"/>
          </a:bodyPr>
          <a:lstStyle/>
          <a:p>
            <a:r>
              <a:rPr lang="en-IN" sz="2000" b="1" u="sng" dirty="0">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1.</a:t>
            </a:r>
            <a:r>
              <a:rPr lang="en-IN" sz="2000" b="1" u="sng" dirty="0">
                <a:solidFill>
                  <a:srgbClr val="333333"/>
                </a:solidFill>
                <a:effectLst/>
                <a:latin typeface="Helvetica" panose="020B0604020202020204" pitchFamily="34" charset="0"/>
                <a:ea typeface="Times New Roman" panose="02020603050405020304" pitchFamily="18" charset="0"/>
                <a:cs typeface="Times New Roman" panose="02020603050405020304" pitchFamily="18" charset="0"/>
              </a:rPr>
              <a:t>Collaboration : - </a:t>
            </a:r>
            <a:r>
              <a:rPr lang="en-IN" sz="1800" dirty="0">
                <a:solidFill>
                  <a:srgbClr val="333333"/>
                </a:solidFill>
                <a:effectLst/>
                <a:latin typeface="Helvetica" panose="020B0604020202020204" pitchFamily="34" charset="0"/>
                <a:ea typeface="Times New Roman" panose="02020603050405020304" pitchFamily="18" charset="0"/>
                <a:cs typeface="Times New Roman" panose="02020603050405020304" pitchFamily="18" charset="0"/>
              </a:rPr>
              <a:t>By integrating Workspaces, Tasks, Forums, Surveys, Blogs, RSS and Wikis, the platform builds on the wild success of the 2003 collaboration features while hitting the Web 2.0 check box items for the new wave of collaboration and knowledge management applications. </a:t>
            </a:r>
          </a:p>
          <a:p>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699820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97522-C91D-49EE-A4D2-1EE19BF1AC56}"/>
              </a:ext>
            </a:extLst>
          </p:cNvPr>
          <p:cNvSpPr>
            <a:spLocks noGrp="1"/>
          </p:cNvSpPr>
          <p:nvPr>
            <p:ph type="title"/>
          </p:nvPr>
        </p:nvSpPr>
        <p:spPr>
          <a:xfrm>
            <a:off x="677334" y="856395"/>
            <a:ext cx="8596668" cy="1320800"/>
          </a:xfrm>
        </p:spPr>
        <p:txBody>
          <a:bodyPr/>
          <a:lstStyle/>
          <a:p>
            <a:pPr algn="ctr"/>
            <a:r>
              <a:rPr lang="en-US" sz="3600" dirty="0"/>
              <a:t>Six Pillars of Microsoft SharePoint Server 2007</a:t>
            </a:r>
            <a:endParaRPr lang="en-IN" dirty="0"/>
          </a:p>
        </p:txBody>
      </p:sp>
      <p:sp>
        <p:nvSpPr>
          <p:cNvPr id="3" name="Content Placeholder 2">
            <a:extLst>
              <a:ext uri="{FF2B5EF4-FFF2-40B4-BE49-F238E27FC236}">
                <a16:creationId xmlns:a16="http://schemas.microsoft.com/office/drawing/2014/main" id="{8F0ED9E4-2A9D-4C99-898B-45A2085C9C3E}"/>
              </a:ext>
            </a:extLst>
          </p:cNvPr>
          <p:cNvSpPr>
            <a:spLocks noGrp="1"/>
          </p:cNvSpPr>
          <p:nvPr>
            <p:ph idx="1"/>
          </p:nvPr>
        </p:nvSpPr>
        <p:spPr/>
        <p:txBody>
          <a:bodyPr>
            <a:normAutofit lnSpcReduction="10000"/>
          </a:bodyPr>
          <a:lstStyle/>
          <a:p>
            <a:r>
              <a:rPr lang="en-IN" sz="2000" b="1" u="sng" dirty="0">
                <a:solidFill>
                  <a:srgbClr val="333333"/>
                </a:solidFill>
                <a:effectLst/>
                <a:latin typeface="Helvetica" panose="020B0604020202020204" pitchFamily="34" charset="0"/>
                <a:ea typeface="Times New Roman" panose="02020603050405020304" pitchFamily="18" charset="0"/>
                <a:cs typeface="Times New Roman" panose="02020603050405020304" pitchFamily="18" charset="0"/>
              </a:rPr>
              <a:t>2</a:t>
            </a:r>
            <a:r>
              <a:rPr lang="en-US" sz="2000" b="1" u="sng" dirty="0">
                <a:solidFill>
                  <a:srgbClr val="333333"/>
                </a:solidFill>
                <a:effectLst/>
                <a:latin typeface="Helvetica" panose="020B0604020202020204" pitchFamily="34" charset="0"/>
                <a:ea typeface="Times New Roman" panose="02020603050405020304" pitchFamily="18" charset="0"/>
                <a:cs typeface="Times New Roman" panose="02020603050405020304" pitchFamily="18" charset="0"/>
              </a:rPr>
              <a:t> Portal </a:t>
            </a:r>
            <a:r>
              <a:rPr lang="en-US" sz="1900" b="1" dirty="0">
                <a:solidFill>
                  <a:srgbClr val="333333"/>
                </a:solidFill>
                <a:effectLst/>
                <a:latin typeface="Helvetica" panose="020B0604020202020204" pitchFamily="34" charset="0"/>
                <a:ea typeface="Times New Roman" panose="02020603050405020304" pitchFamily="18" charset="0"/>
                <a:cs typeface="Times New Roman" panose="02020603050405020304" pitchFamily="18" charset="0"/>
              </a:rPr>
              <a:t>: </a:t>
            </a:r>
            <a:r>
              <a:rPr lang="en-US" sz="1900" dirty="0">
                <a:solidFill>
                  <a:srgbClr val="333333"/>
                </a:solidFill>
                <a:effectLst/>
                <a:latin typeface="Helvetica" panose="020B0604020202020204" pitchFamily="34" charset="0"/>
                <a:ea typeface="Times New Roman" panose="02020603050405020304" pitchFamily="18" charset="0"/>
                <a:cs typeface="Times New Roman" panose="02020603050405020304" pitchFamily="18" charset="0"/>
              </a:rPr>
              <a:t>SharePoint is a portal framework built using multiple portlets known as web parts. It offers Master pages which can be used for maintaining consistency across the portal.</a:t>
            </a:r>
            <a:r>
              <a:rPr lang="en-IN" sz="1800" dirty="0">
                <a:solidFill>
                  <a:srgbClr val="333333"/>
                </a:solidFill>
                <a:effectLst/>
                <a:latin typeface="Helvetica" panose="020B0604020202020204" pitchFamily="34"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IN" dirty="0">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This</a:t>
            </a:r>
            <a:r>
              <a:rPr lang="en-IN" sz="1800" dirty="0">
                <a:solidFill>
                  <a:srgbClr val="333333"/>
                </a:solidFill>
                <a:effectLst/>
                <a:latin typeface="Helvetica" panose="020B0604020202020204" pitchFamily="34" charset="0"/>
                <a:ea typeface="Times New Roman" panose="02020603050405020304" pitchFamily="18" charset="0"/>
                <a:cs typeface="Times New Roman" panose="02020603050405020304" pitchFamily="18" charset="0"/>
              </a:rPr>
              <a:t> remains one of the primary differentiators between the pay per CAL SharePoint version and the free WSS offering. </a:t>
            </a:r>
          </a:p>
          <a:p>
            <a:r>
              <a:rPr lang="en-IN" sz="2000" b="1" u="sng" dirty="0">
                <a:solidFill>
                  <a:srgbClr val="333333"/>
                </a:solidFill>
                <a:effectLst/>
                <a:latin typeface="Helvetica" panose="020B0604020202020204" pitchFamily="34" charset="0"/>
                <a:ea typeface="Times New Roman" panose="02020603050405020304" pitchFamily="18" charset="0"/>
                <a:cs typeface="Times New Roman" panose="02020603050405020304" pitchFamily="18" charset="0"/>
              </a:rPr>
              <a:t>3. Enterprise Search</a:t>
            </a:r>
            <a:r>
              <a:rPr lang="en-IN" sz="2000" u="sng" dirty="0">
                <a:solidFill>
                  <a:srgbClr val="333333"/>
                </a:solidFill>
                <a:effectLst/>
                <a:latin typeface="Helvetica" panose="020B0604020202020204" pitchFamily="34" charset="0"/>
                <a:ea typeface="Times New Roman" panose="02020603050405020304" pitchFamily="18" charset="0"/>
                <a:cs typeface="Times New Roman" panose="02020603050405020304" pitchFamily="18" charset="0"/>
              </a:rPr>
              <a:t> :- </a:t>
            </a:r>
            <a:r>
              <a:rPr lang="en-IN" sz="1800" dirty="0">
                <a:solidFill>
                  <a:srgbClr val="333333"/>
                </a:solidFill>
                <a:effectLst/>
                <a:latin typeface="Helvetica" panose="020B0604020202020204" pitchFamily="34" charset="0"/>
                <a:ea typeface="Times New Roman" panose="02020603050405020304" pitchFamily="18" charset="0"/>
                <a:cs typeface="Times New Roman" panose="02020603050405020304" pitchFamily="18" charset="0"/>
              </a:rPr>
              <a:t>The core problems have been addressed and the functionality broadly expanded.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IN" sz="1800" dirty="0">
                <a:solidFill>
                  <a:srgbClr val="333333"/>
                </a:solidFill>
                <a:effectLst/>
                <a:latin typeface="Helvetica" panose="020B0604020202020204" pitchFamily="34" charset="0"/>
                <a:ea typeface="Times New Roman" panose="02020603050405020304" pitchFamily="18" charset="0"/>
                <a:cs typeface="Times New Roman" panose="02020603050405020304" pitchFamily="18" charset="0"/>
              </a:rPr>
              <a:t>MOSS 2007 opens up ACL-aware search across both local and remote data stores with features that enable specialized search for people and expertise.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IN" sz="1800" dirty="0">
                <a:solidFill>
                  <a:srgbClr val="333333"/>
                </a:solidFill>
                <a:effectLst/>
                <a:latin typeface="Helvetica" panose="020B0604020202020204" pitchFamily="34" charset="0"/>
                <a:ea typeface="Times New Roman" panose="02020603050405020304" pitchFamily="18" charset="0"/>
                <a:cs typeface="Times New Roman" panose="02020603050405020304" pitchFamily="18" charset="0"/>
              </a:rPr>
              <a:t> The ability to index and search data in line-of-business apps via the Business Data Store integration is powerful and will please both business managers and developers alike.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938071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4A209-9345-4118-B96E-43AE3D589007}"/>
              </a:ext>
            </a:extLst>
          </p:cNvPr>
          <p:cNvSpPr>
            <a:spLocks noGrp="1"/>
          </p:cNvSpPr>
          <p:nvPr>
            <p:ph type="title"/>
          </p:nvPr>
        </p:nvSpPr>
        <p:spPr/>
        <p:txBody>
          <a:bodyPr/>
          <a:lstStyle/>
          <a:p>
            <a:pPr algn="ctr"/>
            <a:r>
              <a:rPr lang="en-US" sz="3600" dirty="0"/>
              <a:t>Six </a:t>
            </a:r>
            <a:r>
              <a:rPr lang="en-US" sz="3600" dirty="0" err="1"/>
              <a:t>Pillers</a:t>
            </a:r>
            <a:r>
              <a:rPr lang="en-US" sz="3600" dirty="0"/>
              <a:t> of Microsoft SharePoint Server 2007</a:t>
            </a:r>
            <a:endParaRPr lang="en-IN" dirty="0"/>
          </a:p>
        </p:txBody>
      </p:sp>
      <p:sp>
        <p:nvSpPr>
          <p:cNvPr id="3" name="Content Placeholder 2">
            <a:extLst>
              <a:ext uri="{FF2B5EF4-FFF2-40B4-BE49-F238E27FC236}">
                <a16:creationId xmlns:a16="http://schemas.microsoft.com/office/drawing/2014/main" id="{27DDF063-AD57-454F-AAAF-57B4A3986AEA}"/>
              </a:ext>
            </a:extLst>
          </p:cNvPr>
          <p:cNvSpPr>
            <a:spLocks noGrp="1"/>
          </p:cNvSpPr>
          <p:nvPr>
            <p:ph idx="1"/>
          </p:nvPr>
        </p:nvSpPr>
        <p:spPr/>
        <p:txBody>
          <a:bodyPr/>
          <a:lstStyle/>
          <a:p>
            <a:r>
              <a:rPr lang="en-US" sz="2000" b="1" u="sng" dirty="0"/>
              <a:t>4.web &amp; enterprise content management :- </a:t>
            </a:r>
            <a:r>
              <a:rPr lang="en-US" dirty="0" err="1">
                <a:solidFill>
                  <a:schemeClr val="tx1">
                    <a:lumMod val="65000"/>
                    <a:lumOff val="35000"/>
                  </a:schemeClr>
                </a:solidFill>
              </a:rPr>
              <a:t>rolMicrosoft</a:t>
            </a:r>
            <a:r>
              <a:rPr lang="en-US" dirty="0">
                <a:solidFill>
                  <a:schemeClr val="tx1">
                    <a:lumMod val="65000"/>
                    <a:lumOff val="35000"/>
                  </a:schemeClr>
                </a:solidFill>
              </a:rPr>
              <a:t> is including core document management , major and minor </a:t>
            </a:r>
            <a:r>
              <a:rPr lang="en-US" dirty="0" err="1">
                <a:solidFill>
                  <a:schemeClr val="tx1">
                    <a:lumMod val="65000"/>
                    <a:lumOff val="35000"/>
                  </a:schemeClr>
                </a:solidFill>
              </a:rPr>
              <a:t>versioning,check</a:t>
            </a:r>
            <a:r>
              <a:rPr lang="en-US" dirty="0">
                <a:solidFill>
                  <a:schemeClr val="tx1">
                    <a:lumMod val="65000"/>
                    <a:lumOff val="35000"/>
                  </a:schemeClr>
                </a:solidFill>
              </a:rPr>
              <a:t>-in/check-out document locking, rich descriptive metadata, workflow (via windows workflow foundation),content type-based policies, auditing, and e- based -access controls at the document library ,folder, and individual document levels . </a:t>
            </a:r>
          </a:p>
          <a:p>
            <a:r>
              <a:rPr lang="en-US" dirty="0">
                <a:solidFill>
                  <a:schemeClr val="tx1">
                    <a:lumMod val="65000"/>
                    <a:lumOff val="35000"/>
                  </a:schemeClr>
                </a:solidFill>
              </a:rPr>
              <a:t>The 2007 release builds on these capabilities delivering enhanced authoring, business document processing, web content management and publishing, records management.</a:t>
            </a:r>
          </a:p>
          <a:p>
            <a:r>
              <a:rPr lang="en-US" sz="2000" b="1" u="sng" dirty="0"/>
              <a:t>5. Business process </a:t>
            </a:r>
            <a:r>
              <a:rPr lang="en-US" sz="2000" b="1" u="sng" dirty="0">
                <a:solidFill>
                  <a:schemeClr val="tx1">
                    <a:lumMod val="65000"/>
                    <a:lumOff val="35000"/>
                  </a:schemeClr>
                </a:solidFill>
              </a:rPr>
              <a:t>:-</a:t>
            </a:r>
            <a:r>
              <a:rPr lang="en-US" u="sng" dirty="0">
                <a:solidFill>
                  <a:schemeClr val="tx1">
                    <a:lumMod val="65000"/>
                    <a:lumOff val="35000"/>
                  </a:schemeClr>
                </a:solidFill>
              </a:rPr>
              <a:t> </a:t>
            </a:r>
            <a:r>
              <a:rPr lang="en-US" dirty="0">
                <a:solidFill>
                  <a:schemeClr val="tx1">
                    <a:lumMod val="65000"/>
                    <a:lumOff val="35000"/>
                  </a:schemeClr>
                </a:solidFill>
              </a:rPr>
              <a:t>Microsoft has overhauled this aspect of </a:t>
            </a:r>
            <a:r>
              <a:rPr lang="en-US" dirty="0" err="1">
                <a:solidFill>
                  <a:schemeClr val="tx1">
                    <a:lumMod val="65000"/>
                    <a:lumOff val="35000"/>
                  </a:schemeClr>
                </a:solidFill>
              </a:rPr>
              <a:t>sharepoint</a:t>
            </a:r>
            <a:r>
              <a:rPr lang="en-US" dirty="0">
                <a:solidFill>
                  <a:schemeClr val="tx1">
                    <a:lumMod val="65000"/>
                    <a:lumOff val="35000"/>
                  </a:schemeClr>
                </a:solidFill>
              </a:rPr>
              <a:t> with XML driven </a:t>
            </a:r>
            <a:r>
              <a:rPr lang="en-US" dirty="0" err="1">
                <a:solidFill>
                  <a:schemeClr val="tx1">
                    <a:lumMod val="65000"/>
                    <a:lumOff val="35000"/>
                  </a:schemeClr>
                </a:solidFill>
              </a:rPr>
              <a:t>infopath</a:t>
            </a:r>
            <a:r>
              <a:rPr lang="en-US" dirty="0">
                <a:solidFill>
                  <a:schemeClr val="tx1">
                    <a:lumMod val="65000"/>
                    <a:lumOff val="35000"/>
                  </a:schemeClr>
                </a:solidFill>
              </a:rPr>
              <a:t> forms that are available on a variety of platforms including portable wireless devices</a:t>
            </a:r>
            <a:r>
              <a:rPr lang="en-US" dirty="0"/>
              <a:t>. </a:t>
            </a:r>
            <a:endParaRPr lang="en-IN" dirty="0"/>
          </a:p>
        </p:txBody>
      </p:sp>
    </p:spTree>
    <p:extLst>
      <p:ext uri="{BB962C8B-B14F-4D97-AF65-F5344CB8AC3E}">
        <p14:creationId xmlns:p14="http://schemas.microsoft.com/office/powerpoint/2010/main" val="35281673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D6CA9-E710-481A-BEE6-DB3E99C2855A}"/>
              </a:ext>
            </a:extLst>
          </p:cNvPr>
          <p:cNvSpPr>
            <a:spLocks noGrp="1"/>
          </p:cNvSpPr>
          <p:nvPr>
            <p:ph type="title"/>
          </p:nvPr>
        </p:nvSpPr>
        <p:spPr/>
        <p:txBody>
          <a:bodyPr/>
          <a:lstStyle/>
          <a:p>
            <a:pPr algn="ctr"/>
            <a:r>
              <a:rPr lang="en-US" sz="3600" dirty="0"/>
              <a:t>Six </a:t>
            </a:r>
            <a:r>
              <a:rPr lang="en-US" sz="3600" dirty="0" err="1"/>
              <a:t>Pillers</a:t>
            </a:r>
            <a:r>
              <a:rPr lang="en-US" sz="3600" dirty="0"/>
              <a:t> of Microsoft SharePoint Server 2007</a:t>
            </a:r>
            <a:endParaRPr lang="en-IN" dirty="0"/>
          </a:p>
        </p:txBody>
      </p:sp>
      <p:sp>
        <p:nvSpPr>
          <p:cNvPr id="3" name="Content Placeholder 2">
            <a:extLst>
              <a:ext uri="{FF2B5EF4-FFF2-40B4-BE49-F238E27FC236}">
                <a16:creationId xmlns:a16="http://schemas.microsoft.com/office/drawing/2014/main" id="{B6B0BD58-02BB-4EDF-B149-80CDB3D0C0A9}"/>
              </a:ext>
            </a:extLst>
          </p:cNvPr>
          <p:cNvSpPr>
            <a:spLocks noGrp="1"/>
          </p:cNvSpPr>
          <p:nvPr>
            <p:ph idx="1"/>
          </p:nvPr>
        </p:nvSpPr>
        <p:spPr/>
        <p:txBody>
          <a:bodyPr/>
          <a:lstStyle/>
          <a:p>
            <a:r>
              <a:rPr lang="en-US" dirty="0">
                <a:solidFill>
                  <a:schemeClr val="tx1">
                    <a:lumMod val="65000"/>
                    <a:lumOff val="35000"/>
                  </a:schemeClr>
                </a:solidFill>
              </a:rPr>
              <a:t>Client/server based form maintenance has been centralized and improved for business, processes for partner and customers .this area is not as close to our hears, but is another dynamic one that captures attention.</a:t>
            </a:r>
          </a:p>
          <a:p>
            <a:r>
              <a:rPr lang="en-US" sz="2000" b="1" u="sng" dirty="0"/>
              <a:t>6. Business Intelligence :-  </a:t>
            </a:r>
            <a:r>
              <a:rPr lang="en-US" dirty="0">
                <a:solidFill>
                  <a:schemeClr val="tx1">
                    <a:lumMod val="65000"/>
                    <a:lumOff val="35000"/>
                  </a:schemeClr>
                </a:solidFill>
              </a:rPr>
              <a:t>finally, BI has been improved across the board with Web-based dashboards on the macro level, server-based  Excel services and Excel web services API's, line of business application and data repository application and data repository integration, and more sophisticated abilities to monitor key performance indicators.   </a:t>
            </a:r>
          </a:p>
        </p:txBody>
      </p:sp>
    </p:spTree>
    <p:extLst>
      <p:ext uri="{BB962C8B-B14F-4D97-AF65-F5344CB8AC3E}">
        <p14:creationId xmlns:p14="http://schemas.microsoft.com/office/powerpoint/2010/main" val="33127540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08A7A-10A4-4DDD-96D2-755DFD94D1A2}"/>
              </a:ext>
            </a:extLst>
          </p:cNvPr>
          <p:cNvSpPr>
            <a:spLocks noGrp="1"/>
          </p:cNvSpPr>
          <p:nvPr>
            <p:ph type="title"/>
          </p:nvPr>
        </p:nvSpPr>
        <p:spPr/>
        <p:txBody>
          <a:bodyPr>
            <a:normAutofit/>
          </a:bodyPr>
          <a:lstStyle/>
          <a:p>
            <a:r>
              <a:rPr lang="en-US" sz="2800" b="1" dirty="0"/>
              <a:t>Development of MOSS</a:t>
            </a:r>
            <a:endParaRPr lang="en-IN" sz="2800" b="1" dirty="0"/>
          </a:p>
        </p:txBody>
      </p:sp>
      <p:pic>
        <p:nvPicPr>
          <p:cNvPr id="6" name="Content Placeholder 5">
            <a:extLst>
              <a:ext uri="{FF2B5EF4-FFF2-40B4-BE49-F238E27FC236}">
                <a16:creationId xmlns:a16="http://schemas.microsoft.com/office/drawing/2014/main" id="{8002BE47-8AE7-4108-810B-FD4698646EE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56950" y="1498604"/>
            <a:ext cx="3570322" cy="2808353"/>
          </a:xfrm>
          <a:effectLst>
            <a:innerShdw blurRad="63500" dist="50800" dir="10800000">
              <a:prstClr val="black">
                <a:alpha val="50000"/>
              </a:prstClr>
            </a:innerShdw>
          </a:effectLst>
        </p:spPr>
      </p:pic>
      <p:sp>
        <p:nvSpPr>
          <p:cNvPr id="4" name="Text Placeholder 3">
            <a:extLst>
              <a:ext uri="{FF2B5EF4-FFF2-40B4-BE49-F238E27FC236}">
                <a16:creationId xmlns:a16="http://schemas.microsoft.com/office/drawing/2014/main" id="{59661EA2-5FE1-4E06-B1C1-0C7212047A2A}"/>
              </a:ext>
            </a:extLst>
          </p:cNvPr>
          <p:cNvSpPr>
            <a:spLocks noGrp="1"/>
          </p:cNvSpPr>
          <p:nvPr>
            <p:ph type="body" sz="half" idx="2"/>
          </p:nvPr>
        </p:nvSpPr>
        <p:spPr/>
        <p:txBody>
          <a:bodyPr/>
          <a:lstStyle/>
          <a:p>
            <a:r>
              <a:rPr lang="en-US" dirty="0"/>
              <a:t>Office 2007 introduced a new graphical user interface called the Fluent User Interface, which uses ribbons and an Office menu instead of menu bars and toolbars. Office 2007 also introduced Office Open XML file formats as the default file formats in Excel, PowerPoint, and Word. The new formats are intended to facilitate the sharing of information between programs, improve security, reduce the size of documents, and enable new recovery scenarios</a:t>
            </a:r>
          </a:p>
        </p:txBody>
      </p:sp>
    </p:spTree>
    <p:extLst>
      <p:ext uri="{BB962C8B-B14F-4D97-AF65-F5344CB8AC3E}">
        <p14:creationId xmlns:p14="http://schemas.microsoft.com/office/powerpoint/2010/main" val="21453369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1AAC6-9023-4D28-834D-94DADF863500}"/>
              </a:ext>
            </a:extLst>
          </p:cNvPr>
          <p:cNvSpPr>
            <a:spLocks noGrp="1"/>
          </p:cNvSpPr>
          <p:nvPr>
            <p:ph type="title"/>
          </p:nvPr>
        </p:nvSpPr>
        <p:spPr/>
        <p:txBody>
          <a:bodyPr/>
          <a:lstStyle/>
          <a:p>
            <a:r>
              <a:rPr lang="en-US" sz="3600" b="1" dirty="0"/>
              <a:t>Development of MOSS</a:t>
            </a:r>
            <a:endParaRPr lang="en-IN" dirty="0"/>
          </a:p>
        </p:txBody>
      </p:sp>
      <p:sp>
        <p:nvSpPr>
          <p:cNvPr id="3" name="Content Placeholder 2">
            <a:extLst>
              <a:ext uri="{FF2B5EF4-FFF2-40B4-BE49-F238E27FC236}">
                <a16:creationId xmlns:a16="http://schemas.microsoft.com/office/drawing/2014/main" id="{77748127-5D71-4335-B32A-5061BE88C938}"/>
              </a:ext>
            </a:extLst>
          </p:cNvPr>
          <p:cNvSpPr>
            <a:spLocks noGrp="1"/>
          </p:cNvSpPr>
          <p:nvPr>
            <p:ph idx="1"/>
          </p:nvPr>
        </p:nvSpPr>
        <p:spPr/>
        <p:txBody>
          <a:bodyPr>
            <a:normAutofit lnSpcReduction="10000"/>
          </a:bodyPr>
          <a:lstStyle/>
          <a:p>
            <a:r>
              <a:rPr lang="en-US" dirty="0"/>
              <a:t>Office 2007 requires Windows XP with Service Pack 2, Windows Server 2003 with Service Pack 1, or a later version of Windows; it is the last version of Microsoft Office to run on Windows XP Professional x64 Edition, as well as the x64 editions of Windows Server 2003</a:t>
            </a:r>
          </a:p>
          <a:p>
            <a:r>
              <a:rPr lang="en-US" dirty="0"/>
              <a:t>Microsoft FrontPage discontinued, Microsoft SharePoint Designer, which is aimed towards development of SharePoint portals, becomes part of the Office 2007 family. Its designer-oriented counterpart, Microsoft Expression Web, is targeted for general web development. However, neither application has been included in Office 2007 software suites.</a:t>
            </a:r>
          </a:p>
          <a:p>
            <a:r>
              <a:rPr lang="en-US" dirty="0"/>
              <a:t>Speech recognition functionality has been removed from the individual programs in the Office 2007 suite, as Windows Speech Recognition was integrated into Windows Vista. Windows XP users must install a previous version of Office to use speech recognition features.</a:t>
            </a:r>
            <a:endParaRPr lang="en-IN" dirty="0"/>
          </a:p>
        </p:txBody>
      </p:sp>
    </p:spTree>
    <p:extLst>
      <p:ext uri="{BB962C8B-B14F-4D97-AF65-F5344CB8AC3E}">
        <p14:creationId xmlns:p14="http://schemas.microsoft.com/office/powerpoint/2010/main" val="19681469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084D0-1449-4ACE-B6B4-6DAA72999836}"/>
              </a:ext>
            </a:extLst>
          </p:cNvPr>
          <p:cNvSpPr>
            <a:spLocks noGrp="1"/>
          </p:cNvSpPr>
          <p:nvPr>
            <p:ph type="title"/>
          </p:nvPr>
        </p:nvSpPr>
        <p:spPr/>
        <p:txBody>
          <a:bodyPr>
            <a:normAutofit/>
          </a:bodyPr>
          <a:lstStyle/>
          <a:p>
            <a:pPr algn="ctr"/>
            <a:r>
              <a:rPr lang="en-US" sz="3600" b="1" dirty="0"/>
              <a:t>Features of MOSS</a:t>
            </a:r>
            <a:endParaRPr lang="en-IN" sz="3600" dirty="0"/>
          </a:p>
        </p:txBody>
      </p:sp>
      <p:pic>
        <p:nvPicPr>
          <p:cNvPr id="6" name="Content Placeholder 5">
            <a:extLst>
              <a:ext uri="{FF2B5EF4-FFF2-40B4-BE49-F238E27FC236}">
                <a16:creationId xmlns:a16="http://schemas.microsoft.com/office/drawing/2014/main" id="{E61FA17B-A896-4152-9525-4B8279BEA7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33391" y="1782763"/>
            <a:ext cx="3458818" cy="2762733"/>
          </a:xfrm>
        </p:spPr>
      </p:pic>
      <p:sp>
        <p:nvSpPr>
          <p:cNvPr id="4" name="Text Placeholder 3">
            <a:extLst>
              <a:ext uri="{FF2B5EF4-FFF2-40B4-BE49-F238E27FC236}">
                <a16:creationId xmlns:a16="http://schemas.microsoft.com/office/drawing/2014/main" id="{D64C0AC8-8DB9-4E92-8302-2B43DC43FF51}"/>
              </a:ext>
            </a:extLst>
          </p:cNvPr>
          <p:cNvSpPr>
            <a:spLocks noGrp="1"/>
          </p:cNvSpPr>
          <p:nvPr>
            <p:ph type="body" sz="half" idx="2"/>
          </p:nvPr>
        </p:nvSpPr>
        <p:spPr/>
        <p:txBody>
          <a:bodyPr/>
          <a:lstStyle/>
          <a:p>
            <a:r>
              <a:rPr lang="en-US" sz="2000" b="1" u="sng" dirty="0"/>
              <a:t>1. User interface (UI);-</a:t>
            </a:r>
            <a:r>
              <a:rPr lang="en-US" sz="1800" dirty="0"/>
              <a:t> </a:t>
            </a:r>
            <a:r>
              <a:rPr lang="en-US" sz="1800" dirty="0">
                <a:solidFill>
                  <a:schemeClr val="tx1">
                    <a:lumMod val="65000"/>
                    <a:lumOff val="35000"/>
                  </a:schemeClr>
                </a:solidFill>
              </a:rPr>
              <a:t> The entire user interface has been redesigned to make navigation and achieving simple tasks easy.</a:t>
            </a:r>
            <a:endParaRPr lang="en-IN" dirty="0">
              <a:solidFill>
                <a:schemeClr val="tx1">
                  <a:lumMod val="65000"/>
                  <a:lumOff val="35000"/>
                </a:schemeClr>
              </a:solidFill>
            </a:endParaRPr>
          </a:p>
        </p:txBody>
      </p:sp>
    </p:spTree>
    <p:extLst>
      <p:ext uri="{BB962C8B-B14F-4D97-AF65-F5344CB8AC3E}">
        <p14:creationId xmlns:p14="http://schemas.microsoft.com/office/powerpoint/2010/main" val="3909829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CF47D-20DD-46BD-9654-F50E896AA27A}"/>
              </a:ext>
            </a:extLst>
          </p:cNvPr>
          <p:cNvSpPr>
            <a:spLocks noGrp="1"/>
          </p:cNvSpPr>
          <p:nvPr>
            <p:ph type="title"/>
          </p:nvPr>
        </p:nvSpPr>
        <p:spPr/>
        <p:txBody>
          <a:bodyPr>
            <a:normAutofit fontScale="90000"/>
          </a:bodyPr>
          <a:lstStyle/>
          <a:p>
            <a:r>
              <a:rPr lang="en-IN" sz="4000" dirty="0"/>
              <a:t>What is Microsoft Office 2007 ?</a:t>
            </a:r>
          </a:p>
        </p:txBody>
      </p:sp>
      <p:pic>
        <p:nvPicPr>
          <p:cNvPr id="6" name="Content Placeholder 5">
            <a:extLst>
              <a:ext uri="{FF2B5EF4-FFF2-40B4-BE49-F238E27FC236}">
                <a16:creationId xmlns:a16="http://schemas.microsoft.com/office/drawing/2014/main" id="{374D814E-CA55-42D0-8248-E1A463825E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87617" y="2146852"/>
            <a:ext cx="3657599" cy="2358887"/>
          </a:xfrm>
        </p:spPr>
      </p:pic>
      <p:sp>
        <p:nvSpPr>
          <p:cNvPr id="4" name="Text Placeholder 3">
            <a:extLst>
              <a:ext uri="{FF2B5EF4-FFF2-40B4-BE49-F238E27FC236}">
                <a16:creationId xmlns:a16="http://schemas.microsoft.com/office/drawing/2014/main" id="{B2A6C79C-B41D-4448-8162-7179EF43F330}"/>
              </a:ext>
            </a:extLst>
          </p:cNvPr>
          <p:cNvSpPr>
            <a:spLocks noGrp="1"/>
          </p:cNvSpPr>
          <p:nvPr>
            <p:ph type="body" sz="half" idx="2"/>
          </p:nvPr>
        </p:nvSpPr>
        <p:spPr/>
        <p:txBody>
          <a:bodyPr>
            <a:normAutofit/>
          </a:bodyPr>
          <a:lstStyle/>
          <a:p>
            <a:r>
              <a:rPr lang="en-IN" sz="2000" b="1" dirty="0"/>
              <a:t>Microsoft Office 2007 is a version of Microsoft office, a family of office suites and productivity software for windows, developed and published by </a:t>
            </a:r>
            <a:r>
              <a:rPr lang="en-IN" sz="2000" b="1" i="1" dirty="0"/>
              <a:t>Microsoft</a:t>
            </a:r>
            <a:r>
              <a:rPr lang="en-IN" sz="2000" dirty="0"/>
              <a:t>.</a:t>
            </a:r>
          </a:p>
          <a:p>
            <a:endParaRPr lang="en-IN" sz="2000" dirty="0"/>
          </a:p>
          <a:p>
            <a:endParaRPr lang="en-IN" sz="2000" dirty="0"/>
          </a:p>
        </p:txBody>
      </p:sp>
    </p:spTree>
    <p:extLst>
      <p:ext uri="{BB962C8B-B14F-4D97-AF65-F5344CB8AC3E}">
        <p14:creationId xmlns:p14="http://schemas.microsoft.com/office/powerpoint/2010/main" val="17380107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61325-E8F1-49D9-B9C6-A1EBDD03D1CA}"/>
              </a:ext>
            </a:extLst>
          </p:cNvPr>
          <p:cNvSpPr>
            <a:spLocks noGrp="1"/>
          </p:cNvSpPr>
          <p:nvPr>
            <p:ph type="title"/>
          </p:nvPr>
        </p:nvSpPr>
        <p:spPr/>
        <p:txBody>
          <a:bodyPr/>
          <a:lstStyle/>
          <a:p>
            <a:pPr algn="ctr"/>
            <a:r>
              <a:rPr lang="en-US" b="1" dirty="0"/>
              <a:t>Features of MOSS</a:t>
            </a:r>
            <a:endParaRPr lang="en-IN" b="1" dirty="0"/>
          </a:p>
        </p:txBody>
      </p:sp>
      <p:sp>
        <p:nvSpPr>
          <p:cNvPr id="3" name="Content Placeholder 2">
            <a:extLst>
              <a:ext uri="{FF2B5EF4-FFF2-40B4-BE49-F238E27FC236}">
                <a16:creationId xmlns:a16="http://schemas.microsoft.com/office/drawing/2014/main" id="{B6575EAF-47A7-433E-987A-84203A5ACF3F}"/>
              </a:ext>
            </a:extLst>
          </p:cNvPr>
          <p:cNvSpPr>
            <a:spLocks noGrp="1"/>
          </p:cNvSpPr>
          <p:nvPr>
            <p:ph idx="1"/>
          </p:nvPr>
        </p:nvSpPr>
        <p:spPr/>
        <p:txBody>
          <a:bodyPr>
            <a:normAutofit fontScale="92500" lnSpcReduction="10000"/>
          </a:bodyPr>
          <a:lstStyle/>
          <a:p>
            <a:r>
              <a:rPr lang="en-US" sz="1900" b="1" u="sng" dirty="0"/>
              <a:t>2. Drag and drop:-</a:t>
            </a:r>
            <a:r>
              <a:rPr lang="en-US" dirty="0"/>
              <a:t> Upload content to sites by dragging items from your computer into a library.</a:t>
            </a:r>
          </a:p>
          <a:p>
            <a:r>
              <a:rPr lang="en-US" sz="1900" b="1" u="sng" dirty="0"/>
              <a:t>3. On-hover:-   </a:t>
            </a:r>
            <a:r>
              <a:rPr lang="en-US" dirty="0"/>
              <a:t>A callout feature that works with any document within a library or from search results that enables easy sharing, viewing, following or jumping to content.</a:t>
            </a:r>
          </a:p>
          <a:p>
            <a:r>
              <a:rPr lang="en-US" sz="1900" b="1" u="sng" dirty="0"/>
              <a:t>4.Touch:-  </a:t>
            </a:r>
            <a:r>
              <a:rPr lang="en-US" dirty="0"/>
              <a:t>Large touch targets for easy navigation and mobile device access.</a:t>
            </a:r>
          </a:p>
          <a:p>
            <a:r>
              <a:rPr lang="en-US" sz="1900" b="1" u="sng" dirty="0"/>
              <a:t>5. Business Intelligence :-  </a:t>
            </a:r>
            <a:r>
              <a:rPr lang="en-US" dirty="0"/>
              <a:t>finally, BI has been improved across the board with Web-based dashboards on the macro level, server-based  Excel services and Excel web services API's, line of business application and data repository application and data repository integration, and more sophisticated abilities to monitor key performance indicators.</a:t>
            </a:r>
          </a:p>
          <a:p>
            <a:r>
              <a:rPr lang="en-US" dirty="0"/>
              <a:t>Despite Microsoft's performance point BI server, this is one area of MOSS that we feel has the ability to shift the market.   </a:t>
            </a:r>
            <a:endParaRPr lang="en-IN" dirty="0"/>
          </a:p>
        </p:txBody>
      </p:sp>
    </p:spTree>
    <p:extLst>
      <p:ext uri="{BB962C8B-B14F-4D97-AF65-F5344CB8AC3E}">
        <p14:creationId xmlns:p14="http://schemas.microsoft.com/office/powerpoint/2010/main" val="40470510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A0ABD-3DB8-4675-BDE1-9C056107930C}"/>
              </a:ext>
            </a:extLst>
          </p:cNvPr>
          <p:cNvSpPr>
            <a:spLocks noGrp="1"/>
          </p:cNvSpPr>
          <p:nvPr>
            <p:ph type="title"/>
          </p:nvPr>
        </p:nvSpPr>
        <p:spPr/>
        <p:txBody>
          <a:bodyPr>
            <a:normAutofit fontScale="90000"/>
          </a:bodyPr>
          <a:lstStyle/>
          <a:p>
            <a:pPr algn="ctr"/>
            <a:r>
              <a:rPr lang="en-US" sz="8800" dirty="0"/>
              <a:t>Thank you</a:t>
            </a:r>
            <a:endParaRPr lang="en-IN" sz="8800" dirty="0"/>
          </a:p>
        </p:txBody>
      </p:sp>
    </p:spTree>
    <p:extLst>
      <p:ext uri="{BB962C8B-B14F-4D97-AF65-F5344CB8AC3E}">
        <p14:creationId xmlns:p14="http://schemas.microsoft.com/office/powerpoint/2010/main" val="4060231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FA0FD-4373-43CF-804D-FF37A68A1448}"/>
              </a:ext>
            </a:extLst>
          </p:cNvPr>
          <p:cNvSpPr>
            <a:spLocks noGrp="1"/>
          </p:cNvSpPr>
          <p:nvPr>
            <p:ph type="title"/>
          </p:nvPr>
        </p:nvSpPr>
        <p:spPr/>
        <p:txBody>
          <a:bodyPr>
            <a:normAutofit fontScale="90000"/>
          </a:bodyPr>
          <a:lstStyle/>
          <a:p>
            <a:r>
              <a:rPr lang="en-IN" sz="2800" dirty="0"/>
              <a:t>Introduction to Microsoft Office SharePoint Server 2007</a:t>
            </a:r>
          </a:p>
        </p:txBody>
      </p:sp>
      <p:pic>
        <p:nvPicPr>
          <p:cNvPr id="6" name="Content Placeholder 5">
            <a:extLst>
              <a:ext uri="{FF2B5EF4-FFF2-40B4-BE49-F238E27FC236}">
                <a16:creationId xmlns:a16="http://schemas.microsoft.com/office/drawing/2014/main" id="{A03B82EE-4801-43A6-8452-0FF4E48081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44278" y="1617663"/>
            <a:ext cx="4611757" cy="4027763"/>
          </a:xfrm>
        </p:spPr>
      </p:pic>
      <p:sp>
        <p:nvSpPr>
          <p:cNvPr id="4" name="Text Placeholder 3">
            <a:extLst>
              <a:ext uri="{FF2B5EF4-FFF2-40B4-BE49-F238E27FC236}">
                <a16:creationId xmlns:a16="http://schemas.microsoft.com/office/drawing/2014/main" id="{CDD42625-4C13-41D2-8E1E-806A82B9F690}"/>
              </a:ext>
            </a:extLst>
          </p:cNvPr>
          <p:cNvSpPr>
            <a:spLocks noGrp="1"/>
          </p:cNvSpPr>
          <p:nvPr>
            <p:ph type="body" sz="half" idx="2"/>
          </p:nvPr>
        </p:nvSpPr>
        <p:spPr/>
        <p:txBody>
          <a:bodyPr>
            <a:normAutofit fontScale="92500" lnSpcReduction="20000"/>
          </a:bodyPr>
          <a:lstStyle/>
          <a:p>
            <a:r>
              <a:rPr lang="en-IN" sz="1800" dirty="0"/>
              <a:t> </a:t>
            </a:r>
            <a:r>
              <a:rPr lang="en-IN" sz="1800" b="1" dirty="0"/>
              <a:t>Microsoft Office SharePoint server or (MOSS) is Microsoft’s first integrated server platform that aims to provide web content management, enterprise content services, and enterprise search.</a:t>
            </a:r>
          </a:p>
          <a:p>
            <a:endParaRPr lang="en-IN" sz="1800" b="1" dirty="0"/>
          </a:p>
          <a:p>
            <a:r>
              <a:rPr lang="en-IN" sz="2100" b="1" dirty="0"/>
              <a:t>MOSS </a:t>
            </a:r>
            <a:r>
              <a:rPr lang="en-IN" sz="1900" b="1" dirty="0"/>
              <a:t>2007</a:t>
            </a:r>
            <a:r>
              <a:rPr lang="en-IN" sz="2100" b="1" dirty="0"/>
              <a:t> is an application which runs on the WSS 3.0 platform. </a:t>
            </a:r>
          </a:p>
          <a:p>
            <a:endParaRPr lang="en-IN" sz="1800" b="1" dirty="0"/>
          </a:p>
          <a:p>
            <a:endParaRPr lang="en-IN" sz="1800" dirty="0"/>
          </a:p>
        </p:txBody>
      </p:sp>
    </p:spTree>
    <p:extLst>
      <p:ext uri="{BB962C8B-B14F-4D97-AF65-F5344CB8AC3E}">
        <p14:creationId xmlns:p14="http://schemas.microsoft.com/office/powerpoint/2010/main" val="3677792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9D8F5-EE86-4027-94EF-7DF4D9692E1D}"/>
              </a:ext>
            </a:extLst>
          </p:cNvPr>
          <p:cNvSpPr>
            <a:spLocks noGrp="1"/>
          </p:cNvSpPr>
          <p:nvPr>
            <p:ph type="title"/>
          </p:nvPr>
        </p:nvSpPr>
        <p:spPr/>
        <p:txBody>
          <a:bodyPr/>
          <a:lstStyle/>
          <a:p>
            <a:r>
              <a:rPr lang="en-IN" dirty="0"/>
              <a:t>Introduction to Microsoft Office SharePoint Server 2007</a:t>
            </a:r>
          </a:p>
        </p:txBody>
      </p:sp>
      <p:sp>
        <p:nvSpPr>
          <p:cNvPr id="3" name="Content Placeholder 2">
            <a:extLst>
              <a:ext uri="{FF2B5EF4-FFF2-40B4-BE49-F238E27FC236}">
                <a16:creationId xmlns:a16="http://schemas.microsoft.com/office/drawing/2014/main" id="{3FCE0705-F2DD-4796-BD0C-F671E0B1F4A4}"/>
              </a:ext>
            </a:extLst>
          </p:cNvPr>
          <p:cNvSpPr>
            <a:spLocks noGrp="1"/>
          </p:cNvSpPr>
          <p:nvPr>
            <p:ph idx="1"/>
          </p:nvPr>
        </p:nvSpPr>
        <p:spPr/>
        <p:txBody>
          <a:bodyPr>
            <a:normAutofit/>
          </a:bodyPr>
          <a:lstStyle/>
          <a:p>
            <a:r>
              <a:rPr lang="en-IN" b="1" dirty="0"/>
              <a:t> SharePoint is a massive website engine which helps you create your own web site.</a:t>
            </a:r>
          </a:p>
          <a:p>
            <a:r>
              <a:rPr lang="en-IN" b="1" dirty="0"/>
              <a:t>It is not necessary to be a web designer  for creating a website , any SharePoint user can create their own sites which can be a personal site or a website for their team or a website for their company as well as world.</a:t>
            </a:r>
            <a:endParaRPr lang="en-IN" sz="1800" b="1" dirty="0"/>
          </a:p>
          <a:p>
            <a:r>
              <a:rPr lang="en-IN" sz="1800" b="1" dirty="0"/>
              <a:t>MOSS 2007 is enterprise collaboration and portal application which sits on top of WSS 3.0 framework and extends WSS 3.0 features as well as provides several new features which are not available in core WSS 3.0.</a:t>
            </a:r>
          </a:p>
          <a:p>
            <a:r>
              <a:rPr lang="en-IN" sz="1800" b="1" dirty="0"/>
              <a:t>It is used by Organizations to create websites .</a:t>
            </a:r>
          </a:p>
          <a:p>
            <a:r>
              <a:rPr lang="en-IN" sz="1800" b="1" dirty="0"/>
              <a:t>It can be use as a secure place to store , organise, share, and access information from any device. </a:t>
            </a:r>
          </a:p>
          <a:p>
            <a:endParaRPr lang="en-IN" dirty="0"/>
          </a:p>
        </p:txBody>
      </p:sp>
    </p:spTree>
    <p:extLst>
      <p:ext uri="{BB962C8B-B14F-4D97-AF65-F5344CB8AC3E}">
        <p14:creationId xmlns:p14="http://schemas.microsoft.com/office/powerpoint/2010/main" val="3518788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998F5-5FED-4E58-94FB-6E8FD0DFC20C}"/>
              </a:ext>
            </a:extLst>
          </p:cNvPr>
          <p:cNvSpPr>
            <a:spLocks noGrp="1"/>
          </p:cNvSpPr>
          <p:nvPr>
            <p:ph type="title"/>
          </p:nvPr>
        </p:nvSpPr>
        <p:spPr/>
        <p:txBody>
          <a:bodyPr>
            <a:normAutofit fontScale="90000"/>
          </a:bodyPr>
          <a:lstStyle/>
          <a:p>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3200" dirty="0">
                <a:effectLst/>
                <a:latin typeface="Calibri" panose="020F0502020204030204" pitchFamily="34" charset="0"/>
                <a:ea typeface="Calibri" panose="020F0502020204030204" pitchFamily="34" charset="0"/>
                <a:cs typeface="Times New Roman" panose="02020603050405020304" pitchFamily="18" charset="0"/>
              </a:rPr>
              <a:t>General Improvements:-</a:t>
            </a:r>
            <a:endParaRPr lang="en-IN" sz="3200" dirty="0"/>
          </a:p>
        </p:txBody>
      </p:sp>
      <p:pic>
        <p:nvPicPr>
          <p:cNvPr id="6" name="Content Placeholder 5">
            <a:extLst>
              <a:ext uri="{FF2B5EF4-FFF2-40B4-BE49-F238E27FC236}">
                <a16:creationId xmlns:a16="http://schemas.microsoft.com/office/drawing/2014/main" id="{9EB42D96-D393-4273-BD49-8293AF1AE92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07856" y="1955248"/>
            <a:ext cx="2619375" cy="2619375"/>
          </a:xfrm>
        </p:spPr>
      </p:pic>
      <p:sp>
        <p:nvSpPr>
          <p:cNvPr id="4" name="Text Placeholder 3">
            <a:extLst>
              <a:ext uri="{FF2B5EF4-FFF2-40B4-BE49-F238E27FC236}">
                <a16:creationId xmlns:a16="http://schemas.microsoft.com/office/drawing/2014/main" id="{19B8D859-EF15-47BB-A154-5C0299407C84}"/>
              </a:ext>
            </a:extLst>
          </p:cNvPr>
          <p:cNvSpPr>
            <a:spLocks noGrp="1"/>
          </p:cNvSpPr>
          <p:nvPr>
            <p:ph type="body" sz="half" idx="2"/>
          </p:nvPr>
        </p:nvSpPr>
        <p:spPr/>
        <p:txBody>
          <a:bodyPr>
            <a:normAutofit lnSpcReduction="10000"/>
          </a:bodyPr>
          <a:lstStyle/>
          <a:p>
            <a:r>
              <a:rPr lang="en-US" sz="1800" b="1" u="sng"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1 ) Navigation:- </a:t>
            </a:r>
            <a:r>
              <a:rPr lang="en-US" sz="16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Navigation can make or break your website’s overall performance when it comes to retaining visitors, keeping them engaged and driving them through the conversion funnel.</a:t>
            </a:r>
            <a:endParaRPr lang="en-IN" sz="16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endParaRPr>
          </a:p>
          <a:p>
            <a:r>
              <a:rPr lang="en-US" sz="1800" b="1" u="sng"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2) </a:t>
            </a:r>
            <a:r>
              <a:rPr lang="en-US" sz="1800" b="1" u="sng" dirty="0" err="1">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Breadcrumd</a:t>
            </a:r>
            <a:r>
              <a:rPr lang="en-US" sz="1800" b="1" u="sng"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A breadcrumb trail is a small menu usually located at the top of a page, used as a navigational aid. It shows the path to go from the current page back to the homepage.</a:t>
            </a:r>
            <a:endParaRPr lang="en-IN" sz="16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sz="1600" dirty="0"/>
          </a:p>
        </p:txBody>
      </p:sp>
    </p:spTree>
    <p:extLst>
      <p:ext uri="{BB962C8B-B14F-4D97-AF65-F5344CB8AC3E}">
        <p14:creationId xmlns:p14="http://schemas.microsoft.com/office/powerpoint/2010/main" val="449177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BFA0B-AC8A-4EB2-82F0-1D50A227F72B}"/>
              </a:ext>
            </a:extLst>
          </p:cNvPr>
          <p:cNvSpPr>
            <a:spLocks noGrp="1"/>
          </p:cNvSpPr>
          <p:nvPr>
            <p:ph type="title"/>
          </p:nvPr>
        </p:nvSpPr>
        <p:spPr>
          <a:xfrm>
            <a:off x="677334" y="556591"/>
            <a:ext cx="8596668" cy="1320800"/>
          </a:xfrm>
        </p:spPr>
        <p:txBody>
          <a:bodyPr/>
          <a:lstStyle/>
          <a:p>
            <a:pPr algn="ctr"/>
            <a:br>
              <a:rPr lang="en-IN" sz="2000" dirty="0">
                <a:effectLst/>
                <a:latin typeface="Calibri" panose="020F0502020204030204" pitchFamily="34" charset="0"/>
                <a:ea typeface="Calibri" panose="020F0502020204030204" pitchFamily="34" charset="0"/>
                <a:cs typeface="Times New Roman" panose="02020603050405020304" pitchFamily="18" charset="0"/>
              </a:rPr>
            </a:br>
            <a:r>
              <a:rPr lang="en-IN" sz="3600" dirty="0">
                <a:effectLst/>
                <a:latin typeface="Calibri" panose="020F0502020204030204" pitchFamily="34" charset="0"/>
                <a:ea typeface="Calibri" panose="020F0502020204030204" pitchFamily="34" charset="0"/>
                <a:cs typeface="Times New Roman" panose="02020603050405020304" pitchFamily="18" charset="0"/>
              </a:rPr>
              <a:t>General Improvements:-</a:t>
            </a:r>
            <a:endParaRPr lang="en-IN" dirty="0"/>
          </a:p>
        </p:txBody>
      </p:sp>
      <p:sp>
        <p:nvSpPr>
          <p:cNvPr id="3" name="Content Placeholder 2">
            <a:extLst>
              <a:ext uri="{FF2B5EF4-FFF2-40B4-BE49-F238E27FC236}">
                <a16:creationId xmlns:a16="http://schemas.microsoft.com/office/drawing/2014/main" id="{2CA88D6E-807D-426D-9C7A-21F35201F1CB}"/>
              </a:ext>
            </a:extLst>
          </p:cNvPr>
          <p:cNvSpPr>
            <a:spLocks noGrp="1"/>
          </p:cNvSpPr>
          <p:nvPr>
            <p:ph idx="1"/>
          </p:nvPr>
        </p:nvSpPr>
        <p:spPr/>
        <p:txBody>
          <a:bodyPr>
            <a:normAutofit lnSpcReduction="10000"/>
          </a:bodyPr>
          <a:lstStyle/>
          <a:p>
            <a:r>
              <a:rPr lang="en-US" sz="1900" b="1" u="sng"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3) Improved views :-</a:t>
            </a:r>
            <a:r>
              <a:rPr lang="en-US" sz="17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  Many professionals have areas of improvement that could affect the way they work. Knowing what you can enhance can help you develop a plan of action to work on addressing your weaknesses, which can help you become a better employee.</a:t>
            </a:r>
            <a:endParaRPr lang="en-IN" sz="17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endParaRPr>
          </a:p>
          <a:p>
            <a:r>
              <a:rPr lang="en-US" sz="1900" b="1" u="sng"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4) Item level security:-  </a:t>
            </a:r>
            <a:r>
              <a:rPr lang="en-US" sz="17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Here is a real-life scenario. You have built a list in SharePoint so that users can submit entries, but you only want users to be able to read or modify own entries</a:t>
            </a:r>
            <a:r>
              <a:rPr lang="en-US" sz="20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a:t>
            </a:r>
            <a:endParaRPr lang="en-US" sz="2000" b="1" u="sng" dirty="0">
              <a:latin typeface="Calibri" panose="020F0502020204030204" pitchFamily="34" charset="0"/>
              <a:ea typeface="Calibri" panose="020F0502020204030204" pitchFamily="34" charset="0"/>
              <a:cs typeface="Times New Roman" panose="02020603050405020304" pitchFamily="18" charset="0"/>
            </a:endParaRPr>
          </a:p>
          <a:p>
            <a:r>
              <a:rPr lang="en-US" b="1" u="sng" dirty="0">
                <a:effectLst/>
                <a:latin typeface="Calibri" panose="020F0502020204030204" pitchFamily="34" charset="0"/>
                <a:ea typeface="Calibri" panose="020F0502020204030204" pitchFamily="34" charset="0"/>
                <a:cs typeface="Times New Roman" panose="02020603050405020304" pitchFamily="18" charset="0"/>
              </a:rPr>
              <a:t>5) Security trimmed </a:t>
            </a:r>
            <a:r>
              <a:rPr lang="en-US" b="1" u="sng" dirty="0" err="1">
                <a:effectLst/>
                <a:latin typeface="Calibri" panose="020F0502020204030204" pitchFamily="34" charset="0"/>
                <a:ea typeface="Calibri" panose="020F0502020204030204" pitchFamily="34" charset="0"/>
                <a:cs typeface="Times New Roman" panose="02020603050405020304" pitchFamily="18" charset="0"/>
              </a:rPr>
              <a:t>ui</a:t>
            </a:r>
            <a:r>
              <a:rPr lang="en-US" b="1" u="sng"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The assembly </a:t>
            </a:r>
            <a:r>
              <a:rPr lang="en-US" sz="1800" b="1" dirty="0" err="1">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Microsoft.SharePoint.WebControls</a:t>
            </a:r>
            <a:r>
              <a:rPr lang="en-US" sz="18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 contains a control named </a:t>
            </a:r>
            <a:r>
              <a:rPr lang="en-US" sz="1800" b="1" dirty="0" err="1">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SPSecurityTrimmedControl</a:t>
            </a:r>
            <a:r>
              <a:rPr lang="en-US" sz="18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 that does the security trimming of the child controls inside it. Just include our control inside this control and it will be displayed or hidden based on the permission specified.</a:t>
            </a:r>
          </a:p>
          <a:p>
            <a:r>
              <a:rPr lang="en-US" b="1" u="sng" dirty="0">
                <a:effectLst/>
                <a:latin typeface="Calibri" panose="020F0502020204030204" pitchFamily="34" charset="0"/>
                <a:ea typeface="Calibri" panose="020F0502020204030204" pitchFamily="34" charset="0"/>
                <a:cs typeface="Times New Roman" panose="02020603050405020304" pitchFamily="18" charset="0"/>
              </a:rPr>
              <a:t>6) RSS</a:t>
            </a:r>
            <a:r>
              <a:rPr lang="en-US" b="1" u="sng"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The RSS chief's statement saw the civil aviation ministry swing into damage control mode. The ministry has assiduously worked over the past 10 months to offload its majority stake in the airline, but has struggled to find buyers.</a:t>
            </a:r>
            <a:endParaRPr lang="en-IN" sz="18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76630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FF11E-164E-4A1B-8276-A93808C791BD}"/>
              </a:ext>
            </a:extLst>
          </p:cNvPr>
          <p:cNvSpPr>
            <a:spLocks noGrp="1"/>
          </p:cNvSpPr>
          <p:nvPr>
            <p:ph type="title"/>
          </p:nvPr>
        </p:nvSpPr>
        <p:spPr/>
        <p:txBody>
          <a:bodyPr>
            <a:normAutofit/>
          </a:bodyPr>
          <a:lstStyle/>
          <a:p>
            <a:r>
              <a:rPr lang="en-US" sz="2800" b="1" dirty="0"/>
              <a:t>Content Management</a:t>
            </a:r>
            <a:endParaRPr lang="en-IN" sz="2800" b="1" dirty="0"/>
          </a:p>
        </p:txBody>
      </p:sp>
      <p:pic>
        <p:nvPicPr>
          <p:cNvPr id="6" name="Content Placeholder 5">
            <a:extLst>
              <a:ext uri="{FF2B5EF4-FFF2-40B4-BE49-F238E27FC236}">
                <a16:creationId xmlns:a16="http://schemas.microsoft.com/office/drawing/2014/main" id="{B86ECF80-F1B6-4477-BF88-60B9038E6F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74366" y="1617663"/>
            <a:ext cx="3962400" cy="2954337"/>
          </a:xfrm>
        </p:spPr>
      </p:pic>
      <p:sp>
        <p:nvSpPr>
          <p:cNvPr id="4" name="Text Placeholder 3">
            <a:extLst>
              <a:ext uri="{FF2B5EF4-FFF2-40B4-BE49-F238E27FC236}">
                <a16:creationId xmlns:a16="http://schemas.microsoft.com/office/drawing/2014/main" id="{5A888148-4695-4696-BFD0-C4AB3F62D2CD}"/>
              </a:ext>
            </a:extLst>
          </p:cNvPr>
          <p:cNvSpPr>
            <a:spLocks noGrp="1"/>
          </p:cNvSpPr>
          <p:nvPr>
            <p:ph type="body" sz="half" idx="2"/>
          </p:nvPr>
        </p:nvSpPr>
        <p:spPr/>
        <p:txBody>
          <a:bodyPr>
            <a:normAutofit/>
          </a:bodyPr>
          <a:lstStyle/>
          <a:p>
            <a:r>
              <a:rPr lang="en-IN" sz="2000" b="1" u="sng" dirty="0">
                <a:solidFill>
                  <a:srgbClr val="333333"/>
                </a:solidFill>
                <a:effectLst/>
                <a:latin typeface="adelle"/>
                <a:ea typeface="Times New Roman" panose="02020603050405020304" pitchFamily="18" charset="0"/>
                <a:cs typeface="Times New Roman" panose="02020603050405020304" pitchFamily="18" charset="0"/>
              </a:rPr>
              <a:t>Bootstrap -- Architecture Basics:- </a:t>
            </a:r>
            <a:r>
              <a:rPr lang="en-IN" sz="1800" dirty="0">
                <a:solidFill>
                  <a:srgbClr val="333333"/>
                </a:solidFill>
                <a:effectLst/>
                <a:latin typeface="Helvetica" panose="020B0604020202020204" pitchFamily="34" charset="0"/>
                <a:ea typeface="Calibri" panose="020F0502020204030204" pitchFamily="34" charset="0"/>
                <a:cs typeface="Times New Roman" panose="02020603050405020304" pitchFamily="18" charset="0"/>
              </a:rPr>
              <a:t>To really get the most out of SharePoint you need to understand several important design and architecture concepts, and plan your implementation with a few key points in mind.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p>
        </p:txBody>
      </p:sp>
    </p:spTree>
    <p:extLst>
      <p:ext uri="{BB962C8B-B14F-4D97-AF65-F5344CB8AC3E}">
        <p14:creationId xmlns:p14="http://schemas.microsoft.com/office/powerpoint/2010/main" val="3563447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7CB7C-455E-4A61-8C54-05E715FE42FC}"/>
              </a:ext>
            </a:extLst>
          </p:cNvPr>
          <p:cNvSpPr>
            <a:spLocks noGrp="1"/>
          </p:cNvSpPr>
          <p:nvPr>
            <p:ph type="title"/>
          </p:nvPr>
        </p:nvSpPr>
        <p:spPr/>
        <p:txBody>
          <a:bodyPr/>
          <a:lstStyle/>
          <a:p>
            <a:pPr algn="ctr"/>
            <a:r>
              <a:rPr lang="en-US" dirty="0"/>
              <a:t>Content Management</a:t>
            </a:r>
            <a:endParaRPr lang="en-IN" dirty="0"/>
          </a:p>
        </p:txBody>
      </p:sp>
      <p:sp>
        <p:nvSpPr>
          <p:cNvPr id="3" name="Content Placeholder 2">
            <a:extLst>
              <a:ext uri="{FF2B5EF4-FFF2-40B4-BE49-F238E27FC236}">
                <a16:creationId xmlns:a16="http://schemas.microsoft.com/office/drawing/2014/main" id="{43F18EF7-882B-419B-BFCF-F5E3A248611D}"/>
              </a:ext>
            </a:extLst>
          </p:cNvPr>
          <p:cNvSpPr>
            <a:spLocks noGrp="1"/>
          </p:cNvSpPr>
          <p:nvPr>
            <p:ph idx="1"/>
          </p:nvPr>
        </p:nvSpPr>
        <p:spPr/>
        <p:txBody>
          <a:bodyPr>
            <a:normAutofit fontScale="92500" lnSpcReduction="20000"/>
          </a:bodyPr>
          <a:lstStyle/>
          <a:p>
            <a:r>
              <a:rPr lang="en-IN" sz="1900" b="1" u="sng" dirty="0">
                <a:solidFill>
                  <a:srgbClr val="333333"/>
                </a:solidFill>
                <a:effectLst/>
                <a:latin typeface="adelle"/>
                <a:ea typeface="Calibri" panose="020F0502020204030204" pitchFamily="34" charset="0"/>
                <a:cs typeface="Times New Roman" panose="02020603050405020304" pitchFamily="18" charset="0"/>
              </a:rPr>
              <a:t>Second Things Next -- User Experience and IA</a:t>
            </a:r>
            <a:r>
              <a:rPr lang="en-IN" sz="1900" u="sng" dirty="0">
                <a:solidFill>
                  <a:srgbClr val="333333"/>
                </a:solidFill>
                <a:effectLst/>
                <a:latin typeface="adelle"/>
                <a:ea typeface="Calibri" panose="020F0502020204030204" pitchFamily="34" charset="0"/>
                <a:cs typeface="Times New Roman" panose="02020603050405020304" pitchFamily="18" charset="0"/>
              </a:rPr>
              <a:t>:- </a:t>
            </a:r>
            <a:r>
              <a:rPr lang="en-IN" sz="1800" dirty="0">
                <a:solidFill>
                  <a:srgbClr val="333333"/>
                </a:solidFill>
                <a:effectLst/>
                <a:latin typeface="Helvetica" panose="020B0604020202020204" pitchFamily="34" charset="0"/>
                <a:ea typeface="Calibri" panose="020F0502020204030204" pitchFamily="34" charset="0"/>
                <a:cs typeface="Times New Roman" panose="02020603050405020304" pitchFamily="18" charset="0"/>
              </a:rPr>
              <a:t>Don’t ask SharePoint to help you with your User Experience or Information Architecture. MOSS is a .NET development platform which provides a set of content, collaboration, search and integration services.</a:t>
            </a:r>
          </a:p>
          <a:p>
            <a:r>
              <a:rPr lang="en-IN" sz="1900" b="1" u="sng" dirty="0">
                <a:solidFill>
                  <a:srgbClr val="333333"/>
                </a:solidFill>
                <a:effectLst/>
                <a:latin typeface="adelle"/>
                <a:ea typeface="Times New Roman" panose="02020603050405020304" pitchFamily="18" charset="0"/>
              </a:rPr>
              <a:t>Look and Feel -- Branding &amp; Navigation:-</a:t>
            </a:r>
            <a:r>
              <a:rPr lang="en-IN" sz="1900" b="0" u="sng" dirty="0">
                <a:solidFill>
                  <a:srgbClr val="333333"/>
                </a:solidFill>
                <a:effectLst/>
                <a:latin typeface="adelle"/>
                <a:ea typeface="Times New Roman" panose="02020603050405020304" pitchFamily="18" charset="0"/>
              </a:rPr>
              <a:t> </a:t>
            </a:r>
            <a:r>
              <a:rPr lang="en-IN" sz="1800" b="0" dirty="0">
                <a:solidFill>
                  <a:srgbClr val="333333"/>
                </a:solidFill>
                <a:effectLst/>
                <a:latin typeface="Helvetica" panose="020B0604020202020204" pitchFamily="34" charset="0"/>
                <a:ea typeface="Times New Roman" panose="02020603050405020304" pitchFamily="18" charset="0"/>
                <a:cs typeface="Times New Roman" panose="02020603050405020304" pitchFamily="18" charset="0"/>
              </a:rPr>
              <a:t>If you listen to all the gossip on the net you may have heard that modifying the branding of a SharePoint site is one of the most challenging aspects of building on SharePoint.</a:t>
            </a:r>
            <a:endParaRPr lang="en-IN" sz="1800" b="1" dirty="0">
              <a:effectLst/>
              <a:latin typeface="Times New Roman" panose="02020603050405020304" pitchFamily="18" charset="0"/>
              <a:ea typeface="Times New Roman" panose="02020603050405020304" pitchFamily="18" charset="0"/>
            </a:endParaRPr>
          </a:p>
          <a:p>
            <a:r>
              <a:rPr lang="en-IN" sz="1900" b="1" u="sng" dirty="0">
                <a:solidFill>
                  <a:srgbClr val="333333"/>
                </a:solidFill>
                <a:effectLst/>
                <a:latin typeface="adelle"/>
                <a:ea typeface="Times New Roman" panose="02020603050405020304" pitchFamily="18" charset="0"/>
              </a:rPr>
              <a:t>Creating Multi-Lingual Websites:- </a:t>
            </a:r>
            <a:r>
              <a:rPr lang="en-IN" sz="1800" b="0" dirty="0">
                <a:solidFill>
                  <a:srgbClr val="333333"/>
                </a:solidFill>
                <a:effectLst/>
                <a:latin typeface="Helvetica" panose="020B0604020202020204" pitchFamily="34" charset="0"/>
                <a:ea typeface="Times New Roman" panose="02020603050405020304" pitchFamily="18" charset="0"/>
                <a:cs typeface="Times New Roman" panose="02020603050405020304" pitchFamily="18" charset="0"/>
              </a:rPr>
              <a:t>SharePoint is able to create and deploy websites that are multi-lingual. SharePoint has a feature called Variations that can be used to deploy content in one or more languages.</a:t>
            </a:r>
            <a:endParaRPr lang="en-IN" sz="1800" b="1" dirty="0">
              <a:solidFill>
                <a:srgbClr val="333333"/>
              </a:solidFill>
              <a:effectLst/>
              <a:latin typeface="adelle"/>
              <a:ea typeface="Times New Roman" panose="02020603050405020304" pitchFamily="18" charset="0"/>
            </a:endParaRPr>
          </a:p>
          <a:p>
            <a:r>
              <a:rPr lang="en-IN" sz="1900" b="1" u="sng" dirty="0">
                <a:solidFill>
                  <a:srgbClr val="333333"/>
                </a:solidFill>
                <a:effectLst/>
                <a:latin typeface="adelle"/>
                <a:ea typeface="Times New Roman" panose="02020603050405020304" pitchFamily="18" charset="0"/>
              </a:rPr>
              <a:t>Publishing &amp; Deployment:- </a:t>
            </a:r>
            <a:r>
              <a:rPr lang="en-IN" sz="1800" b="0" dirty="0">
                <a:solidFill>
                  <a:srgbClr val="333333"/>
                </a:solidFill>
                <a:effectLst/>
                <a:latin typeface="Helvetica" panose="020B0604020202020204" pitchFamily="34" charset="0"/>
                <a:ea typeface="Times New Roman" panose="02020603050405020304" pitchFamily="18" charset="0"/>
                <a:cs typeface="Times New Roman" panose="02020603050405020304" pitchFamily="18" charset="0"/>
              </a:rPr>
              <a:t>Setting up a SharePoint site requires setting up several site infrastructures -- generally development, staging and production.</a:t>
            </a:r>
            <a:endParaRPr lang="en-IN" b="1" dirty="0">
              <a:solidFill>
                <a:srgbClr val="333333"/>
              </a:solidFill>
              <a:latin typeface="adelle"/>
              <a:ea typeface="Times New Roman" panose="02020603050405020304" pitchFamily="18" charset="0"/>
            </a:endParaRPr>
          </a:p>
          <a:p>
            <a:r>
              <a:rPr lang="en-IN" sz="1900" b="1" u="sng" dirty="0">
                <a:solidFill>
                  <a:srgbClr val="333333"/>
                </a:solidFill>
                <a:effectLst/>
                <a:latin typeface="adelle"/>
                <a:ea typeface="Times New Roman" panose="02020603050405020304" pitchFamily="18" charset="0"/>
              </a:rPr>
              <a:t>Wrap Up -- Time to Get Dirty:- </a:t>
            </a:r>
            <a:r>
              <a:rPr lang="en-IN" sz="1800" b="0" dirty="0">
                <a:solidFill>
                  <a:srgbClr val="333333"/>
                </a:solidFill>
                <a:effectLst/>
                <a:latin typeface="Helvetica" panose="020B0604020202020204" pitchFamily="34" charset="0"/>
                <a:ea typeface="Times New Roman" panose="02020603050405020304" pitchFamily="18" charset="0"/>
                <a:cs typeface="Times New Roman" panose="02020603050405020304" pitchFamily="18" charset="0"/>
              </a:rPr>
              <a:t>That’s the basics of web content management in SharePoint 2007. Us per the usual story, the best way to really understand the technology is to get your hands dirty with it.</a:t>
            </a:r>
            <a:endParaRPr lang="en-IN" sz="1800" b="1"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514875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06879-200C-483F-B877-ACA576EE7460}"/>
              </a:ext>
            </a:extLst>
          </p:cNvPr>
          <p:cNvSpPr>
            <a:spLocks noGrp="1"/>
          </p:cNvSpPr>
          <p:nvPr>
            <p:ph type="title"/>
          </p:nvPr>
        </p:nvSpPr>
        <p:spPr/>
        <p:txBody>
          <a:bodyPr>
            <a:normAutofit/>
          </a:bodyPr>
          <a:lstStyle/>
          <a:p>
            <a:pPr algn="ctr"/>
            <a:r>
              <a:rPr lang="en-US" sz="4000" dirty="0"/>
              <a:t>Benefits</a:t>
            </a:r>
            <a:endParaRPr lang="en-IN" sz="4000" dirty="0"/>
          </a:p>
        </p:txBody>
      </p:sp>
      <p:pic>
        <p:nvPicPr>
          <p:cNvPr id="6" name="Content Placeholder 5">
            <a:extLst>
              <a:ext uri="{FF2B5EF4-FFF2-40B4-BE49-F238E27FC236}">
                <a16:creationId xmlns:a16="http://schemas.microsoft.com/office/drawing/2014/main" id="{92DB51D0-A26C-44E7-B7B7-634C13F755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60913" y="1826095"/>
            <a:ext cx="4513262" cy="2904185"/>
          </a:xfrm>
        </p:spPr>
      </p:pic>
      <p:sp>
        <p:nvSpPr>
          <p:cNvPr id="4" name="Text Placeholder 3">
            <a:extLst>
              <a:ext uri="{FF2B5EF4-FFF2-40B4-BE49-F238E27FC236}">
                <a16:creationId xmlns:a16="http://schemas.microsoft.com/office/drawing/2014/main" id="{788CDEA5-FFF0-415E-BD2E-08E3A72A19FE}"/>
              </a:ext>
            </a:extLst>
          </p:cNvPr>
          <p:cNvSpPr>
            <a:spLocks noGrp="1"/>
          </p:cNvSpPr>
          <p:nvPr>
            <p:ph type="body" sz="half" idx="2"/>
          </p:nvPr>
        </p:nvSpPr>
        <p:spPr/>
        <p:txBody>
          <a:bodyPr>
            <a:normAutofit/>
          </a:bodyPr>
          <a:lstStyle/>
          <a:p>
            <a:r>
              <a:rPr lang="en-US" sz="1800" b="1" u="sng" dirty="0">
                <a:effectLst/>
                <a:latin typeface="Calibri" panose="020F0502020204030204" pitchFamily="34" charset="0"/>
                <a:ea typeface="Calibri" panose="020F0502020204030204" pitchFamily="34" charset="0"/>
                <a:cs typeface="Times New Roman" panose="02020603050405020304" pitchFamily="18" charset="0"/>
              </a:rPr>
              <a:t>Provides </a:t>
            </a:r>
            <a:r>
              <a:rPr lang="en-US" sz="1800" u="sng" dirty="0">
                <a:effectLst/>
                <a:latin typeface="Calibri" panose="020F0502020204030204" pitchFamily="34" charset="0"/>
                <a:ea typeface="Calibri" panose="020F0502020204030204" pitchFamily="34" charset="0"/>
                <a:cs typeface="Times New Roman" panose="02020603050405020304" pitchFamily="18" charset="0"/>
              </a:rPr>
              <a:t>:- </a:t>
            </a:r>
            <a:r>
              <a:rPr lang="en-US" sz="1600" dirty="0">
                <a:effectLst/>
                <a:latin typeface="Calibri" panose="020F0502020204030204" pitchFamily="34" charset="0"/>
                <a:ea typeface="Calibri" panose="020F0502020204030204" pitchFamily="34" charset="0"/>
                <a:cs typeface="Times New Roman" panose="02020603050405020304" pitchFamily="18" charset="0"/>
              </a:rPr>
              <a:t>Microsoft Office SharePoint Server 2007  provides a simple, familiar, and consistent user experience tightly integrated with familiar desktop applications, e-mails, and Web </a:t>
            </a:r>
            <a:r>
              <a:rPr lang="en-IN" sz="1600" dirty="0">
                <a:effectLst/>
                <a:latin typeface="Calibri" panose="020F0502020204030204" pitchFamily="34" charset="0"/>
                <a:ea typeface="Calibri" panose="020F0502020204030204" pitchFamily="34" charset="0"/>
                <a:cs typeface="Times New Roman" panose="02020603050405020304" pitchFamily="18" charset="0"/>
              </a:rPr>
              <a:t>browsers.</a:t>
            </a:r>
          </a:p>
          <a:p>
            <a:r>
              <a:rPr lang="en-US" sz="1800" b="1" u="sng" dirty="0">
                <a:effectLst/>
                <a:latin typeface="Calibri" panose="020F0502020204030204" pitchFamily="34" charset="0"/>
                <a:ea typeface="Calibri" panose="020F0502020204030204" pitchFamily="34" charset="0"/>
                <a:cs typeface="Times New Roman" panose="02020603050405020304" pitchFamily="18" charset="0"/>
              </a:rPr>
              <a:t>Boost Productivity :-  </a:t>
            </a:r>
            <a:r>
              <a:rPr lang="en-US" sz="1600" dirty="0">
                <a:effectLst/>
                <a:latin typeface="Calibri" panose="020F0502020204030204" pitchFamily="34" charset="0"/>
                <a:ea typeface="Calibri" panose="020F0502020204030204" pitchFamily="34" charset="0"/>
                <a:cs typeface="Times New Roman" panose="02020603050405020304" pitchFamily="18" charset="0"/>
              </a:rPr>
              <a:t>Microsoft Office SharePoint Server 2007 boosts productivity by simplifying everyday business activities through out-of-the-box workflows.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600" dirty="0"/>
          </a:p>
        </p:txBody>
      </p:sp>
    </p:spTree>
    <p:extLst>
      <p:ext uri="{BB962C8B-B14F-4D97-AF65-F5344CB8AC3E}">
        <p14:creationId xmlns:p14="http://schemas.microsoft.com/office/powerpoint/2010/main" val="201829660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353</TotalTime>
  <Words>1941</Words>
  <Application>Microsoft Office PowerPoint</Application>
  <PresentationFormat>Widescreen</PresentationFormat>
  <Paragraphs>77</Paragraphs>
  <Slides>21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adelle</vt:lpstr>
      <vt:lpstr>Arial</vt:lpstr>
      <vt:lpstr>Calibri</vt:lpstr>
      <vt:lpstr>Helvetica</vt:lpstr>
      <vt:lpstr>Times New Roman</vt:lpstr>
      <vt:lpstr>Trebuchet MS</vt:lpstr>
      <vt:lpstr>Wingdings</vt:lpstr>
      <vt:lpstr>Wingdings 3</vt:lpstr>
      <vt:lpstr>Facet</vt:lpstr>
      <vt:lpstr>Group no :- 5  Microsoft Office SharePoint server 2007</vt:lpstr>
      <vt:lpstr>What is Microsoft Office 2007 ?</vt:lpstr>
      <vt:lpstr>Introduction to Microsoft Office SharePoint Server 2007</vt:lpstr>
      <vt:lpstr>Introduction to Microsoft Office SharePoint Server 2007</vt:lpstr>
      <vt:lpstr> General Improvements:-</vt:lpstr>
      <vt:lpstr> General Improvements:-</vt:lpstr>
      <vt:lpstr>Content Management</vt:lpstr>
      <vt:lpstr>Content Management</vt:lpstr>
      <vt:lpstr>Benefits</vt:lpstr>
      <vt:lpstr>Benefits</vt:lpstr>
      <vt:lpstr>CRITICISM OF MICROSOFT OFFICE SHAREPOINT SERVER 2007</vt:lpstr>
      <vt:lpstr>CRITICISM OF MICROSOFT OFFICE SHAREPOINT SERVER 2007</vt:lpstr>
      <vt:lpstr>Six Pillars of Microsoft SharePoint Server 2007</vt:lpstr>
      <vt:lpstr>Six Pillars of Microsoft SharePoint Server 2007</vt:lpstr>
      <vt:lpstr>Six Pillers of Microsoft SharePoint Server 2007</vt:lpstr>
      <vt:lpstr>Six Pillers of Microsoft SharePoint Server 2007</vt:lpstr>
      <vt:lpstr>Development of MOSS</vt:lpstr>
      <vt:lpstr>Development of MOSS</vt:lpstr>
      <vt:lpstr>Features of MOSS</vt:lpstr>
      <vt:lpstr>Features of MOSS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no :- 7  Microsoft Office Sharepoint server 2007</dc:title>
  <dc:creator>DEVA MISHRA</dc:creator>
  <cp:lastModifiedBy>DEVA MISHRA</cp:lastModifiedBy>
  <cp:revision>48</cp:revision>
  <dcterms:created xsi:type="dcterms:W3CDTF">2021-03-14T12:19:59Z</dcterms:created>
  <dcterms:modified xsi:type="dcterms:W3CDTF">2021-03-18T06:52:20Z</dcterms:modified>
</cp:coreProperties>
</file>