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sldIdLst>
    <p:sldId id="256" r:id="rId2"/>
    <p:sldId id="260" r:id="rId3"/>
    <p:sldId id="257" r:id="rId4"/>
    <p:sldId id="258" r:id="rId5"/>
    <p:sldId id="259" r:id="rId6"/>
    <p:sldId id="266" r:id="rId7"/>
    <p:sldId id="267" r:id="rId8"/>
    <p:sldId id="263" r:id="rId9"/>
    <p:sldId id="268" r:id="rId10"/>
    <p:sldId id="264" r:id="rId11"/>
    <p:sldId id="269" r:id="rId12"/>
    <p:sldId id="265" r:id="rId13"/>
    <p:sldId id="270" r:id="rId14"/>
    <p:sldId id="261"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roop.ch1508@gmail.co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a:srgbClr val="AEE698"/>
    <a:srgbClr val="D5D4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E09C3A-7802-0EDD-DC6E-0BA99938E112}"/>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22243BD1-CBA2-F4BB-860C-67D04A81EC1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1F4D030-C867-39A4-6D78-DD33E7E82F14}"/>
              </a:ext>
            </a:extLst>
          </p:cNvPr>
          <p:cNvSpPr>
            <a:spLocks noGrp="1"/>
          </p:cNvSpPr>
          <p:nvPr>
            <p:ph type="sldNum" sz="quarter" idx="12"/>
          </p:nvPr>
        </p:nvSpPr>
        <p:spPr/>
        <p:txBody>
          <a:bodyPr/>
          <a:lstStyle>
            <a:lvl1pPr>
              <a:defRPr/>
            </a:lvl1pPr>
          </a:lstStyle>
          <a:p>
            <a:pPr>
              <a:defRPr/>
            </a:pPr>
            <a:fld id="{AB2E03F2-B427-43CF-8DA0-CE2F413E07D0}" type="slidenum">
              <a:rPr lang="zh-CN" altLang="en-US"/>
              <a:pPr>
                <a:defRPr/>
              </a:pPr>
              <a:t>‹#›</a:t>
            </a:fld>
            <a:endParaRPr lang="en-US" altLang="en-US"/>
          </a:p>
        </p:txBody>
      </p:sp>
    </p:spTree>
    <p:extLst>
      <p:ext uri="{BB962C8B-B14F-4D97-AF65-F5344CB8AC3E}">
        <p14:creationId xmlns:p14="http://schemas.microsoft.com/office/powerpoint/2010/main" val="318318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89D916-9DB4-F9D9-B6D6-E481CF0486D3}"/>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64C49D30-5F14-3703-4AFC-D2914E534C7A}"/>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39C8699-4C42-6BA1-80D5-F17C1D771788}"/>
              </a:ext>
            </a:extLst>
          </p:cNvPr>
          <p:cNvSpPr>
            <a:spLocks noGrp="1"/>
          </p:cNvSpPr>
          <p:nvPr>
            <p:ph type="sldNum" sz="quarter" idx="12"/>
          </p:nvPr>
        </p:nvSpPr>
        <p:spPr/>
        <p:txBody>
          <a:bodyPr/>
          <a:lstStyle>
            <a:lvl1pPr>
              <a:defRPr/>
            </a:lvl1pPr>
          </a:lstStyle>
          <a:p>
            <a:pPr>
              <a:defRPr/>
            </a:pPr>
            <a:fld id="{EE62C38B-D713-4250-842C-D02E4B0767B1}" type="slidenum">
              <a:rPr lang="zh-CN" altLang="en-US"/>
              <a:pPr>
                <a:defRPr/>
              </a:pPr>
              <a:t>‹#›</a:t>
            </a:fld>
            <a:endParaRPr lang="en-US" altLang="en-US"/>
          </a:p>
        </p:txBody>
      </p:sp>
    </p:spTree>
    <p:extLst>
      <p:ext uri="{BB962C8B-B14F-4D97-AF65-F5344CB8AC3E}">
        <p14:creationId xmlns:p14="http://schemas.microsoft.com/office/powerpoint/2010/main" val="113025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88968-BA9E-C3B6-E00F-E88A07D09F3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93D8C0F7-73FD-4091-3D92-C328F4AAE33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AC71E43-4408-626A-FEFC-901A37F4A580}"/>
              </a:ext>
            </a:extLst>
          </p:cNvPr>
          <p:cNvSpPr>
            <a:spLocks noGrp="1"/>
          </p:cNvSpPr>
          <p:nvPr>
            <p:ph type="sldNum" sz="quarter" idx="12"/>
          </p:nvPr>
        </p:nvSpPr>
        <p:spPr/>
        <p:txBody>
          <a:bodyPr/>
          <a:lstStyle>
            <a:lvl1pPr>
              <a:defRPr/>
            </a:lvl1pPr>
          </a:lstStyle>
          <a:p>
            <a:pPr>
              <a:defRPr/>
            </a:pPr>
            <a:fld id="{E9CB8046-CDF0-42FA-A52C-BB9BB075AA8A}" type="slidenum">
              <a:rPr lang="zh-CN" altLang="en-US"/>
              <a:pPr>
                <a:defRPr/>
              </a:pPr>
              <a:t>‹#›</a:t>
            </a:fld>
            <a:endParaRPr lang="en-US" altLang="en-US"/>
          </a:p>
        </p:txBody>
      </p:sp>
    </p:spTree>
    <p:extLst>
      <p:ext uri="{BB962C8B-B14F-4D97-AF65-F5344CB8AC3E}">
        <p14:creationId xmlns:p14="http://schemas.microsoft.com/office/powerpoint/2010/main" val="140699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C5582D-342F-0347-ABF2-0B560FCF0DDB}"/>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433C47B7-7168-319D-D3D7-65541D0DA22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F972E72-AA68-37CF-85D9-74957C0FD69F}"/>
              </a:ext>
            </a:extLst>
          </p:cNvPr>
          <p:cNvSpPr>
            <a:spLocks noGrp="1"/>
          </p:cNvSpPr>
          <p:nvPr>
            <p:ph type="sldNum" sz="quarter" idx="12"/>
          </p:nvPr>
        </p:nvSpPr>
        <p:spPr/>
        <p:txBody>
          <a:bodyPr/>
          <a:lstStyle>
            <a:lvl1pPr>
              <a:defRPr/>
            </a:lvl1pPr>
          </a:lstStyle>
          <a:p>
            <a:pPr>
              <a:defRPr/>
            </a:pPr>
            <a:fld id="{87DAF757-15B6-43BE-B906-FA7DA43B8D34}" type="slidenum">
              <a:rPr lang="zh-CN" altLang="en-US"/>
              <a:pPr>
                <a:defRPr/>
              </a:pPr>
              <a:t>‹#›</a:t>
            </a:fld>
            <a:endParaRPr lang="en-US" altLang="en-US"/>
          </a:p>
        </p:txBody>
      </p:sp>
    </p:spTree>
    <p:extLst>
      <p:ext uri="{BB962C8B-B14F-4D97-AF65-F5344CB8AC3E}">
        <p14:creationId xmlns:p14="http://schemas.microsoft.com/office/powerpoint/2010/main" val="244157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EE0E4-5747-14EC-391B-58605808397B}"/>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31568116-C996-2F5F-77AF-A7F3915C00B6}"/>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FA27421-8042-4177-CAF5-ADE348157759}"/>
              </a:ext>
            </a:extLst>
          </p:cNvPr>
          <p:cNvSpPr>
            <a:spLocks noGrp="1"/>
          </p:cNvSpPr>
          <p:nvPr>
            <p:ph type="sldNum" sz="quarter" idx="12"/>
          </p:nvPr>
        </p:nvSpPr>
        <p:spPr/>
        <p:txBody>
          <a:bodyPr/>
          <a:lstStyle>
            <a:lvl1pPr>
              <a:defRPr/>
            </a:lvl1pPr>
          </a:lstStyle>
          <a:p>
            <a:pPr>
              <a:defRPr/>
            </a:pPr>
            <a:fld id="{D0706D59-C4FB-405C-80A7-CE58F9201164}" type="slidenum">
              <a:rPr lang="zh-CN" altLang="en-US"/>
              <a:pPr>
                <a:defRPr/>
              </a:pPr>
              <a:t>‹#›</a:t>
            </a:fld>
            <a:endParaRPr lang="en-US" altLang="en-US"/>
          </a:p>
        </p:txBody>
      </p:sp>
    </p:spTree>
    <p:extLst>
      <p:ext uri="{BB962C8B-B14F-4D97-AF65-F5344CB8AC3E}">
        <p14:creationId xmlns:p14="http://schemas.microsoft.com/office/powerpoint/2010/main" val="245510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2D0DC4E2-42F3-0A29-8073-43C36B667F1B}"/>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1D494A56-BFEE-87E3-C92C-0F7761687D2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2E2DA89-D9D1-43C2-AEB0-B3D407D3DF34}"/>
              </a:ext>
            </a:extLst>
          </p:cNvPr>
          <p:cNvSpPr>
            <a:spLocks noGrp="1"/>
          </p:cNvSpPr>
          <p:nvPr>
            <p:ph type="sldNum" sz="quarter" idx="12"/>
          </p:nvPr>
        </p:nvSpPr>
        <p:spPr/>
        <p:txBody>
          <a:bodyPr/>
          <a:lstStyle>
            <a:lvl1pPr>
              <a:defRPr/>
            </a:lvl1pPr>
          </a:lstStyle>
          <a:p>
            <a:pPr>
              <a:defRPr/>
            </a:pPr>
            <a:fld id="{EB9D0409-00A0-41DD-BD96-0C163925433B}" type="slidenum">
              <a:rPr lang="zh-CN" altLang="en-US"/>
              <a:pPr>
                <a:defRPr/>
              </a:pPr>
              <a:t>‹#›</a:t>
            </a:fld>
            <a:endParaRPr lang="en-US" altLang="en-US"/>
          </a:p>
        </p:txBody>
      </p:sp>
    </p:spTree>
    <p:extLst>
      <p:ext uri="{BB962C8B-B14F-4D97-AF65-F5344CB8AC3E}">
        <p14:creationId xmlns:p14="http://schemas.microsoft.com/office/powerpoint/2010/main" val="220910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BDB02E0E-979A-4079-7EED-7216F00AD49F}"/>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7B445762-4DE5-655B-290A-05FBEB3953BE}"/>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F814E640-2A2C-9D01-B666-B21B40AE432B}"/>
              </a:ext>
            </a:extLst>
          </p:cNvPr>
          <p:cNvSpPr>
            <a:spLocks noGrp="1"/>
          </p:cNvSpPr>
          <p:nvPr>
            <p:ph type="sldNum" sz="quarter" idx="12"/>
          </p:nvPr>
        </p:nvSpPr>
        <p:spPr/>
        <p:txBody>
          <a:bodyPr/>
          <a:lstStyle>
            <a:lvl1pPr>
              <a:defRPr/>
            </a:lvl1pPr>
          </a:lstStyle>
          <a:p>
            <a:pPr>
              <a:defRPr/>
            </a:pPr>
            <a:fld id="{159CE65C-CA02-40C0-931B-DDBF56E01343}" type="slidenum">
              <a:rPr lang="zh-CN" altLang="en-US"/>
              <a:pPr>
                <a:defRPr/>
              </a:pPr>
              <a:t>‹#›</a:t>
            </a:fld>
            <a:endParaRPr lang="en-US" altLang="en-US"/>
          </a:p>
        </p:txBody>
      </p:sp>
    </p:spTree>
    <p:extLst>
      <p:ext uri="{BB962C8B-B14F-4D97-AF65-F5344CB8AC3E}">
        <p14:creationId xmlns:p14="http://schemas.microsoft.com/office/powerpoint/2010/main" val="252013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C480D1E7-A3AC-6982-EF8F-B4E16DF6A460}"/>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D1F30086-4DA0-9924-2E5D-ADBD71B96E2B}"/>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27D08B8D-B310-3021-393B-2A682B1915C8}"/>
              </a:ext>
            </a:extLst>
          </p:cNvPr>
          <p:cNvSpPr>
            <a:spLocks noGrp="1"/>
          </p:cNvSpPr>
          <p:nvPr>
            <p:ph type="sldNum" sz="quarter" idx="12"/>
          </p:nvPr>
        </p:nvSpPr>
        <p:spPr/>
        <p:txBody>
          <a:bodyPr/>
          <a:lstStyle>
            <a:lvl1pPr>
              <a:defRPr/>
            </a:lvl1pPr>
          </a:lstStyle>
          <a:p>
            <a:pPr>
              <a:defRPr/>
            </a:pPr>
            <a:fld id="{EEC02DFD-A2EE-4B3C-8798-868B62126E78}" type="slidenum">
              <a:rPr lang="zh-CN" altLang="en-US"/>
              <a:pPr>
                <a:defRPr/>
              </a:pPr>
              <a:t>‹#›</a:t>
            </a:fld>
            <a:endParaRPr lang="en-US" altLang="en-US"/>
          </a:p>
        </p:txBody>
      </p:sp>
    </p:spTree>
    <p:extLst>
      <p:ext uri="{BB962C8B-B14F-4D97-AF65-F5344CB8AC3E}">
        <p14:creationId xmlns:p14="http://schemas.microsoft.com/office/powerpoint/2010/main" val="373341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256D0A8-71A3-5748-069F-D630B5024B34}"/>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E4A69BA0-1E5C-E954-83C3-1C48FA8C6964}"/>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C20F409E-5688-C1FA-27F5-C466021A8676}"/>
              </a:ext>
            </a:extLst>
          </p:cNvPr>
          <p:cNvSpPr>
            <a:spLocks noGrp="1"/>
          </p:cNvSpPr>
          <p:nvPr>
            <p:ph type="sldNum" sz="quarter" idx="12"/>
          </p:nvPr>
        </p:nvSpPr>
        <p:spPr/>
        <p:txBody>
          <a:bodyPr/>
          <a:lstStyle>
            <a:lvl1pPr>
              <a:defRPr/>
            </a:lvl1pPr>
          </a:lstStyle>
          <a:p>
            <a:pPr>
              <a:defRPr/>
            </a:pPr>
            <a:fld id="{1E1AF6D1-ADE1-4879-83AB-20C34E9C505D}" type="slidenum">
              <a:rPr lang="zh-CN" altLang="en-US"/>
              <a:pPr>
                <a:defRPr/>
              </a:pPr>
              <a:t>‹#›</a:t>
            </a:fld>
            <a:endParaRPr lang="en-US" altLang="en-US"/>
          </a:p>
        </p:txBody>
      </p:sp>
    </p:spTree>
    <p:extLst>
      <p:ext uri="{BB962C8B-B14F-4D97-AF65-F5344CB8AC3E}">
        <p14:creationId xmlns:p14="http://schemas.microsoft.com/office/powerpoint/2010/main" val="351605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B7850057-B3F3-6145-E56F-63ED7A75A8E1}"/>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4093F580-B711-1775-1210-0EAB0B54858F}"/>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2E1A1DE-3937-036D-510B-B74380C9113A}"/>
              </a:ext>
            </a:extLst>
          </p:cNvPr>
          <p:cNvSpPr>
            <a:spLocks noGrp="1"/>
          </p:cNvSpPr>
          <p:nvPr>
            <p:ph type="sldNum" sz="quarter" idx="12"/>
          </p:nvPr>
        </p:nvSpPr>
        <p:spPr/>
        <p:txBody>
          <a:bodyPr/>
          <a:lstStyle>
            <a:lvl1pPr>
              <a:defRPr/>
            </a:lvl1pPr>
          </a:lstStyle>
          <a:p>
            <a:pPr>
              <a:defRPr/>
            </a:pPr>
            <a:fld id="{E0064576-B4E9-4CDC-A4CD-57F8DCB15252}" type="slidenum">
              <a:rPr lang="zh-CN" altLang="en-US"/>
              <a:pPr>
                <a:defRPr/>
              </a:pPr>
              <a:t>‹#›</a:t>
            </a:fld>
            <a:endParaRPr lang="en-US" altLang="en-US"/>
          </a:p>
        </p:txBody>
      </p:sp>
    </p:spTree>
    <p:extLst>
      <p:ext uri="{BB962C8B-B14F-4D97-AF65-F5344CB8AC3E}">
        <p14:creationId xmlns:p14="http://schemas.microsoft.com/office/powerpoint/2010/main" val="260536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1EF4E370-C5F6-F2B3-532D-A06616755442}"/>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CE07B396-0D70-9C46-F4ED-D67748C13EB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E1E190E5-0CA8-4BCA-15B9-1D6DE53258C6}"/>
              </a:ext>
            </a:extLst>
          </p:cNvPr>
          <p:cNvSpPr>
            <a:spLocks noGrp="1"/>
          </p:cNvSpPr>
          <p:nvPr>
            <p:ph type="sldNum" sz="quarter" idx="12"/>
          </p:nvPr>
        </p:nvSpPr>
        <p:spPr/>
        <p:txBody>
          <a:bodyPr/>
          <a:lstStyle>
            <a:lvl1pPr>
              <a:defRPr/>
            </a:lvl1pPr>
          </a:lstStyle>
          <a:p>
            <a:pPr>
              <a:defRPr/>
            </a:pPr>
            <a:fld id="{2838E790-68FA-4E33-A732-F5DE5B2E65BD}" type="slidenum">
              <a:rPr lang="zh-CN" altLang="en-US"/>
              <a:pPr>
                <a:defRPr/>
              </a:pPr>
              <a:t>‹#›</a:t>
            </a:fld>
            <a:endParaRPr lang="en-US" altLang="en-US"/>
          </a:p>
        </p:txBody>
      </p:sp>
    </p:spTree>
    <p:extLst>
      <p:ext uri="{BB962C8B-B14F-4D97-AF65-F5344CB8AC3E}">
        <p14:creationId xmlns:p14="http://schemas.microsoft.com/office/powerpoint/2010/main" val="57360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31BA2AE-2EB0-AC57-3E3F-E5F823E32ACF}"/>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E80A0763-A34C-DDB6-988F-F3C42458028F}"/>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D5A5C167-20B5-8E7F-4B22-F87D94DA2C3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43770423-C2C0-2BCB-9880-F59FCB33B93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451C0502-32B0-3943-A75D-48DD1FEB867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F49AB61C-20FE-40AE-946F-EB1F3C1E9A9B}" type="slidenum">
              <a:rPr lang="zh-CN"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050" name="Picture Placeholder 6">
            <a:extLst>
              <a:ext uri="{FF2B5EF4-FFF2-40B4-BE49-F238E27FC236}">
                <a16:creationId xmlns:a16="http://schemas.microsoft.com/office/drawing/2014/main" id="{E61AA1C7-D826-C325-B748-79A5F999A0CC}"/>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5070" b="15070"/>
          <a:stretch>
            <a:fillRect/>
          </a:stretch>
        </p:blipFill>
        <p:spPr>
          <a:xfrm>
            <a:off x="5076825" y="525463"/>
            <a:ext cx="3779838" cy="3979862"/>
          </a:xfrm>
        </p:spPr>
      </p:pic>
      <p:sp>
        <p:nvSpPr>
          <p:cNvPr id="9" name="Rectangle: Diagonal Corners Snipped 8">
            <a:extLst>
              <a:ext uri="{FF2B5EF4-FFF2-40B4-BE49-F238E27FC236}">
                <a16:creationId xmlns:a16="http://schemas.microsoft.com/office/drawing/2014/main" id="{08B456F6-5190-71DE-2DCD-FACCB0382DFB}"/>
              </a:ext>
            </a:extLst>
          </p:cNvPr>
          <p:cNvSpPr/>
          <p:nvPr/>
        </p:nvSpPr>
        <p:spPr>
          <a:xfrm>
            <a:off x="4841875" y="4724400"/>
            <a:ext cx="4105275" cy="1806575"/>
          </a:xfrm>
          <a:prstGeom prst="snip2Diag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IN" dirty="0"/>
              <a:t>The Eiffel Tower was made of 10,000 tons of wrought iron. The tower is 325m high and have a square base of each side 125m and shaped like a </a:t>
            </a:r>
            <a:r>
              <a:rPr lang="en-IN" dirty="0">
                <a:solidFill>
                  <a:schemeClr val="bg1"/>
                </a:solidFill>
                <a:latin typeface="arial" panose="020B0604020202020204" pitchFamily="34" charset="0"/>
              </a:rPr>
              <a:t>truss.</a:t>
            </a:r>
            <a:endParaRPr lang="en-IN" dirty="0"/>
          </a:p>
        </p:txBody>
      </p:sp>
      <p:sp>
        <p:nvSpPr>
          <p:cNvPr id="10" name="Flowchart: Multidocument 9">
            <a:extLst>
              <a:ext uri="{FF2B5EF4-FFF2-40B4-BE49-F238E27FC236}">
                <a16:creationId xmlns:a16="http://schemas.microsoft.com/office/drawing/2014/main" id="{B4165A80-8ACE-4D3E-A0AC-56C76D9F41C7}"/>
              </a:ext>
            </a:extLst>
          </p:cNvPr>
          <p:cNvSpPr/>
          <p:nvPr/>
        </p:nvSpPr>
        <p:spPr>
          <a:xfrm>
            <a:off x="323850" y="1181100"/>
            <a:ext cx="4392613" cy="3152775"/>
          </a:xfrm>
          <a:prstGeom prst="flowChartMultidocument">
            <a:avLst/>
          </a:prstGeom>
          <a:solidFill>
            <a:schemeClr val="accent3">
              <a:lumMod val="75000"/>
            </a:schemeClr>
          </a:solidFill>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dirty="0">
                <a:ln w="0"/>
                <a:solidFill>
                  <a:schemeClr val="bg1"/>
                </a:solidFill>
                <a:effectLst>
                  <a:outerShdw blurRad="38100" dist="25400" dir="5400000" algn="ctr" rotWithShape="0">
                    <a:srgbClr val="6E747A">
                      <a:alpha val="43000"/>
                    </a:srgbClr>
                  </a:outerShdw>
                </a:effectLst>
              </a:rPr>
              <a:t>Eiffel tower is one of the most complex structure to have ever been built. It took nearly 	2years to complete the construction of the tower. It was constructed as an entrance to world fair 1889.</a:t>
            </a:r>
            <a:endParaRPr lang="en-IN" dirty="0">
              <a:ln w="0"/>
              <a:solidFill>
                <a:schemeClr val="bg1"/>
              </a:solidFill>
              <a:effectLst>
                <a:outerShdw blurRad="38100" dist="25400" dir="5400000" algn="ctr" rotWithShape="0">
                  <a:srgbClr val="6E747A">
                    <a:alpha val="43000"/>
                  </a:srgbClr>
                </a:outerShdw>
              </a:effectLst>
            </a:endParaRPr>
          </a:p>
        </p:txBody>
      </p:sp>
      <p:sp>
        <p:nvSpPr>
          <p:cNvPr id="3" name="Rectangle 2">
            <a:extLst>
              <a:ext uri="{FF2B5EF4-FFF2-40B4-BE49-F238E27FC236}">
                <a16:creationId xmlns:a16="http://schemas.microsoft.com/office/drawing/2014/main" id="{1E1924CC-0A09-343B-D80F-F826E3E118E1}"/>
              </a:ext>
            </a:extLst>
          </p:cNvPr>
          <p:cNvSpPr/>
          <p:nvPr/>
        </p:nvSpPr>
        <p:spPr>
          <a:xfrm>
            <a:off x="179388" y="4724400"/>
            <a:ext cx="4392612" cy="180657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dirty="0"/>
              <a:t>Prior to the Eiffel Tower's construction, no structure had ever been constructed to the height of 300m, so many people believed it to be impossible. Many artists have protested against it.</a:t>
            </a:r>
            <a:endParaRPr lang="en-IN" altLang="en-US" dirty="0"/>
          </a:p>
        </p:txBody>
      </p:sp>
      <p:sp>
        <p:nvSpPr>
          <p:cNvPr id="16" name="Rectangle 15">
            <a:extLst>
              <a:ext uri="{FF2B5EF4-FFF2-40B4-BE49-F238E27FC236}">
                <a16:creationId xmlns:a16="http://schemas.microsoft.com/office/drawing/2014/main" id="{DB3EDE83-A2D8-F38A-64C4-B1549F06F39B}"/>
              </a:ext>
            </a:extLst>
          </p:cNvPr>
          <p:cNvSpPr/>
          <p:nvPr/>
        </p:nvSpPr>
        <p:spPr>
          <a:xfrm>
            <a:off x="323527" y="63222"/>
            <a:ext cx="4219617" cy="923330"/>
          </a:xfrm>
          <a:prstGeom prst="rect">
            <a:avLst/>
          </a:prstGeom>
          <a:noFill/>
        </p:spPr>
        <p:txBody>
          <a:bodyPr wrap="none">
            <a:spAutoFit/>
          </a:bodyPr>
          <a:lstStyle/>
          <a:p>
            <a:pPr algn="ctr">
              <a:defRPr/>
            </a:pP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EIFFEL TOWER</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1266" name="TextBox 3">
            <a:extLst>
              <a:ext uri="{FF2B5EF4-FFF2-40B4-BE49-F238E27FC236}">
                <a16:creationId xmlns:a16="http://schemas.microsoft.com/office/drawing/2014/main" id="{D616FF88-9633-4520-993D-A992C21C93BB}"/>
              </a:ext>
            </a:extLst>
          </p:cNvPr>
          <p:cNvSpPr txBox="1">
            <a:spLocks noChangeArrowheads="1"/>
          </p:cNvSpPr>
          <p:nvPr/>
        </p:nvSpPr>
        <p:spPr bwMode="auto">
          <a:xfrm>
            <a:off x="539750" y="981075"/>
            <a:ext cx="7920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SUPPORTS: BASIC			PART INTERIOR:SOLID</a:t>
            </a:r>
          </a:p>
          <a:p>
            <a:pPr eaLnBrk="1" hangingPunct="1"/>
            <a:r>
              <a:rPr lang="en-IN" altLang="en-US">
                <a:latin typeface="Arial" panose="020B0604020202020204" pitchFamily="34" charset="0"/>
                <a:cs typeface="Arial" panose="020B0604020202020204" pitchFamily="34" charset="0"/>
              </a:rPr>
              <a:t>SLICE HEIGHT: 0.007 in			DIMENSIONS: 1.82″×1.82″×5″</a:t>
            </a:r>
          </a:p>
        </p:txBody>
      </p:sp>
      <p:sp>
        <p:nvSpPr>
          <p:cNvPr id="5" name="Rectangle 4">
            <a:extLst>
              <a:ext uri="{FF2B5EF4-FFF2-40B4-BE49-F238E27FC236}">
                <a16:creationId xmlns:a16="http://schemas.microsoft.com/office/drawing/2014/main" id="{E5A62E5C-FE2E-1CF6-F05C-83103D4CA04C}"/>
              </a:ext>
            </a:extLst>
          </p:cNvPr>
          <p:cNvSpPr/>
          <p:nvPr/>
        </p:nvSpPr>
        <p:spPr>
          <a:xfrm>
            <a:off x="1187624" y="116632"/>
            <a:ext cx="6624736" cy="584775"/>
          </a:xfrm>
          <a:prstGeom prst="rect">
            <a:avLst/>
          </a:prstGeom>
          <a:noFill/>
        </p:spPr>
        <p:txBody>
          <a:bodyPr>
            <a:spAutoFit/>
          </a:bodyPr>
          <a:lstStyle/>
          <a:p>
            <a:pPr algn="ctr" eaLnBrk="1" hangingPunct="1">
              <a:defRPr/>
            </a:pPr>
            <a:r>
              <a:rPr lang="en-US" sz="3200" b="1" dirty="0">
                <a:ln w="9525">
                  <a:solidFill>
                    <a:schemeClr val="bg1"/>
                  </a:solidFill>
                  <a:prstDash val="solid"/>
                </a:ln>
                <a:effectLst>
                  <a:outerShdw blurRad="12700" dist="38100" dir="2700000" algn="tl" rotWithShape="0">
                    <a:schemeClr val="bg1">
                      <a:lumMod val="50000"/>
                    </a:schemeClr>
                  </a:outerShdw>
                </a:effectLst>
              </a:rPr>
              <a:t>3D PRINTING DATA SETTINGS</a:t>
            </a:r>
            <a:endParaRPr lang="en-IN" sz="3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1268" name="TextBox 5">
            <a:extLst>
              <a:ext uri="{FF2B5EF4-FFF2-40B4-BE49-F238E27FC236}">
                <a16:creationId xmlns:a16="http://schemas.microsoft.com/office/drawing/2014/main" id="{0A7FB1CD-BFA2-BD97-F12B-7774AA7C95B0}"/>
              </a:ext>
            </a:extLst>
          </p:cNvPr>
          <p:cNvSpPr txBox="1">
            <a:spLocks noChangeArrowheads="1"/>
          </p:cNvSpPr>
          <p:nvPr/>
        </p:nvSpPr>
        <p:spPr bwMode="auto">
          <a:xfrm>
            <a:off x="550863" y="2060575"/>
            <a:ext cx="74882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BUILD ESTIMATES</a:t>
            </a:r>
          </a:p>
          <a:p>
            <a:pPr eaLnBrk="1" hangingPunct="1"/>
            <a:r>
              <a:rPr lang="en-IN" altLang="en-US">
                <a:latin typeface="Arial" panose="020B0604020202020204" pitchFamily="34" charset="0"/>
                <a:cs typeface="Arial" panose="020B0604020202020204" pitchFamily="34" charset="0"/>
              </a:rPr>
              <a:t>TIME			: 7hr 6min</a:t>
            </a:r>
          </a:p>
          <a:p>
            <a:pPr eaLnBrk="1" hangingPunct="1"/>
            <a:r>
              <a:rPr lang="en-IN" altLang="en-US">
                <a:latin typeface="Arial" panose="020B0604020202020204" pitchFamily="34" charset="0"/>
                <a:cs typeface="Arial" panose="020B0604020202020204" pitchFamily="34" charset="0"/>
              </a:rPr>
              <a:t>MODEL MATERIAL	: 0.882 </a:t>
            </a:r>
            <a:r>
              <a:rPr lang="en-US" altLang="en-US">
                <a:ea typeface="Calibri" panose="020F0502020204030204" pitchFamily="34" charset="0"/>
                <a:cs typeface="Mangal" panose="02040503050203030202" pitchFamily="18" charset="0"/>
              </a:rPr>
              <a:t>in</a:t>
            </a:r>
            <a:r>
              <a:rPr lang="en-US" altLang="en-US" baseline="30000">
                <a:ea typeface="Calibri" panose="020F0502020204030204" pitchFamily="34" charset="0"/>
                <a:cs typeface="Mangal" panose="02040503050203030202" pitchFamily="18" charset="0"/>
              </a:rPr>
              <a:t>3</a:t>
            </a:r>
            <a:endParaRPr lang="en-IN" altLang="en-US">
              <a:latin typeface="Arial" panose="020B0604020202020204" pitchFamily="34" charset="0"/>
              <a:cs typeface="Arial" panose="020B0604020202020204" pitchFamily="34" charset="0"/>
            </a:endParaRPr>
          </a:p>
          <a:p>
            <a:pPr eaLnBrk="1" hangingPunct="1"/>
            <a:r>
              <a:rPr lang="en-IN" altLang="en-US">
                <a:latin typeface="Arial" panose="020B0604020202020204" pitchFamily="34" charset="0"/>
                <a:cs typeface="Arial" panose="020B0604020202020204" pitchFamily="34" charset="0"/>
              </a:rPr>
              <a:t>SUPPORT MATERIAL	: 1.41 </a:t>
            </a:r>
            <a:r>
              <a:rPr lang="en-US" altLang="en-US">
                <a:cs typeface="Calibri" panose="020F0502020204030204" pitchFamily="34" charset="0"/>
              </a:rPr>
              <a:t>in</a:t>
            </a:r>
            <a:r>
              <a:rPr lang="en-US" altLang="en-US" baseline="30000">
                <a:cs typeface="Calibri" panose="020F0502020204030204" pitchFamily="34" charset="0"/>
              </a:rPr>
              <a:t>3</a:t>
            </a:r>
            <a:endParaRPr lang="en-IN" altLang="en-US">
              <a:latin typeface="Arial" panose="020B0604020202020204" pitchFamily="34" charset="0"/>
              <a:cs typeface="Arial" panose="020B0604020202020204" pitchFamily="34" charset="0"/>
            </a:endParaRPr>
          </a:p>
        </p:txBody>
      </p:sp>
      <p:pic>
        <p:nvPicPr>
          <p:cNvPr id="11269" name="Picture 2" descr="Graphical user interface, text, application&#10;&#10;Description automatically generated">
            <a:extLst>
              <a:ext uri="{FF2B5EF4-FFF2-40B4-BE49-F238E27FC236}">
                <a16:creationId xmlns:a16="http://schemas.microsoft.com/office/drawing/2014/main" id="{636F10CD-CBF9-81B9-935F-C323C191C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05263"/>
            <a:ext cx="91440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E85A42-02BC-9D64-B52E-6F3265C32233}"/>
              </a:ext>
            </a:extLst>
          </p:cNvPr>
          <p:cNvSpPr/>
          <p:nvPr/>
        </p:nvSpPr>
        <p:spPr>
          <a:xfrm>
            <a:off x="1187624" y="116632"/>
            <a:ext cx="6624736" cy="584775"/>
          </a:xfrm>
          <a:prstGeom prst="rect">
            <a:avLst/>
          </a:prstGeom>
          <a:noFill/>
        </p:spPr>
        <p:txBody>
          <a:bodyPr>
            <a:spAutoFit/>
          </a:bodyPr>
          <a:lstStyle/>
          <a:p>
            <a:pPr algn="ctr" eaLnBrk="1" hangingPunct="1">
              <a:defRPr/>
            </a:pPr>
            <a:r>
              <a:rPr lang="en-US" sz="3200" b="1" dirty="0">
                <a:ln w="9525">
                  <a:solidFill>
                    <a:schemeClr val="bg1"/>
                  </a:solidFill>
                  <a:prstDash val="solid"/>
                </a:ln>
                <a:effectLst>
                  <a:outerShdw blurRad="12700" dist="38100" dir="2700000" algn="tl" rotWithShape="0">
                    <a:schemeClr val="bg1">
                      <a:lumMod val="50000"/>
                    </a:schemeClr>
                  </a:outerShdw>
                </a:effectLst>
              </a:rPr>
              <a:t>3D PRINTING DATA SETTINGS</a:t>
            </a:r>
            <a:endParaRPr lang="en-IN" sz="3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2291" name="TextBox 6">
            <a:extLst>
              <a:ext uri="{FF2B5EF4-FFF2-40B4-BE49-F238E27FC236}">
                <a16:creationId xmlns:a16="http://schemas.microsoft.com/office/drawing/2014/main" id="{8731EAEB-D401-8152-316C-7ED7E3BA075E}"/>
              </a:ext>
            </a:extLst>
          </p:cNvPr>
          <p:cNvSpPr txBox="1">
            <a:spLocks noChangeArrowheads="1"/>
          </p:cNvSpPr>
          <p:nvPr/>
        </p:nvSpPr>
        <p:spPr bwMode="auto">
          <a:xfrm>
            <a:off x="539750" y="981075"/>
            <a:ext cx="8424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SUPPORTS: BASIC		PART INTERIOR: SPARSE-LOW DENSITY</a:t>
            </a:r>
          </a:p>
          <a:p>
            <a:pPr eaLnBrk="1" hangingPunct="1"/>
            <a:r>
              <a:rPr lang="en-IN" altLang="en-US">
                <a:latin typeface="Arial" panose="020B0604020202020204" pitchFamily="34" charset="0"/>
                <a:cs typeface="Arial" panose="020B0604020202020204" pitchFamily="34" charset="0"/>
              </a:rPr>
              <a:t>SLICE HEIGHT: 0.007 in			DIMENSIONS: 1.82″×1.82″×5″</a:t>
            </a:r>
          </a:p>
        </p:txBody>
      </p:sp>
      <p:sp>
        <p:nvSpPr>
          <p:cNvPr id="12292" name="TextBox 7">
            <a:extLst>
              <a:ext uri="{FF2B5EF4-FFF2-40B4-BE49-F238E27FC236}">
                <a16:creationId xmlns:a16="http://schemas.microsoft.com/office/drawing/2014/main" id="{D655B354-AD26-816D-2752-E83DE1B25523}"/>
              </a:ext>
            </a:extLst>
          </p:cNvPr>
          <p:cNvSpPr txBox="1">
            <a:spLocks noChangeArrowheads="1"/>
          </p:cNvSpPr>
          <p:nvPr/>
        </p:nvSpPr>
        <p:spPr bwMode="auto">
          <a:xfrm>
            <a:off x="539750" y="2060575"/>
            <a:ext cx="7488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BUILD ESTIMATES</a:t>
            </a:r>
          </a:p>
          <a:p>
            <a:pPr eaLnBrk="1" hangingPunct="1"/>
            <a:r>
              <a:rPr lang="en-IN" altLang="en-US">
                <a:latin typeface="Arial" panose="020B0604020202020204" pitchFamily="34" charset="0"/>
                <a:cs typeface="Arial" panose="020B0604020202020204" pitchFamily="34" charset="0"/>
              </a:rPr>
              <a:t>TIME			: 7hr 8min</a:t>
            </a:r>
          </a:p>
          <a:p>
            <a:pPr eaLnBrk="1" hangingPunct="1"/>
            <a:r>
              <a:rPr lang="en-IN" altLang="en-US">
                <a:latin typeface="Arial" panose="020B0604020202020204" pitchFamily="34" charset="0"/>
                <a:cs typeface="Arial" panose="020B0604020202020204" pitchFamily="34" charset="0"/>
              </a:rPr>
              <a:t>MODEL MATERIAL	: 0.778 </a:t>
            </a:r>
            <a:r>
              <a:rPr lang="en-US" altLang="en-US">
                <a:ea typeface="Calibri" panose="020F0502020204030204" pitchFamily="34" charset="0"/>
                <a:cs typeface="Mangal" panose="02040503050203030202" pitchFamily="18" charset="0"/>
              </a:rPr>
              <a:t>in</a:t>
            </a:r>
            <a:r>
              <a:rPr lang="en-US" altLang="en-US" baseline="30000">
                <a:ea typeface="Calibri" panose="020F0502020204030204" pitchFamily="34" charset="0"/>
                <a:cs typeface="Mangal" panose="02040503050203030202" pitchFamily="18" charset="0"/>
              </a:rPr>
              <a:t>3</a:t>
            </a:r>
            <a:endParaRPr lang="en-IN" altLang="en-US">
              <a:latin typeface="Arial" panose="020B0604020202020204" pitchFamily="34" charset="0"/>
              <a:cs typeface="Arial" panose="020B0604020202020204" pitchFamily="34" charset="0"/>
            </a:endParaRPr>
          </a:p>
          <a:p>
            <a:pPr eaLnBrk="1" hangingPunct="1"/>
            <a:r>
              <a:rPr lang="en-IN" altLang="en-US">
                <a:latin typeface="Arial" panose="020B0604020202020204" pitchFamily="34" charset="0"/>
                <a:cs typeface="Arial" panose="020B0604020202020204" pitchFamily="34" charset="0"/>
              </a:rPr>
              <a:t>SUPPORT MATERIAL	: 1.41</a:t>
            </a:r>
            <a:r>
              <a:rPr lang="en-US" altLang="en-US">
                <a:cs typeface="Calibri" panose="020F0502020204030204" pitchFamily="34" charset="0"/>
              </a:rPr>
              <a:t> in</a:t>
            </a:r>
            <a:r>
              <a:rPr lang="en-US" altLang="en-US" baseline="30000">
                <a:cs typeface="Calibri" panose="020F0502020204030204" pitchFamily="34" charset="0"/>
              </a:rPr>
              <a:t>3</a:t>
            </a:r>
            <a:endParaRPr lang="en-IN" altLang="en-US">
              <a:latin typeface="Arial" panose="020B0604020202020204" pitchFamily="34" charset="0"/>
              <a:cs typeface="Arial" panose="020B0604020202020204" pitchFamily="34" charset="0"/>
            </a:endParaRPr>
          </a:p>
        </p:txBody>
      </p:sp>
      <p:pic>
        <p:nvPicPr>
          <p:cNvPr id="12293" name="Picture 7" descr="Graphical user interface, text&#10;&#10;Description automatically generated">
            <a:extLst>
              <a:ext uri="{FF2B5EF4-FFF2-40B4-BE49-F238E27FC236}">
                <a16:creationId xmlns:a16="http://schemas.microsoft.com/office/drawing/2014/main" id="{99FCD964-79AD-4762-B3F8-34B1F2D8F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05263"/>
            <a:ext cx="914400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3314" name="TextBox 3">
            <a:extLst>
              <a:ext uri="{FF2B5EF4-FFF2-40B4-BE49-F238E27FC236}">
                <a16:creationId xmlns:a16="http://schemas.microsoft.com/office/drawing/2014/main" id="{1089552B-0B91-20BE-5321-5D205696E9B9}"/>
              </a:ext>
            </a:extLst>
          </p:cNvPr>
          <p:cNvSpPr txBox="1">
            <a:spLocks noChangeArrowheads="1"/>
          </p:cNvSpPr>
          <p:nvPr/>
        </p:nvSpPr>
        <p:spPr bwMode="auto">
          <a:xfrm>
            <a:off x="539750" y="982663"/>
            <a:ext cx="7920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SUPPORTS: SURROUND			PART INTERIOR:SOLID</a:t>
            </a:r>
          </a:p>
          <a:p>
            <a:pPr eaLnBrk="1" hangingPunct="1"/>
            <a:r>
              <a:rPr lang="en-IN" altLang="en-US">
                <a:latin typeface="Arial" panose="020B0604020202020204" pitchFamily="34" charset="0"/>
                <a:cs typeface="Arial" panose="020B0604020202020204" pitchFamily="34" charset="0"/>
              </a:rPr>
              <a:t>SLICE HEIGHT: 0.007 in			DIMENSIONS: 1.82″×1.82″×5″</a:t>
            </a:r>
          </a:p>
        </p:txBody>
      </p:sp>
      <p:sp>
        <p:nvSpPr>
          <p:cNvPr id="5" name="Rectangle 4">
            <a:extLst>
              <a:ext uri="{FF2B5EF4-FFF2-40B4-BE49-F238E27FC236}">
                <a16:creationId xmlns:a16="http://schemas.microsoft.com/office/drawing/2014/main" id="{9EA55F1F-08ED-4E87-4330-46ECA9332072}"/>
              </a:ext>
            </a:extLst>
          </p:cNvPr>
          <p:cNvSpPr/>
          <p:nvPr/>
        </p:nvSpPr>
        <p:spPr>
          <a:xfrm>
            <a:off x="1187624" y="116632"/>
            <a:ext cx="6624736" cy="584775"/>
          </a:xfrm>
          <a:prstGeom prst="rect">
            <a:avLst/>
          </a:prstGeom>
          <a:noFill/>
        </p:spPr>
        <p:txBody>
          <a:bodyPr>
            <a:spAutoFit/>
          </a:bodyPr>
          <a:lstStyle/>
          <a:p>
            <a:pPr algn="ctr" eaLnBrk="1" hangingPunct="1">
              <a:defRPr/>
            </a:pPr>
            <a:r>
              <a:rPr lang="en-US" sz="3200" b="1" dirty="0">
                <a:ln w="9525">
                  <a:solidFill>
                    <a:schemeClr val="bg1"/>
                  </a:solidFill>
                  <a:prstDash val="solid"/>
                </a:ln>
                <a:effectLst>
                  <a:outerShdw blurRad="12700" dist="38100" dir="2700000" algn="tl" rotWithShape="0">
                    <a:schemeClr val="bg1">
                      <a:lumMod val="50000"/>
                    </a:schemeClr>
                  </a:outerShdw>
                </a:effectLst>
              </a:rPr>
              <a:t>3D PRINTING DATA SETTINGS</a:t>
            </a:r>
            <a:endParaRPr lang="en-IN" sz="3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3316" name="TextBox 5">
            <a:extLst>
              <a:ext uri="{FF2B5EF4-FFF2-40B4-BE49-F238E27FC236}">
                <a16:creationId xmlns:a16="http://schemas.microsoft.com/office/drawing/2014/main" id="{75315879-4554-8F6C-AE14-A5D4A10481BF}"/>
              </a:ext>
            </a:extLst>
          </p:cNvPr>
          <p:cNvSpPr txBox="1">
            <a:spLocks noChangeArrowheads="1"/>
          </p:cNvSpPr>
          <p:nvPr/>
        </p:nvSpPr>
        <p:spPr bwMode="auto">
          <a:xfrm>
            <a:off x="539750" y="2060575"/>
            <a:ext cx="7488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BUILD ESTIMATES</a:t>
            </a:r>
          </a:p>
          <a:p>
            <a:pPr eaLnBrk="1" hangingPunct="1"/>
            <a:r>
              <a:rPr lang="en-IN" altLang="en-US">
                <a:latin typeface="Arial" panose="020B0604020202020204" pitchFamily="34" charset="0"/>
                <a:cs typeface="Arial" panose="020B0604020202020204" pitchFamily="34" charset="0"/>
              </a:rPr>
              <a:t>TIME			: 7hr 29min</a:t>
            </a:r>
          </a:p>
          <a:p>
            <a:pPr eaLnBrk="1" hangingPunct="1"/>
            <a:r>
              <a:rPr lang="en-IN" altLang="en-US">
                <a:latin typeface="Arial" panose="020B0604020202020204" pitchFamily="34" charset="0"/>
                <a:cs typeface="Arial" panose="020B0604020202020204" pitchFamily="34" charset="0"/>
              </a:rPr>
              <a:t>MODEL MATERIAL	: 0.893 </a:t>
            </a:r>
            <a:r>
              <a:rPr lang="en-US" altLang="en-US">
                <a:ea typeface="Calibri" panose="020F0502020204030204" pitchFamily="34" charset="0"/>
                <a:cs typeface="Mangal" panose="02040503050203030202" pitchFamily="18" charset="0"/>
              </a:rPr>
              <a:t>in</a:t>
            </a:r>
            <a:r>
              <a:rPr lang="en-US" altLang="en-US" baseline="30000">
                <a:ea typeface="Calibri" panose="020F0502020204030204" pitchFamily="34" charset="0"/>
                <a:cs typeface="Mangal" panose="02040503050203030202" pitchFamily="18" charset="0"/>
              </a:rPr>
              <a:t>3</a:t>
            </a:r>
            <a:endParaRPr lang="en-IN" altLang="en-US">
              <a:latin typeface="Arial" panose="020B0604020202020204" pitchFamily="34" charset="0"/>
              <a:cs typeface="Arial" panose="020B0604020202020204" pitchFamily="34" charset="0"/>
            </a:endParaRPr>
          </a:p>
          <a:p>
            <a:pPr eaLnBrk="1" hangingPunct="1"/>
            <a:r>
              <a:rPr lang="en-IN" altLang="en-US">
                <a:latin typeface="Arial" panose="020B0604020202020204" pitchFamily="34" charset="0"/>
                <a:cs typeface="Arial" panose="020B0604020202020204" pitchFamily="34" charset="0"/>
              </a:rPr>
              <a:t>SUPPORT MATERIAL	: 1.6 </a:t>
            </a:r>
            <a:r>
              <a:rPr lang="en-US" altLang="en-US">
                <a:cs typeface="Calibri" panose="020F0502020204030204" pitchFamily="34" charset="0"/>
              </a:rPr>
              <a:t>in</a:t>
            </a:r>
            <a:r>
              <a:rPr lang="en-US" altLang="en-US" baseline="30000">
                <a:cs typeface="Calibri" panose="020F0502020204030204" pitchFamily="34" charset="0"/>
              </a:rPr>
              <a:t>3</a:t>
            </a:r>
            <a:endParaRPr lang="en-IN" altLang="en-US">
              <a:latin typeface="Arial" panose="020B0604020202020204" pitchFamily="34" charset="0"/>
              <a:cs typeface="Arial" panose="020B0604020202020204" pitchFamily="34" charset="0"/>
            </a:endParaRPr>
          </a:p>
        </p:txBody>
      </p:sp>
      <p:pic>
        <p:nvPicPr>
          <p:cNvPr id="13317" name="Picture 2" descr="Graphical user interface, text, application&#10;&#10;Description automatically generated">
            <a:extLst>
              <a:ext uri="{FF2B5EF4-FFF2-40B4-BE49-F238E27FC236}">
                <a16:creationId xmlns:a16="http://schemas.microsoft.com/office/drawing/2014/main" id="{16118D56-1A2D-A642-8D92-C5C2D68C6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05263"/>
            <a:ext cx="9144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3F225-7552-C69D-71FF-205666659C34}"/>
              </a:ext>
            </a:extLst>
          </p:cNvPr>
          <p:cNvSpPr/>
          <p:nvPr/>
        </p:nvSpPr>
        <p:spPr>
          <a:xfrm>
            <a:off x="1187624" y="116632"/>
            <a:ext cx="6624736" cy="584775"/>
          </a:xfrm>
          <a:prstGeom prst="rect">
            <a:avLst/>
          </a:prstGeom>
          <a:noFill/>
        </p:spPr>
        <p:txBody>
          <a:bodyPr>
            <a:spAutoFit/>
          </a:bodyPr>
          <a:lstStyle/>
          <a:p>
            <a:pPr algn="ctr" eaLnBrk="1" hangingPunct="1">
              <a:defRPr/>
            </a:pPr>
            <a:r>
              <a:rPr lang="en-US" sz="3200" b="1" dirty="0">
                <a:ln w="9525">
                  <a:solidFill>
                    <a:schemeClr val="bg1"/>
                  </a:solidFill>
                  <a:prstDash val="solid"/>
                </a:ln>
                <a:effectLst>
                  <a:outerShdw blurRad="12700" dist="38100" dir="2700000" algn="tl" rotWithShape="0">
                    <a:schemeClr val="bg1">
                      <a:lumMod val="50000"/>
                    </a:schemeClr>
                  </a:outerShdw>
                </a:effectLst>
              </a:rPr>
              <a:t>3D PRINTING DATA SETTINGS</a:t>
            </a:r>
            <a:endParaRPr lang="en-IN" sz="3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4339" name="TextBox 6">
            <a:extLst>
              <a:ext uri="{FF2B5EF4-FFF2-40B4-BE49-F238E27FC236}">
                <a16:creationId xmlns:a16="http://schemas.microsoft.com/office/drawing/2014/main" id="{CF33B68B-6410-BC96-451D-08DF4F94F2E6}"/>
              </a:ext>
            </a:extLst>
          </p:cNvPr>
          <p:cNvSpPr txBox="1">
            <a:spLocks noChangeArrowheads="1"/>
          </p:cNvSpPr>
          <p:nvPr/>
        </p:nvSpPr>
        <p:spPr bwMode="auto">
          <a:xfrm>
            <a:off x="539750" y="982663"/>
            <a:ext cx="8353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SUPPORTS: SURROUND		PART INTERIOR: SPARSE-LOW DENSITY</a:t>
            </a:r>
          </a:p>
          <a:p>
            <a:pPr eaLnBrk="1" hangingPunct="1"/>
            <a:r>
              <a:rPr lang="en-IN" altLang="en-US">
                <a:latin typeface="Arial" panose="020B0604020202020204" pitchFamily="34" charset="0"/>
                <a:cs typeface="Arial" panose="020B0604020202020204" pitchFamily="34" charset="0"/>
              </a:rPr>
              <a:t>SLICE HEIGHT: 0.007 in			DIMENSIONS: 1.82″×1.82″×5″</a:t>
            </a:r>
          </a:p>
        </p:txBody>
      </p:sp>
      <p:sp>
        <p:nvSpPr>
          <p:cNvPr id="14340" name="TextBox 9">
            <a:extLst>
              <a:ext uri="{FF2B5EF4-FFF2-40B4-BE49-F238E27FC236}">
                <a16:creationId xmlns:a16="http://schemas.microsoft.com/office/drawing/2014/main" id="{EAB45D87-3002-4F51-8704-6BD82E15554B}"/>
              </a:ext>
            </a:extLst>
          </p:cNvPr>
          <p:cNvSpPr txBox="1">
            <a:spLocks noChangeArrowheads="1"/>
          </p:cNvSpPr>
          <p:nvPr/>
        </p:nvSpPr>
        <p:spPr bwMode="auto">
          <a:xfrm>
            <a:off x="539750" y="2060575"/>
            <a:ext cx="7488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BUILD ESTIMATES</a:t>
            </a:r>
          </a:p>
          <a:p>
            <a:pPr eaLnBrk="1" hangingPunct="1"/>
            <a:r>
              <a:rPr lang="en-IN" altLang="en-US">
                <a:latin typeface="Arial" panose="020B0604020202020204" pitchFamily="34" charset="0"/>
                <a:cs typeface="Arial" panose="020B0604020202020204" pitchFamily="34" charset="0"/>
              </a:rPr>
              <a:t>TIME			: 7hr 31min</a:t>
            </a:r>
          </a:p>
          <a:p>
            <a:pPr eaLnBrk="1" hangingPunct="1"/>
            <a:r>
              <a:rPr lang="en-IN" altLang="en-US">
                <a:latin typeface="Arial" panose="020B0604020202020204" pitchFamily="34" charset="0"/>
                <a:cs typeface="Arial" panose="020B0604020202020204" pitchFamily="34" charset="0"/>
              </a:rPr>
              <a:t>MODEL MATERIAL	: 0.789 </a:t>
            </a:r>
            <a:r>
              <a:rPr lang="en-US" altLang="en-US">
                <a:ea typeface="Calibri" panose="020F0502020204030204" pitchFamily="34" charset="0"/>
                <a:cs typeface="Mangal" panose="02040503050203030202" pitchFamily="18" charset="0"/>
              </a:rPr>
              <a:t>in</a:t>
            </a:r>
            <a:r>
              <a:rPr lang="en-US" altLang="en-US" baseline="30000">
                <a:ea typeface="Calibri" panose="020F0502020204030204" pitchFamily="34" charset="0"/>
                <a:cs typeface="Mangal" panose="02040503050203030202" pitchFamily="18" charset="0"/>
              </a:rPr>
              <a:t>3</a:t>
            </a:r>
            <a:endParaRPr lang="en-IN" altLang="en-US">
              <a:latin typeface="Arial" panose="020B0604020202020204" pitchFamily="34" charset="0"/>
              <a:cs typeface="Arial" panose="020B0604020202020204" pitchFamily="34" charset="0"/>
            </a:endParaRPr>
          </a:p>
          <a:p>
            <a:pPr eaLnBrk="1" hangingPunct="1"/>
            <a:r>
              <a:rPr lang="en-IN" altLang="en-US">
                <a:latin typeface="Arial" panose="020B0604020202020204" pitchFamily="34" charset="0"/>
                <a:cs typeface="Arial" panose="020B0604020202020204" pitchFamily="34" charset="0"/>
              </a:rPr>
              <a:t>SUPPORT MATERIAL	: 1.6 </a:t>
            </a:r>
            <a:r>
              <a:rPr lang="en-US" altLang="en-US">
                <a:cs typeface="Calibri" panose="020F0502020204030204" pitchFamily="34" charset="0"/>
              </a:rPr>
              <a:t>in</a:t>
            </a:r>
            <a:r>
              <a:rPr lang="en-US" altLang="en-US" baseline="30000">
                <a:cs typeface="Calibri" panose="020F0502020204030204" pitchFamily="34" charset="0"/>
              </a:rPr>
              <a:t>3</a:t>
            </a:r>
            <a:endParaRPr lang="en-IN" altLang="en-US">
              <a:latin typeface="Arial" panose="020B0604020202020204" pitchFamily="34" charset="0"/>
              <a:cs typeface="Arial" panose="020B0604020202020204" pitchFamily="34" charset="0"/>
            </a:endParaRPr>
          </a:p>
        </p:txBody>
      </p:sp>
      <p:pic>
        <p:nvPicPr>
          <p:cNvPr id="14341" name="Picture 7" descr="Graphical user interface, text, application&#10;&#10;Description automatically generated">
            <a:extLst>
              <a:ext uri="{FF2B5EF4-FFF2-40B4-BE49-F238E27FC236}">
                <a16:creationId xmlns:a16="http://schemas.microsoft.com/office/drawing/2014/main" id="{A56CA6D4-DA8F-1B22-1D4F-08F313FFB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13200"/>
            <a:ext cx="91440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C8A481B-4D1D-76FE-AAE5-0B679356C591}"/>
              </a:ext>
            </a:extLst>
          </p:cNvPr>
          <p:cNvSpPr/>
          <p:nvPr/>
        </p:nvSpPr>
        <p:spPr>
          <a:xfrm>
            <a:off x="1331913" y="1844675"/>
            <a:ext cx="6264275" cy="3005138"/>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IN" dirty="0">
                <a:ln w="0"/>
                <a:solidFill>
                  <a:schemeClr val="tx1"/>
                </a:solidFill>
                <a:effectLst>
                  <a:outerShdw blurRad="38100" dist="19050" dir="2700000" algn="tl" rotWithShape="0">
                    <a:schemeClr val="dk1">
                      <a:alpha val="40000"/>
                    </a:schemeClr>
                  </a:outerShdw>
                </a:effectLst>
              </a:rPr>
              <a:t>Project by</a:t>
            </a:r>
          </a:p>
          <a:p>
            <a:pPr algn="ctr">
              <a:defRPr/>
            </a:pPr>
            <a:r>
              <a:rPr lang="en-IN" dirty="0">
                <a:ln w="0"/>
                <a:solidFill>
                  <a:schemeClr val="tx1"/>
                </a:solidFill>
                <a:effectLst>
                  <a:outerShdw blurRad="38100" dist="19050" dir="2700000" algn="tl" rotWithShape="0">
                    <a:schemeClr val="dk1">
                      <a:alpha val="40000"/>
                    </a:schemeClr>
                  </a:outerShdw>
                </a:effectLst>
              </a:rPr>
              <a:t>AYUSH LAMBA ME20BTECH11010</a:t>
            </a:r>
          </a:p>
          <a:p>
            <a:pPr algn="ctr">
              <a:defRPr/>
            </a:pPr>
            <a:r>
              <a:rPr lang="en-IN" dirty="0">
                <a:ln w="0"/>
                <a:solidFill>
                  <a:schemeClr val="tx1"/>
                </a:solidFill>
                <a:effectLst>
                  <a:outerShdw blurRad="38100" dist="19050" dir="2700000" algn="tl" rotWithShape="0">
                    <a:schemeClr val="dk1">
                      <a:alpha val="40000"/>
                    </a:schemeClr>
                  </a:outerShdw>
                </a:effectLst>
              </a:rPr>
              <a:t>KAPIL VARMA CH20BTECH11017</a:t>
            </a:r>
          </a:p>
          <a:p>
            <a:pPr algn="ctr">
              <a:defRPr/>
            </a:pPr>
            <a:r>
              <a:rPr lang="en-IN" dirty="0">
                <a:ln w="0"/>
                <a:solidFill>
                  <a:schemeClr val="tx1"/>
                </a:solidFill>
                <a:effectLst>
                  <a:outerShdw blurRad="38100" dist="19050" dir="2700000" algn="tl" rotWithShape="0">
                    <a:schemeClr val="dk1">
                      <a:alpha val="40000"/>
                    </a:schemeClr>
                  </a:outerShdw>
                </a:effectLst>
              </a:rPr>
              <a:t>CHINTALAPUDI ABHIROOP AI20BTECH11005</a:t>
            </a:r>
          </a:p>
          <a:p>
            <a:pPr algn="ctr">
              <a:defRPr/>
            </a:pPr>
            <a:r>
              <a:rPr lang="en-IN" dirty="0">
                <a:ln w="0"/>
                <a:solidFill>
                  <a:schemeClr val="tx1"/>
                </a:solidFill>
                <a:effectLst>
                  <a:outerShdw blurRad="38100" dist="19050" dir="2700000" algn="tl" rotWithShape="0">
                    <a:schemeClr val="dk1">
                      <a:alpha val="40000"/>
                    </a:schemeClr>
                  </a:outerShdw>
                </a:effectLst>
              </a:rPr>
              <a:t>DEVANANTH V EP20BTECH11004</a:t>
            </a:r>
          </a:p>
          <a:p>
            <a:pPr algn="ctr">
              <a:defRPr/>
            </a:pPr>
            <a:r>
              <a:rPr lang="en-IN" dirty="0">
                <a:ln w="0"/>
                <a:solidFill>
                  <a:schemeClr val="tx1"/>
                </a:solidFill>
                <a:effectLst>
                  <a:outerShdw blurRad="38100" dist="19050" dir="2700000" algn="tl" rotWithShape="0">
                    <a:schemeClr val="dk1">
                      <a:alpha val="40000"/>
                    </a:schemeClr>
                  </a:outerShdw>
                </a:effectLst>
              </a:rPr>
              <a:t>WAGMARE RAJKUMAR ES20BTECH11032</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5CBD10-31EB-9853-B503-52C6CE43D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2708275"/>
            <a:ext cx="2798763"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1C4AE1D4-B5EA-5E9B-2FD2-68D4171E6895}"/>
              </a:ext>
            </a:extLst>
          </p:cNvPr>
          <p:cNvPicPr>
            <a:picLocks noChangeAspect="1"/>
          </p:cNvPicPr>
          <p:nvPr/>
        </p:nvPicPr>
        <p:blipFill>
          <a:blip r:embed="rId4"/>
          <a:stretch>
            <a:fillRect/>
          </a:stretch>
        </p:blipFill>
        <p:spPr>
          <a:xfrm>
            <a:off x="3203848" y="3358034"/>
            <a:ext cx="3236784" cy="320167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Picture 9">
            <a:extLst>
              <a:ext uri="{FF2B5EF4-FFF2-40B4-BE49-F238E27FC236}">
                <a16:creationId xmlns:a16="http://schemas.microsoft.com/office/drawing/2014/main" id="{CDF1E8BF-01C2-B07E-A99B-EAFCB4E7413F}"/>
              </a:ext>
            </a:extLst>
          </p:cNvPr>
          <p:cNvPicPr>
            <a:picLocks noChangeAspect="1"/>
          </p:cNvPicPr>
          <p:nvPr/>
        </p:nvPicPr>
        <p:blipFill>
          <a:blip r:embed="rId5"/>
          <a:stretch>
            <a:fillRect/>
          </a:stretch>
        </p:blipFill>
        <p:spPr>
          <a:xfrm>
            <a:off x="6671092" y="2708275"/>
            <a:ext cx="2399327" cy="34011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77" name="TextBox 11">
            <a:extLst>
              <a:ext uri="{FF2B5EF4-FFF2-40B4-BE49-F238E27FC236}">
                <a16:creationId xmlns:a16="http://schemas.microsoft.com/office/drawing/2014/main" id="{2A5EC1EC-41A4-CB4A-82B8-5B81E40BA17A}"/>
              </a:ext>
            </a:extLst>
          </p:cNvPr>
          <p:cNvSpPr txBox="1">
            <a:spLocks noChangeArrowheads="1"/>
          </p:cNvSpPr>
          <p:nvPr/>
        </p:nvSpPr>
        <p:spPr bwMode="auto">
          <a:xfrm>
            <a:off x="395288" y="361950"/>
            <a:ext cx="7561262"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a:t>Eiffel tower is one of the most complex structures to have ever been built. It is one of the seven wonders of the world.</a:t>
            </a:r>
          </a:p>
          <a:p>
            <a:r>
              <a:rPr lang="en-IN" altLang="en-US" sz="2000"/>
              <a:t>It is also one of the best structures to study if you want to see applied physics in real life.</a:t>
            </a:r>
          </a:p>
          <a:p>
            <a:r>
              <a:rPr lang="en-IN" altLang="en-US" sz="2000"/>
              <a:t>You can draw various towers that look similar to Eiffel tower but with different designs and print them and use them for decoration in our office and home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5"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074" name="TextBox 6">
            <a:extLst>
              <a:ext uri="{FF2B5EF4-FFF2-40B4-BE49-F238E27FC236}">
                <a16:creationId xmlns:a16="http://schemas.microsoft.com/office/drawing/2014/main" id="{57064E84-020A-AB77-9E21-3E1FB23FE818}"/>
              </a:ext>
            </a:extLst>
          </p:cNvPr>
          <p:cNvSpPr txBox="1">
            <a:spLocks noChangeArrowheads="1"/>
          </p:cNvSpPr>
          <p:nvPr/>
        </p:nvSpPr>
        <p:spPr bwMode="auto">
          <a:xfrm>
            <a:off x="3303588" y="476250"/>
            <a:ext cx="54721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000"/>
              <a:t>Like many modern structures, the Eiffel Tower uses an arrangement of criss-crossing 'X-shaped' beams known as a truss. This is a very efficient way to engineer structures by relying on the inherent strength and stability of triangles</a:t>
            </a:r>
            <a:endParaRPr lang="en-IN" altLang="en-US" sz="2000"/>
          </a:p>
        </p:txBody>
      </p:sp>
      <p:sp>
        <p:nvSpPr>
          <p:cNvPr id="4099" name="TextBox 1">
            <a:extLst>
              <a:ext uri="{FF2B5EF4-FFF2-40B4-BE49-F238E27FC236}">
                <a16:creationId xmlns:a16="http://schemas.microsoft.com/office/drawing/2014/main" id="{45C00735-8431-B44F-AF1D-3C880ED59A2C}"/>
              </a:ext>
            </a:extLst>
          </p:cNvPr>
          <p:cNvSpPr txBox="1">
            <a:spLocks noChangeArrowheads="1"/>
          </p:cNvSpPr>
          <p:nvPr/>
        </p:nvSpPr>
        <p:spPr bwMode="auto">
          <a:xfrm>
            <a:off x="971550" y="2951163"/>
            <a:ext cx="252095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4" name="TextBox 3">
            <a:extLst>
              <a:ext uri="{FF2B5EF4-FFF2-40B4-BE49-F238E27FC236}">
                <a16:creationId xmlns:a16="http://schemas.microsoft.com/office/drawing/2014/main" id="{208C1BC6-4BAA-920F-A300-0BC25463F2F3}"/>
              </a:ext>
            </a:extLst>
          </p:cNvPr>
          <p:cNvSpPr txBox="1">
            <a:spLocks noChangeArrowheads="1"/>
          </p:cNvSpPr>
          <p:nvPr/>
        </p:nvSpPr>
        <p:spPr bwMode="auto">
          <a:xfrm>
            <a:off x="187325" y="2759075"/>
            <a:ext cx="88487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000">
                <a:solidFill>
                  <a:srgbClr val="1A1A1A"/>
                </a:solidFill>
                <a:latin typeface="BreveText"/>
              </a:rPr>
              <a:t>The Eiffel Tower has to contend not just with gravity but with the considerable toppling force of the wind. To counter this, its sloping curve closely follows the most efficient shape for resisting the wind. The trick to building a well engineered structure lies in transferring the forces from where you don't want them to act to where you want them to act. The shape of his tower has the special property that the combined force of the wind and the tower's own weight will flow down the legs of the tower, all the way down to the strong foundations.</a:t>
            </a:r>
          </a:p>
        </p:txBody>
      </p:sp>
      <p:pic>
        <p:nvPicPr>
          <p:cNvPr id="4101" name="Picture 5">
            <a:extLst>
              <a:ext uri="{FF2B5EF4-FFF2-40B4-BE49-F238E27FC236}">
                <a16:creationId xmlns:a16="http://schemas.microsoft.com/office/drawing/2014/main" id="{D4F5FAC4-6FFE-0868-0DE0-2A5245FED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150813"/>
            <a:ext cx="2916238" cy="241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70E6169A-49F7-3698-B25F-4F03660A97AE}"/>
              </a:ext>
            </a:extLst>
          </p:cNvPr>
          <p:cNvSpPr txBox="1">
            <a:spLocks noChangeArrowheads="1"/>
          </p:cNvSpPr>
          <p:nvPr/>
        </p:nvSpPr>
        <p:spPr bwMode="auto">
          <a:xfrm>
            <a:off x="942975" y="5205413"/>
            <a:ext cx="7140575"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000"/>
              <a:t>At the base of the Eiffel Tower, four curved pillars tilt inward at an angle of 54 degrees. As the pillars rise, and eventually join, the angle of each gradually decreases. At the top of the Tower, the merged pillars are almost vertical</a:t>
            </a:r>
            <a:endParaRPr lang="en-IN" altLang="en-US" sz="20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8D8A4-5F1A-AF82-AA30-A52AF693A04E}"/>
              </a:ext>
            </a:extLst>
          </p:cNvPr>
          <p:cNvSpPr txBox="1">
            <a:spLocks noChangeArrowheads="1"/>
          </p:cNvSpPr>
          <p:nvPr/>
        </p:nvSpPr>
        <p:spPr bwMode="auto">
          <a:xfrm>
            <a:off x="419100" y="1700213"/>
            <a:ext cx="77041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a:t>1) First construct 5 squares (4squares in decreasing order and next square of size between the last two squares) make them parallel to each other</a:t>
            </a:r>
          </a:p>
        </p:txBody>
      </p:sp>
      <p:sp>
        <p:nvSpPr>
          <p:cNvPr id="6" name="Rectangle 5">
            <a:extLst>
              <a:ext uri="{FF2B5EF4-FFF2-40B4-BE49-F238E27FC236}">
                <a16:creationId xmlns:a16="http://schemas.microsoft.com/office/drawing/2014/main" id="{BEF9E928-94F3-157E-8E58-D907D6014B92}"/>
              </a:ext>
            </a:extLst>
          </p:cNvPr>
          <p:cNvSpPr/>
          <p:nvPr/>
        </p:nvSpPr>
        <p:spPr>
          <a:xfrm>
            <a:off x="328007" y="116632"/>
            <a:ext cx="7886700" cy="1323439"/>
          </a:xfrm>
          <a:prstGeom prst="rect">
            <a:avLst/>
          </a:prstGeom>
          <a:noFill/>
        </p:spPr>
        <p:txBody>
          <a:bodyPr>
            <a:spAutoFit/>
          </a:bodyPr>
          <a:lstStyle/>
          <a:p>
            <a:pPr algn="ctr">
              <a:defRPr/>
            </a:pP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CONSTRUCTION OF 3D MODEL IN SOLID EDGE</a:t>
            </a:r>
          </a:p>
        </p:txBody>
      </p:sp>
      <p:sp>
        <p:nvSpPr>
          <p:cNvPr id="7" name="TextBox 6">
            <a:extLst>
              <a:ext uri="{FF2B5EF4-FFF2-40B4-BE49-F238E27FC236}">
                <a16:creationId xmlns:a16="http://schemas.microsoft.com/office/drawing/2014/main" id="{375D1437-6236-CF52-7530-C48E569DC703}"/>
              </a:ext>
            </a:extLst>
          </p:cNvPr>
          <p:cNvSpPr txBox="1">
            <a:spLocks noChangeArrowheads="1"/>
          </p:cNvSpPr>
          <p:nvPr/>
        </p:nvSpPr>
        <p:spPr bwMode="auto">
          <a:xfrm>
            <a:off x="441325" y="2743200"/>
            <a:ext cx="8066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a:t>2) Add a lofted protrusion between each of the squares.</a:t>
            </a:r>
          </a:p>
        </p:txBody>
      </p:sp>
      <p:sp>
        <p:nvSpPr>
          <p:cNvPr id="8" name="TextBox 7">
            <a:extLst>
              <a:ext uri="{FF2B5EF4-FFF2-40B4-BE49-F238E27FC236}">
                <a16:creationId xmlns:a16="http://schemas.microsoft.com/office/drawing/2014/main" id="{427CAF45-A298-793B-00F7-A0990CA854DD}"/>
              </a:ext>
            </a:extLst>
          </p:cNvPr>
          <p:cNvSpPr txBox="1">
            <a:spLocks noChangeArrowheads="1"/>
          </p:cNvSpPr>
          <p:nvPr/>
        </p:nvSpPr>
        <p:spPr bwMode="auto">
          <a:xfrm>
            <a:off x="441325" y="3200400"/>
            <a:ext cx="8066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a:t>3) Cut an arc on all sides in the lowest part of the tower, a trapezium in 2</a:t>
            </a:r>
            <a:r>
              <a:rPr lang="en-IN" altLang="en-US" sz="2000" baseline="30000"/>
              <a:t>nd</a:t>
            </a:r>
            <a:r>
              <a:rPr lang="en-IN" altLang="en-US" sz="2000"/>
              <a:t> lower part of the tower and a triangle in the next lowest part.</a:t>
            </a:r>
          </a:p>
        </p:txBody>
      </p:sp>
      <p:sp>
        <p:nvSpPr>
          <p:cNvPr id="9" name="TextBox 8">
            <a:extLst>
              <a:ext uri="{FF2B5EF4-FFF2-40B4-BE49-F238E27FC236}">
                <a16:creationId xmlns:a16="http://schemas.microsoft.com/office/drawing/2014/main" id="{7F717037-3BF7-DC56-F427-A8E56F35F23C}"/>
              </a:ext>
            </a:extLst>
          </p:cNvPr>
          <p:cNvSpPr txBox="1">
            <a:spLocks noChangeArrowheads="1"/>
          </p:cNvSpPr>
          <p:nvPr/>
        </p:nvSpPr>
        <p:spPr bwMode="auto">
          <a:xfrm>
            <a:off x="449263" y="3956050"/>
            <a:ext cx="8064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a:t>4) Extrude the squares to form a basic structure of the tower</a:t>
            </a:r>
          </a:p>
        </p:txBody>
      </p:sp>
      <p:sp>
        <p:nvSpPr>
          <p:cNvPr id="10" name="TextBox 9">
            <a:extLst>
              <a:ext uri="{FF2B5EF4-FFF2-40B4-BE49-F238E27FC236}">
                <a16:creationId xmlns:a16="http://schemas.microsoft.com/office/drawing/2014/main" id="{A58D06D6-40EF-7FCB-BB8E-CE7B09AE97EF}"/>
              </a:ext>
            </a:extLst>
          </p:cNvPr>
          <p:cNvSpPr txBox="1">
            <a:spLocks noChangeArrowheads="1"/>
          </p:cNvSpPr>
          <p:nvPr/>
        </p:nvSpPr>
        <p:spPr bwMode="auto">
          <a:xfrm>
            <a:off x="434975" y="4381500"/>
            <a:ext cx="7673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a:t>5) Make an arc above the top square and revolve it to form a dome with a circular surface on top</a:t>
            </a:r>
          </a:p>
        </p:txBody>
      </p:sp>
      <p:sp>
        <p:nvSpPr>
          <p:cNvPr id="11" name="TextBox 10">
            <a:extLst>
              <a:ext uri="{FF2B5EF4-FFF2-40B4-BE49-F238E27FC236}">
                <a16:creationId xmlns:a16="http://schemas.microsoft.com/office/drawing/2014/main" id="{1120FE22-E304-2D23-35CE-8FEBC03745CD}"/>
              </a:ext>
            </a:extLst>
          </p:cNvPr>
          <p:cNvSpPr txBox="1">
            <a:spLocks noChangeArrowheads="1"/>
          </p:cNvSpPr>
          <p:nvPr/>
        </p:nvSpPr>
        <p:spPr bwMode="auto">
          <a:xfrm>
            <a:off x="441325" y="5110163"/>
            <a:ext cx="7681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a:t>6) Draw another 2 circles parallel to the circle on top of the dome and add a lofted protrusion</a:t>
            </a:r>
          </a:p>
        </p:txBody>
      </p:sp>
      <p:sp>
        <p:nvSpPr>
          <p:cNvPr id="12" name="TextBox 11">
            <a:extLst>
              <a:ext uri="{FF2B5EF4-FFF2-40B4-BE49-F238E27FC236}">
                <a16:creationId xmlns:a16="http://schemas.microsoft.com/office/drawing/2014/main" id="{EA7D48CC-7B64-C1BC-63D0-80EA37C361E3}"/>
              </a:ext>
            </a:extLst>
          </p:cNvPr>
          <p:cNvSpPr txBox="1">
            <a:spLocks noChangeArrowheads="1"/>
          </p:cNvSpPr>
          <p:nvPr/>
        </p:nvSpPr>
        <p:spPr bwMode="auto">
          <a:xfrm>
            <a:off x="719138" y="5949950"/>
            <a:ext cx="7127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400"/>
              <a:t>You now have the basic structure of an Eiffel tower.</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6146" name="TextBox 2">
            <a:extLst>
              <a:ext uri="{FF2B5EF4-FFF2-40B4-BE49-F238E27FC236}">
                <a16:creationId xmlns:a16="http://schemas.microsoft.com/office/drawing/2014/main" id="{D1684639-891F-A0FC-3ECD-FD2D53FC1875}"/>
              </a:ext>
            </a:extLst>
          </p:cNvPr>
          <p:cNvSpPr txBox="1">
            <a:spLocks noChangeArrowheads="1"/>
          </p:cNvSpPr>
          <p:nvPr/>
        </p:nvSpPr>
        <p:spPr bwMode="auto">
          <a:xfrm>
            <a:off x="663575" y="525463"/>
            <a:ext cx="73453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a:t>You can add any patterns on the parts of tower to make it look presentable and to showcase it in our homes or you can also make the same patterns in Eiffel Tower if you want it to make it look like the real Eiffel Tower</a:t>
            </a:r>
          </a:p>
        </p:txBody>
      </p:sp>
      <p:pic>
        <p:nvPicPr>
          <p:cNvPr id="3" name="Picture 2">
            <a:extLst>
              <a:ext uri="{FF2B5EF4-FFF2-40B4-BE49-F238E27FC236}">
                <a16:creationId xmlns:a16="http://schemas.microsoft.com/office/drawing/2014/main" id="{C6B10694-F4A8-3A8A-7098-53C47F6BA899}"/>
              </a:ext>
            </a:extLst>
          </p:cNvPr>
          <p:cNvPicPr>
            <a:picLocks noChangeAspect="1"/>
          </p:cNvPicPr>
          <p:nvPr/>
        </p:nvPicPr>
        <p:blipFill>
          <a:blip r:embed="rId3"/>
          <a:stretch>
            <a:fillRect/>
          </a:stretch>
        </p:blipFill>
        <p:spPr>
          <a:xfrm>
            <a:off x="827584" y="2060849"/>
            <a:ext cx="2088232" cy="3563298"/>
          </a:xfrm>
          <a:prstGeom prst="ellipse">
            <a:avLst/>
          </a:prstGeom>
          <a:ln w="63500" cap="rnd">
            <a:solidFill>
              <a:schemeClr val="bg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7647651A-CC65-BD76-6097-C5487DF74943}"/>
              </a:ext>
            </a:extLst>
          </p:cNvPr>
          <p:cNvPicPr>
            <a:picLocks noChangeAspect="1"/>
          </p:cNvPicPr>
          <p:nvPr/>
        </p:nvPicPr>
        <p:blipFill>
          <a:blip r:embed="rId4"/>
          <a:stretch>
            <a:fillRect/>
          </a:stretch>
        </p:blipFill>
        <p:spPr>
          <a:xfrm>
            <a:off x="3634007" y="1798030"/>
            <a:ext cx="5132493" cy="2445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C402B51C-ADAB-6428-2DAF-66A76EB60E98}"/>
              </a:ext>
            </a:extLst>
          </p:cNvPr>
          <p:cNvPicPr>
            <a:picLocks noChangeAspect="1"/>
          </p:cNvPicPr>
          <p:nvPr/>
        </p:nvPicPr>
        <p:blipFill>
          <a:blip r:embed="rId5"/>
          <a:stretch>
            <a:fillRect/>
          </a:stretch>
        </p:blipFill>
        <p:spPr>
          <a:xfrm>
            <a:off x="3625955" y="4527798"/>
            <a:ext cx="5112568" cy="21926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CC5DB5F2-202F-6D18-A7A8-0CBB1C678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65175"/>
            <a:ext cx="4219575"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9C98614-1959-EE5D-DC22-BB205B4E56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1688" y="765175"/>
            <a:ext cx="24860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3AEE3003-764E-0686-5504-0D424AA89A64}"/>
              </a:ext>
            </a:extLst>
          </p:cNvPr>
          <p:cNvSpPr txBox="1">
            <a:spLocks noChangeArrowheads="1"/>
          </p:cNvSpPr>
          <p:nvPr/>
        </p:nvSpPr>
        <p:spPr bwMode="auto">
          <a:xfrm>
            <a:off x="5881688" y="6237288"/>
            <a:ext cx="2447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000" b="1"/>
              <a:t>FRONT VIEW</a:t>
            </a:r>
          </a:p>
        </p:txBody>
      </p:sp>
      <p:sp>
        <p:nvSpPr>
          <p:cNvPr id="7173" name="TextBox 12">
            <a:extLst>
              <a:ext uri="{FF2B5EF4-FFF2-40B4-BE49-F238E27FC236}">
                <a16:creationId xmlns:a16="http://schemas.microsoft.com/office/drawing/2014/main" id="{BE735345-935D-E377-8BDB-C4E683C62927}"/>
              </a:ext>
            </a:extLst>
          </p:cNvPr>
          <p:cNvSpPr txBox="1">
            <a:spLocks noChangeArrowheads="1"/>
          </p:cNvSpPr>
          <p:nvPr/>
        </p:nvSpPr>
        <p:spPr bwMode="auto">
          <a:xfrm>
            <a:off x="0" y="115888"/>
            <a:ext cx="43910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3200" b="1"/>
              <a:t>OUR MODEL 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5" name="Picture 4" descr="Text, logo&#10;&#10;Description automatically generated">
            <a:extLst>
              <a:ext uri="{FF2B5EF4-FFF2-40B4-BE49-F238E27FC236}">
                <a16:creationId xmlns:a16="http://schemas.microsoft.com/office/drawing/2014/main" id="{010C81A6-9176-7096-D74B-8126EB1C0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708275"/>
            <a:ext cx="4119562"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10;&#10;Description automatically generated">
            <a:extLst>
              <a:ext uri="{FF2B5EF4-FFF2-40B4-BE49-F238E27FC236}">
                <a16:creationId xmlns:a16="http://schemas.microsoft.com/office/drawing/2014/main" id="{54499B95-FA76-A3BF-7E78-5354297BDD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09550"/>
            <a:ext cx="411797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10B1208-5FA4-8FA7-A16B-34A4DFF35337}"/>
              </a:ext>
            </a:extLst>
          </p:cNvPr>
          <p:cNvSpPr txBox="1">
            <a:spLocks noChangeArrowheads="1"/>
          </p:cNvSpPr>
          <p:nvPr/>
        </p:nvSpPr>
        <p:spPr bwMode="auto">
          <a:xfrm>
            <a:off x="684213" y="4365625"/>
            <a:ext cx="331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000" b="1"/>
              <a:t>TOP VIEW</a:t>
            </a:r>
          </a:p>
        </p:txBody>
      </p:sp>
      <p:sp>
        <p:nvSpPr>
          <p:cNvPr id="8" name="TextBox 7">
            <a:extLst>
              <a:ext uri="{FF2B5EF4-FFF2-40B4-BE49-F238E27FC236}">
                <a16:creationId xmlns:a16="http://schemas.microsoft.com/office/drawing/2014/main" id="{AFAB02F7-44F2-5154-9148-B82502468741}"/>
              </a:ext>
            </a:extLst>
          </p:cNvPr>
          <p:cNvSpPr txBox="1">
            <a:spLocks noChangeArrowheads="1"/>
          </p:cNvSpPr>
          <p:nvPr/>
        </p:nvSpPr>
        <p:spPr bwMode="auto">
          <a:xfrm>
            <a:off x="5376863" y="2236788"/>
            <a:ext cx="3025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000" b="1" u="sng"/>
              <a:t>BOTTOM 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2)">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171E70-4D50-8E03-A996-73BF82E4459B}"/>
              </a:ext>
            </a:extLst>
          </p:cNvPr>
          <p:cNvSpPr/>
          <p:nvPr/>
        </p:nvSpPr>
        <p:spPr>
          <a:xfrm>
            <a:off x="1187624" y="116632"/>
            <a:ext cx="6624736" cy="584775"/>
          </a:xfrm>
          <a:prstGeom prst="rect">
            <a:avLst/>
          </a:prstGeom>
          <a:noFill/>
        </p:spPr>
        <p:txBody>
          <a:bodyPr>
            <a:spAutoFit/>
          </a:bodyPr>
          <a:lstStyle/>
          <a:p>
            <a:pPr algn="ctr" eaLnBrk="1" hangingPunct="1">
              <a:defRPr/>
            </a:pPr>
            <a:r>
              <a:rPr lang="en-US" sz="3200" b="1" dirty="0">
                <a:ln w="9525">
                  <a:solidFill>
                    <a:schemeClr val="bg1"/>
                  </a:solidFill>
                  <a:prstDash val="solid"/>
                </a:ln>
                <a:effectLst>
                  <a:outerShdw blurRad="12700" dist="38100" dir="2700000" algn="tl" rotWithShape="0">
                    <a:schemeClr val="bg1">
                      <a:lumMod val="50000"/>
                    </a:schemeClr>
                  </a:outerShdw>
                </a:effectLst>
              </a:rPr>
              <a:t>3D PRINTING DATA SETTINGS</a:t>
            </a:r>
            <a:endParaRPr lang="en-IN" sz="3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9219" name="TextBox 8">
            <a:extLst>
              <a:ext uri="{FF2B5EF4-FFF2-40B4-BE49-F238E27FC236}">
                <a16:creationId xmlns:a16="http://schemas.microsoft.com/office/drawing/2014/main" id="{074CFD27-704D-BDF9-4BE9-E9D752FB033E}"/>
              </a:ext>
            </a:extLst>
          </p:cNvPr>
          <p:cNvSpPr txBox="1">
            <a:spLocks noChangeArrowheads="1"/>
          </p:cNvSpPr>
          <p:nvPr/>
        </p:nvSpPr>
        <p:spPr bwMode="auto">
          <a:xfrm>
            <a:off x="539750" y="963613"/>
            <a:ext cx="7920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SUPPORTS: SMART			PART INTERIOR:SOLID</a:t>
            </a:r>
          </a:p>
          <a:p>
            <a:pPr eaLnBrk="1" hangingPunct="1"/>
            <a:r>
              <a:rPr lang="en-IN" altLang="en-US">
                <a:latin typeface="Arial" panose="020B0604020202020204" pitchFamily="34" charset="0"/>
                <a:cs typeface="Arial" panose="020B0604020202020204" pitchFamily="34" charset="0"/>
              </a:rPr>
              <a:t>SLICE HEIGHT: 0.007 in			DIMENSIONS: 1.82″×1.82″×5″</a:t>
            </a:r>
          </a:p>
        </p:txBody>
      </p:sp>
      <p:sp>
        <p:nvSpPr>
          <p:cNvPr id="9220" name="TextBox 9">
            <a:extLst>
              <a:ext uri="{FF2B5EF4-FFF2-40B4-BE49-F238E27FC236}">
                <a16:creationId xmlns:a16="http://schemas.microsoft.com/office/drawing/2014/main" id="{6C59A6D8-525B-131F-6B60-9E01D0997F52}"/>
              </a:ext>
            </a:extLst>
          </p:cNvPr>
          <p:cNvSpPr txBox="1">
            <a:spLocks noChangeArrowheads="1"/>
          </p:cNvSpPr>
          <p:nvPr/>
        </p:nvSpPr>
        <p:spPr bwMode="auto">
          <a:xfrm>
            <a:off x="561975" y="2060575"/>
            <a:ext cx="7488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BUILD ESTIMATES</a:t>
            </a:r>
          </a:p>
          <a:p>
            <a:pPr eaLnBrk="1" hangingPunct="1"/>
            <a:r>
              <a:rPr lang="en-IN" altLang="en-US">
                <a:latin typeface="Arial" panose="020B0604020202020204" pitchFamily="34" charset="0"/>
                <a:cs typeface="Arial" panose="020B0604020202020204" pitchFamily="34" charset="0"/>
              </a:rPr>
              <a:t>TIME			: 7hr 4min</a:t>
            </a:r>
          </a:p>
          <a:p>
            <a:pPr eaLnBrk="1" hangingPunct="1"/>
            <a:r>
              <a:rPr lang="en-IN" altLang="en-US">
                <a:latin typeface="Arial" panose="020B0604020202020204" pitchFamily="34" charset="0"/>
                <a:cs typeface="Arial" panose="020B0604020202020204" pitchFamily="34" charset="0"/>
              </a:rPr>
              <a:t>MODEL MATERIAL	: 0.888 </a:t>
            </a:r>
            <a:r>
              <a:rPr lang="en-US" altLang="en-US">
                <a:ea typeface="Calibri" panose="020F0502020204030204" pitchFamily="34" charset="0"/>
                <a:cs typeface="Mangal" panose="02040503050203030202" pitchFamily="18" charset="0"/>
              </a:rPr>
              <a:t>in</a:t>
            </a:r>
            <a:r>
              <a:rPr lang="en-US" altLang="en-US" baseline="30000">
                <a:ea typeface="Calibri" panose="020F0502020204030204" pitchFamily="34" charset="0"/>
                <a:cs typeface="Mangal" panose="02040503050203030202" pitchFamily="18" charset="0"/>
              </a:rPr>
              <a:t>3</a:t>
            </a:r>
            <a:endParaRPr lang="en-IN" altLang="en-US">
              <a:latin typeface="Arial" panose="020B0604020202020204" pitchFamily="34" charset="0"/>
              <a:cs typeface="Arial" panose="020B0604020202020204" pitchFamily="34" charset="0"/>
            </a:endParaRPr>
          </a:p>
          <a:p>
            <a:pPr eaLnBrk="1" hangingPunct="1"/>
            <a:r>
              <a:rPr lang="en-IN" altLang="en-US">
                <a:latin typeface="Arial" panose="020B0604020202020204" pitchFamily="34" charset="0"/>
                <a:cs typeface="Arial" panose="020B0604020202020204" pitchFamily="34" charset="0"/>
              </a:rPr>
              <a:t>SUPPORT MATERIAL	: 1.24 </a:t>
            </a:r>
            <a:r>
              <a:rPr lang="en-US" altLang="en-US">
                <a:cs typeface="Calibri" panose="020F0502020204030204" pitchFamily="34" charset="0"/>
              </a:rPr>
              <a:t>in</a:t>
            </a:r>
            <a:r>
              <a:rPr lang="en-US" altLang="en-US" baseline="30000">
                <a:cs typeface="Calibri" panose="020F0502020204030204" pitchFamily="34" charset="0"/>
              </a:rPr>
              <a:t>3</a:t>
            </a:r>
            <a:endParaRPr lang="en-IN" altLang="en-US">
              <a:latin typeface="Arial" panose="020B0604020202020204" pitchFamily="34" charset="0"/>
              <a:cs typeface="Arial" panose="020B0604020202020204" pitchFamily="34" charset="0"/>
            </a:endParaRPr>
          </a:p>
        </p:txBody>
      </p:sp>
      <p:pic>
        <p:nvPicPr>
          <p:cNvPr id="9221" name="Picture 7" descr="Graphical user interface, text, application&#10;&#10;Description automatically generated">
            <a:extLst>
              <a:ext uri="{FF2B5EF4-FFF2-40B4-BE49-F238E27FC236}">
                <a16:creationId xmlns:a16="http://schemas.microsoft.com/office/drawing/2014/main" id="{0111ED91-689D-58C9-C724-BB4C234A4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3944938"/>
            <a:ext cx="91440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3C394-0CD9-7362-1370-F75F77215425}"/>
              </a:ext>
            </a:extLst>
          </p:cNvPr>
          <p:cNvSpPr/>
          <p:nvPr/>
        </p:nvSpPr>
        <p:spPr>
          <a:xfrm>
            <a:off x="1187624" y="116632"/>
            <a:ext cx="6624736" cy="584775"/>
          </a:xfrm>
          <a:prstGeom prst="rect">
            <a:avLst/>
          </a:prstGeom>
          <a:noFill/>
        </p:spPr>
        <p:txBody>
          <a:bodyPr>
            <a:spAutoFit/>
          </a:bodyPr>
          <a:lstStyle/>
          <a:p>
            <a:pPr algn="ctr" eaLnBrk="1" hangingPunct="1">
              <a:defRPr/>
            </a:pPr>
            <a:r>
              <a:rPr lang="en-US" sz="3200" b="1" dirty="0">
                <a:ln w="9525">
                  <a:solidFill>
                    <a:schemeClr val="bg1"/>
                  </a:solidFill>
                  <a:prstDash val="solid"/>
                </a:ln>
                <a:effectLst>
                  <a:outerShdw blurRad="12700" dist="38100" dir="2700000" algn="tl" rotWithShape="0">
                    <a:schemeClr val="bg1">
                      <a:lumMod val="50000"/>
                    </a:schemeClr>
                  </a:outerShdw>
                </a:effectLst>
              </a:rPr>
              <a:t>3D PRINTING DATA SETTINGS</a:t>
            </a:r>
            <a:endParaRPr lang="en-IN" sz="3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0243" name="TextBox 10">
            <a:extLst>
              <a:ext uri="{FF2B5EF4-FFF2-40B4-BE49-F238E27FC236}">
                <a16:creationId xmlns:a16="http://schemas.microsoft.com/office/drawing/2014/main" id="{DDD0F204-D8F2-F0E5-3798-BDCA7802615D}"/>
              </a:ext>
            </a:extLst>
          </p:cNvPr>
          <p:cNvSpPr txBox="1">
            <a:spLocks noChangeArrowheads="1"/>
          </p:cNvSpPr>
          <p:nvPr/>
        </p:nvSpPr>
        <p:spPr bwMode="auto">
          <a:xfrm>
            <a:off x="539750" y="981075"/>
            <a:ext cx="828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SUPPORTS: SMART		PART INTERIOR: SPARSE-LOW DENSITY</a:t>
            </a:r>
          </a:p>
          <a:p>
            <a:pPr eaLnBrk="1" hangingPunct="1"/>
            <a:r>
              <a:rPr lang="en-IN" altLang="en-US">
                <a:latin typeface="Arial" panose="020B0604020202020204" pitchFamily="34" charset="0"/>
                <a:cs typeface="Arial" panose="020B0604020202020204" pitchFamily="34" charset="0"/>
              </a:rPr>
              <a:t>SLICE HEIGHT: 0.007 in			DIMENSIONS: 1.82″×1.82″×5″</a:t>
            </a:r>
          </a:p>
        </p:txBody>
      </p:sp>
      <p:sp>
        <p:nvSpPr>
          <p:cNvPr id="10244" name="TextBox 11">
            <a:extLst>
              <a:ext uri="{FF2B5EF4-FFF2-40B4-BE49-F238E27FC236}">
                <a16:creationId xmlns:a16="http://schemas.microsoft.com/office/drawing/2014/main" id="{347981C5-8040-1F09-8F63-6A9A04769583}"/>
              </a:ext>
            </a:extLst>
          </p:cNvPr>
          <p:cNvSpPr txBox="1">
            <a:spLocks noChangeArrowheads="1"/>
          </p:cNvSpPr>
          <p:nvPr/>
        </p:nvSpPr>
        <p:spPr bwMode="auto">
          <a:xfrm>
            <a:off x="539750" y="2060575"/>
            <a:ext cx="7488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Arial" panose="020B0604020202020204" pitchFamily="34" charset="0"/>
                <a:cs typeface="Arial" panose="020B0604020202020204" pitchFamily="34" charset="0"/>
              </a:rPr>
              <a:t>BUILD ESTIMATES</a:t>
            </a:r>
          </a:p>
          <a:p>
            <a:pPr eaLnBrk="1" hangingPunct="1"/>
            <a:r>
              <a:rPr lang="en-IN" altLang="en-US">
                <a:latin typeface="Arial" panose="020B0604020202020204" pitchFamily="34" charset="0"/>
                <a:cs typeface="Arial" panose="020B0604020202020204" pitchFamily="34" charset="0"/>
              </a:rPr>
              <a:t>TIME			: 7hr 6min</a:t>
            </a:r>
          </a:p>
          <a:p>
            <a:pPr eaLnBrk="1" hangingPunct="1"/>
            <a:r>
              <a:rPr lang="en-IN" altLang="en-US">
                <a:latin typeface="Arial" panose="020B0604020202020204" pitchFamily="34" charset="0"/>
                <a:cs typeface="Arial" panose="020B0604020202020204" pitchFamily="34" charset="0"/>
              </a:rPr>
              <a:t>MODEL MATERIAL	: 0.785 </a:t>
            </a:r>
            <a:r>
              <a:rPr lang="en-US" altLang="en-US">
                <a:ea typeface="Calibri" panose="020F0502020204030204" pitchFamily="34" charset="0"/>
                <a:cs typeface="Mangal" panose="02040503050203030202" pitchFamily="18" charset="0"/>
              </a:rPr>
              <a:t>in</a:t>
            </a:r>
            <a:r>
              <a:rPr lang="en-US" altLang="en-US" baseline="30000">
                <a:ea typeface="Calibri" panose="020F0502020204030204" pitchFamily="34" charset="0"/>
                <a:cs typeface="Mangal" panose="02040503050203030202" pitchFamily="18" charset="0"/>
              </a:rPr>
              <a:t>3</a:t>
            </a:r>
            <a:endParaRPr lang="en-IN" altLang="en-US">
              <a:latin typeface="Arial" panose="020B0604020202020204" pitchFamily="34" charset="0"/>
              <a:cs typeface="Arial" panose="020B0604020202020204" pitchFamily="34" charset="0"/>
            </a:endParaRPr>
          </a:p>
          <a:p>
            <a:pPr eaLnBrk="1" hangingPunct="1"/>
            <a:r>
              <a:rPr lang="en-IN" altLang="en-US">
                <a:latin typeface="Arial" panose="020B0604020202020204" pitchFamily="34" charset="0"/>
                <a:cs typeface="Arial" panose="020B0604020202020204" pitchFamily="34" charset="0"/>
              </a:rPr>
              <a:t>SUPPORT MATERIAL	: 1.24 </a:t>
            </a:r>
            <a:r>
              <a:rPr lang="en-US" altLang="en-US">
                <a:cs typeface="Calibri" panose="020F0502020204030204" pitchFamily="34" charset="0"/>
              </a:rPr>
              <a:t>in</a:t>
            </a:r>
            <a:r>
              <a:rPr lang="en-US" altLang="en-US" baseline="30000">
                <a:cs typeface="Calibri" panose="020F0502020204030204" pitchFamily="34" charset="0"/>
              </a:rPr>
              <a:t>3</a:t>
            </a:r>
            <a:endParaRPr lang="en-IN" altLang="en-US">
              <a:latin typeface="Arial" panose="020B0604020202020204" pitchFamily="34" charset="0"/>
              <a:cs typeface="Arial" panose="020B0604020202020204" pitchFamily="34" charset="0"/>
            </a:endParaRPr>
          </a:p>
        </p:txBody>
      </p:sp>
      <p:pic>
        <p:nvPicPr>
          <p:cNvPr id="10245" name="Picture 9" descr="Graphical user interface, text, application&#10;&#10;Description automatically generated">
            <a:extLst>
              <a:ext uri="{FF2B5EF4-FFF2-40B4-BE49-F238E27FC236}">
                <a16:creationId xmlns:a16="http://schemas.microsoft.com/office/drawing/2014/main" id="{966E3A99-047C-FDCB-A7BC-2EFC75F76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97325"/>
            <a:ext cx="914400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1946</TotalTime>
  <Words>903</Words>
  <Application>Microsoft Office PowerPoint</Application>
  <PresentationFormat>On-screen Show (4:3)</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Arial</vt:lpstr>
      <vt:lpstr>Calibri Light</vt:lpstr>
      <vt:lpstr>等线</vt:lpstr>
      <vt:lpstr>BreveText</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Eiffel Tower</dc:title>
  <dc:creator>ABHIROOP CHINTALAPUDI</dc:creator>
  <cp:lastModifiedBy>Devananth V</cp:lastModifiedBy>
  <cp:revision>48</cp:revision>
  <dcterms:created xsi:type="dcterms:W3CDTF">2021-07-22T11:19:09Z</dcterms:created>
  <dcterms:modified xsi:type="dcterms:W3CDTF">2024-08-16T10:41:05Z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2052-6.6.0.2450</vt:lpwstr>
  </property>
</Properties>
</file>