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57" r:id="rId5"/>
    <p:sldId id="258" r:id="rId6"/>
    <p:sldId id="259" r:id="rId7"/>
    <p:sldId id="260" r:id="rId8"/>
    <p:sldId id="265" r:id="rId9"/>
    <p:sldId id="262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739B-E278-4806-AAC8-5EE7097A172F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3FC1-31B3-4D60-9424-CE12B4566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33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739B-E278-4806-AAC8-5EE7097A172F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3FC1-31B3-4D60-9424-CE12B4566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59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739B-E278-4806-AAC8-5EE7097A172F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3FC1-31B3-4D60-9424-CE12B4566F4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630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739B-E278-4806-AAC8-5EE7097A172F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3FC1-31B3-4D60-9424-CE12B4566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816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739B-E278-4806-AAC8-5EE7097A172F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3FC1-31B3-4D60-9424-CE12B4566F4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974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739B-E278-4806-AAC8-5EE7097A172F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3FC1-31B3-4D60-9424-CE12B4566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05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739B-E278-4806-AAC8-5EE7097A172F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3FC1-31B3-4D60-9424-CE12B4566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180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739B-E278-4806-AAC8-5EE7097A172F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3FC1-31B3-4D60-9424-CE12B4566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84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739B-E278-4806-AAC8-5EE7097A172F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3FC1-31B3-4D60-9424-CE12B4566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33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739B-E278-4806-AAC8-5EE7097A172F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3FC1-31B3-4D60-9424-CE12B4566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46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739B-E278-4806-AAC8-5EE7097A172F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3FC1-31B3-4D60-9424-CE12B4566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32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739B-E278-4806-AAC8-5EE7097A172F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3FC1-31B3-4D60-9424-CE12B4566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1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739B-E278-4806-AAC8-5EE7097A172F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3FC1-31B3-4D60-9424-CE12B4566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16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739B-E278-4806-AAC8-5EE7097A172F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3FC1-31B3-4D60-9424-CE12B4566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45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739B-E278-4806-AAC8-5EE7097A172F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3FC1-31B3-4D60-9424-CE12B4566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34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739B-E278-4806-AAC8-5EE7097A172F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C3FC1-31B3-4D60-9424-CE12B4566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54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8739B-E278-4806-AAC8-5EE7097A172F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FC3FC1-31B3-4D60-9424-CE12B4566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75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mendeley.com/datasets/c2gw7fy2j4/3" TargetMode="External"/><Relationship Id="rId2" Type="http://schemas.openxmlformats.org/officeDocument/2006/relationships/hyperlink" Target="https://umbrella.cisco.com/info/dns-threat-trend-repo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010.12847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9788C-0049-2686-1586-127CA1F12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Cybersecurity:</a:t>
            </a:r>
            <a:br>
              <a:rPr lang="en-IN" dirty="0"/>
            </a:br>
            <a:r>
              <a:rPr lang="en-IN" dirty="0"/>
              <a:t>Phishing Detection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59BA4-3D86-6113-64A9-A17C8071CC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dirty="0"/>
              <a:t>PRML Project</a:t>
            </a:r>
          </a:p>
          <a:p>
            <a:r>
              <a:rPr lang="en-IN" dirty="0"/>
              <a:t>EP20BTECH11004</a:t>
            </a:r>
          </a:p>
        </p:txBody>
      </p:sp>
    </p:spTree>
    <p:extLst>
      <p:ext uri="{BB962C8B-B14F-4D97-AF65-F5344CB8AC3E}">
        <p14:creationId xmlns:p14="http://schemas.microsoft.com/office/powerpoint/2010/main" val="338225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99DD-4588-C07B-F526-2AF66DD2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EC04-09EC-12DC-D16A-06BA1876E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271" y="1828801"/>
            <a:ext cx="8834731" cy="4212562"/>
          </a:xfrm>
        </p:spPr>
        <p:txBody>
          <a:bodyPr>
            <a:noAutofit/>
          </a:bodyPr>
          <a:lstStyle/>
          <a:p>
            <a:r>
              <a:rPr lang="en-US" sz="1400" dirty="0"/>
              <a:t>Phishing is a type of cyber attack where attackers attempt to deceive individuals into divulging sensitive information, such as usernames, passwords, and financial details, by posing as a trustworthy entity. </a:t>
            </a:r>
          </a:p>
          <a:p>
            <a:r>
              <a:rPr lang="en-US" sz="1400" dirty="0"/>
              <a:t>Phishing has been recognized as the easiest and the most widespread cybersecurity threat as it targets the weakest link in the security chain, the User. </a:t>
            </a:r>
          </a:p>
          <a:p>
            <a:r>
              <a:rPr lang="en-US" sz="1400" dirty="0"/>
              <a:t> 86% of organizations have had at least one user try to connect to a phishing site. </a:t>
            </a:r>
          </a:p>
          <a:p>
            <a:r>
              <a:rPr lang="en-US" sz="1400" dirty="0"/>
              <a:t>Phishing attacks account for 90% of data breaches. </a:t>
            </a:r>
          </a:p>
          <a:p>
            <a:r>
              <a:rPr lang="en-US" sz="1400" dirty="0"/>
              <a:t>Machine learning is essential for phishing detection: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100" dirty="0"/>
              <a:t>Adaptability to Evolving Threats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100" dirty="0"/>
              <a:t>Automated Pattern Recognition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100" dirty="0"/>
              <a:t>Real-time Detection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100" dirty="0"/>
              <a:t>Behavioural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100" dirty="0"/>
              <a:t>Large-Scale Automation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100" dirty="0"/>
              <a:t>Continuous Learning and Improvement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100" dirty="0"/>
              <a:t>Enhanced False Positive/Negative Management</a:t>
            </a:r>
          </a:p>
        </p:txBody>
      </p:sp>
    </p:spTree>
    <p:extLst>
      <p:ext uri="{BB962C8B-B14F-4D97-AF65-F5344CB8AC3E}">
        <p14:creationId xmlns:p14="http://schemas.microsoft.com/office/powerpoint/2010/main" val="126743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96A9-321C-4E66-9449-5893376B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72E00D-916E-88B5-7729-BEE22AC99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66" y="1930400"/>
            <a:ext cx="8596668" cy="359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7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414A-4FEE-421C-DA16-0756DB2B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34065-305D-6039-FB22-489E9FE4D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65" y="1810871"/>
            <a:ext cx="10515600" cy="4569761"/>
          </a:xfrm>
        </p:spPr>
        <p:txBody>
          <a:bodyPr>
            <a:normAutofit/>
          </a:bodyPr>
          <a:lstStyle/>
          <a:p>
            <a:r>
              <a:rPr lang="en-IN" sz="1400" dirty="0"/>
              <a:t>Dataset Creation</a:t>
            </a:r>
          </a:p>
          <a:p>
            <a:r>
              <a:rPr lang="en-IN" sz="1400" dirty="0"/>
              <a:t>Extracting the data: X and Y and test-train split</a:t>
            </a:r>
          </a:p>
          <a:p>
            <a:r>
              <a:rPr lang="en-IN" sz="1400" dirty="0"/>
              <a:t>Scaling the data</a:t>
            </a:r>
          </a:p>
          <a:p>
            <a:r>
              <a:rPr lang="en-IN" sz="1400" dirty="0"/>
              <a:t>Machine learning Models</a:t>
            </a:r>
          </a:p>
          <a:p>
            <a:r>
              <a:rPr lang="en-IN" sz="1400" dirty="0"/>
              <a:t>Parameter Tuning + Cross Validation: </a:t>
            </a:r>
            <a:r>
              <a:rPr lang="en-IN" sz="1400" dirty="0" err="1"/>
              <a:t>GridSearchCV</a:t>
            </a:r>
            <a:endParaRPr lang="en-IN" sz="1400" dirty="0"/>
          </a:p>
          <a:p>
            <a:r>
              <a:rPr lang="en-IN" sz="1400" dirty="0"/>
              <a:t>Boosting: AdaBoost</a:t>
            </a:r>
          </a:p>
          <a:p>
            <a:r>
              <a:rPr lang="en-IN" sz="1400" dirty="0"/>
              <a:t>Majority Voting</a:t>
            </a:r>
          </a:p>
          <a:p>
            <a:r>
              <a:rPr lang="fr-FR" sz="1400" dirty="0"/>
              <a:t>Performance </a:t>
            </a:r>
            <a:r>
              <a:rPr lang="fr-FR" sz="1400" dirty="0" err="1"/>
              <a:t>Comparison</a:t>
            </a:r>
            <a:r>
              <a:rPr lang="fr-FR" sz="14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100" dirty="0"/>
              <a:t>Time Taken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100" dirty="0"/>
              <a:t>Accuracy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100" dirty="0"/>
              <a:t>Macro F1 Score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100" dirty="0"/>
              <a:t>Recall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100" dirty="0"/>
              <a:t>Log Loss</a:t>
            </a:r>
          </a:p>
          <a:p>
            <a:pPr marL="0" indent="0">
              <a:buNone/>
            </a:pPr>
            <a:endParaRPr lang="fr-FR" sz="1100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CF524-4DA1-A7EA-02EE-3F04C6C0D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954" y="2016443"/>
            <a:ext cx="3311811" cy="6468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3B1C8A-522F-6778-E345-58BAC1DD7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72" y="4597774"/>
            <a:ext cx="2881578" cy="18231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2D7BA0-DC04-B70C-807F-CDA2DED57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165" y="3508393"/>
            <a:ext cx="3073661" cy="217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2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5605-4BCF-F264-6E83-ACAFACEB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93" y="358588"/>
            <a:ext cx="8596668" cy="1048871"/>
          </a:xfrm>
        </p:spPr>
        <p:txBody>
          <a:bodyPr/>
          <a:lstStyle/>
          <a:p>
            <a:r>
              <a:rPr lang="en-IN" dirty="0"/>
              <a:t>Dataset Used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69D6-0608-CC46-DF7C-10A9FB741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93" y="3171303"/>
            <a:ext cx="9309348" cy="4986579"/>
          </a:xfrm>
        </p:spPr>
        <p:txBody>
          <a:bodyPr>
            <a:noAutofit/>
          </a:bodyPr>
          <a:lstStyle/>
          <a:p>
            <a:r>
              <a:rPr lang="en-IN" sz="1400" dirty="0"/>
              <a:t>The </a:t>
            </a:r>
            <a:r>
              <a:rPr lang="en-US" sz="1400" b="0" i="0" dirty="0">
                <a:effectLst/>
              </a:rPr>
              <a:t>dataset includes 11430 URLs with 87 extracted features.</a:t>
            </a:r>
          </a:p>
          <a:p>
            <a:r>
              <a:rPr lang="en-US" sz="1400" dirty="0"/>
              <a:t>It has f</a:t>
            </a:r>
            <a:r>
              <a:rPr lang="en-US" sz="1400" b="0" i="0" dirty="0">
                <a:effectLst/>
              </a:rPr>
              <a:t>eatures from three different classes: 56 extracted from the structure and syntax of URLs, 24 extracted from the content of their correspondent pages and 7 are extracted by querying external services. </a:t>
            </a:r>
          </a:p>
          <a:p>
            <a:r>
              <a:rPr lang="en-US" sz="1400" dirty="0"/>
              <a:t>The datasets are divided into 2: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/>
              <a:t>D</a:t>
            </a:r>
            <a:r>
              <a:rPr lang="en-US" sz="1100" b="0" i="0" dirty="0">
                <a:effectLst/>
              </a:rPr>
              <a:t>ataset A: contains a list a URLs together with their </a:t>
            </a:r>
            <a:r>
              <a:rPr lang="en-US" sz="1100" dirty="0"/>
              <a:t>Document Object Model </a:t>
            </a:r>
            <a:r>
              <a:rPr lang="en-US" sz="1100" b="0" i="0" dirty="0">
                <a:effectLst/>
              </a:rPr>
              <a:t>(DOM) tree objects.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/>
              <a:t>D</a:t>
            </a:r>
            <a:r>
              <a:rPr lang="en-US" sz="1100" b="0" i="0" dirty="0">
                <a:effectLst/>
              </a:rPr>
              <a:t>ataset B: contains the extracted feature values that can be used directly as input to classifiers for examination. </a:t>
            </a:r>
          </a:p>
          <a:p>
            <a:r>
              <a:rPr lang="en-US" sz="1400" b="0" i="0" dirty="0">
                <a:effectLst/>
              </a:rPr>
              <a:t>The dataset is balanced, it contains exactly 50% phishing and 50% legitimate URLs.</a:t>
            </a:r>
          </a:p>
          <a:p>
            <a:r>
              <a:rPr lang="en-US" sz="1400" b="0" i="0" dirty="0">
                <a:effectLst/>
              </a:rPr>
              <a:t>The Datasets </a:t>
            </a:r>
            <a:r>
              <a:rPr lang="en-US" sz="1400" dirty="0"/>
              <a:t>we</a:t>
            </a:r>
            <a:r>
              <a:rPr lang="en-US" sz="1400" b="0" i="0" dirty="0">
                <a:effectLst/>
              </a:rPr>
              <a:t>re constructed on May 2020.</a:t>
            </a:r>
          </a:p>
          <a:p>
            <a:r>
              <a:rPr lang="en-US" sz="1400" b="0" i="0" dirty="0">
                <a:effectLst/>
              </a:rPr>
              <a:t>Train Data: </a:t>
            </a:r>
            <a:r>
              <a:rPr lang="en-IN" sz="1400" dirty="0"/>
              <a:t>9140</a:t>
            </a:r>
            <a:endParaRPr lang="en-US" sz="1400" dirty="0"/>
          </a:p>
          <a:p>
            <a:r>
              <a:rPr lang="en-US" sz="1400" dirty="0"/>
              <a:t>Test Data: </a:t>
            </a:r>
            <a:r>
              <a:rPr lang="en-IN" sz="1400" dirty="0"/>
              <a:t>2285 </a:t>
            </a:r>
            <a:endParaRPr lang="en-US" sz="1400" dirty="0"/>
          </a:p>
          <a:p>
            <a:r>
              <a:rPr lang="en-US" sz="1400" dirty="0"/>
              <a:t>Link: </a:t>
            </a:r>
            <a:r>
              <a:rPr lang="en-IN" sz="1400" i="1" dirty="0"/>
              <a:t>https://data.mendeley.com/datasets/c2gw7fy2j4/3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45046-20EC-87E7-9AB1-13190380A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41" y="896471"/>
            <a:ext cx="6947646" cy="23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0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07AE-F7E4-3824-B7E8-964242EF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A927-BB16-A3E6-84BB-1E939C105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400" dirty="0"/>
              <a:t>Support Vector Model: Supervised Learning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100" dirty="0"/>
              <a:t>Objective Function:</a:t>
            </a:r>
          </a:p>
          <a:p>
            <a:endParaRPr lang="en-IN" sz="1400" dirty="0"/>
          </a:p>
          <a:p>
            <a:r>
              <a:rPr lang="en-IN" sz="1400" dirty="0"/>
              <a:t>Logistic Regression Classifier: Supervised Learning </a:t>
            </a:r>
          </a:p>
          <a:p>
            <a:r>
              <a:rPr lang="en-IN" sz="1100" dirty="0"/>
              <a:t>Objective Function:</a:t>
            </a:r>
          </a:p>
          <a:p>
            <a:pPr marL="0" indent="0">
              <a:buNone/>
            </a:pPr>
            <a:endParaRPr lang="en-IN" sz="1400" dirty="0"/>
          </a:p>
          <a:p>
            <a:r>
              <a:rPr lang="en-IN" sz="1400" dirty="0"/>
              <a:t>Decision Tree Classifier. : Supervised Learning </a:t>
            </a:r>
          </a:p>
          <a:p>
            <a:r>
              <a:rPr lang="en-IN" sz="1100" dirty="0"/>
              <a:t>Objective Function:</a:t>
            </a:r>
          </a:p>
          <a:p>
            <a:endParaRPr lang="en-IN" sz="1400" dirty="0"/>
          </a:p>
          <a:p>
            <a:r>
              <a:rPr lang="en-IN" sz="1400" dirty="0"/>
              <a:t>Random Forest Classifier. : Supervised Learning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100" dirty="0"/>
              <a:t>Objective Function: It is an Ensemble, therefore does not have a</a:t>
            </a:r>
          </a:p>
          <a:p>
            <a:pPr marL="0" indent="0">
              <a:buNone/>
            </a:pPr>
            <a:r>
              <a:rPr lang="en-IN" sz="1100" dirty="0"/>
              <a:t>	objective function. </a:t>
            </a:r>
          </a:p>
          <a:p>
            <a:endParaRPr lang="en-IN" sz="28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93C5A-728E-9364-DB96-DB78E9A26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404" y="2486052"/>
            <a:ext cx="2819644" cy="632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E4C20B-78EE-F099-73F9-0A71EF835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390" y="3648216"/>
            <a:ext cx="3284505" cy="35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2C80A3-1F28-0E2F-D9DC-75B98B4DD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642" y="4411880"/>
            <a:ext cx="2872989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9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07AE-F7E4-3824-B7E8-964242EF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A927-BB16-A3E6-84BB-1E939C105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7" y="2561702"/>
            <a:ext cx="8596668" cy="3880773"/>
          </a:xfrm>
        </p:spPr>
        <p:txBody>
          <a:bodyPr/>
          <a:lstStyle/>
          <a:p>
            <a:r>
              <a:rPr lang="en-US" sz="1400" dirty="0"/>
              <a:t>We are able to find a good classifier to identify a phishing website. We also increased its accuracy using parameter tuning. We were also able to prevent the problem of overfitting using k-fold cross validation.</a:t>
            </a:r>
          </a:p>
          <a:p>
            <a:r>
              <a:rPr lang="en-US" sz="1400" dirty="0"/>
              <a:t>From the confusion matrix it is evident that the Random Forest classifier gives the least False Negative and False Positives.</a:t>
            </a:r>
            <a:endParaRPr lang="en-IN" sz="1400" dirty="0"/>
          </a:p>
          <a:p>
            <a:r>
              <a:rPr lang="en-US" sz="1400" dirty="0"/>
              <a:t>The Random forest classifier also gives the best accuracy and macro-f1 score.</a:t>
            </a:r>
            <a:endParaRPr lang="en-IN" sz="1400" dirty="0"/>
          </a:p>
          <a:p>
            <a:r>
              <a:rPr lang="en-US" sz="1400" dirty="0"/>
              <a:t>Support Vector takes an average time as well as gives good accuracy.</a:t>
            </a:r>
            <a:endParaRPr lang="en-IN" sz="1400" dirty="0"/>
          </a:p>
          <a:p>
            <a:r>
              <a:rPr lang="en-US" sz="1400" dirty="0"/>
              <a:t>Prioritizing time we find Decision tree classifier takes less time with a small loss in accuracy. Logistic Regression takes longer than SVM but gives a lower accuracy.</a:t>
            </a:r>
          </a:p>
          <a:p>
            <a:pPr marL="0" indent="0">
              <a:buNone/>
            </a:pPr>
            <a:endParaRPr lang="en-IN" sz="2800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02DDDC-A7A6-408B-CA40-8F27DA7EA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10" y="1270000"/>
            <a:ext cx="5580031" cy="1183374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9216592-93A6-EF6F-F794-ECDA17EF3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813" y="5355455"/>
            <a:ext cx="3864023" cy="135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5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126A-6BCA-299A-7A17-C65CFAF6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8C833-7611-03F5-90E8-9470F62FA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63" y="2977227"/>
            <a:ext cx="8596668" cy="3880773"/>
          </a:xfrm>
        </p:spPr>
        <p:txBody>
          <a:bodyPr>
            <a:normAutofit/>
          </a:bodyPr>
          <a:lstStyle/>
          <a:p>
            <a:r>
              <a:rPr lang="en-US" sz="1400" dirty="0"/>
              <a:t>In this case we used all the available features as parameters, but their different combination can also be tried to check if better results can be obtained.</a:t>
            </a:r>
          </a:p>
          <a:p>
            <a:r>
              <a:rPr lang="en-US" sz="1400" dirty="0"/>
              <a:t>We could also try to increase performance by selecting featured ranked using filter methods like ’chi-square’, ’Pearson co-relation’, etc.</a:t>
            </a:r>
          </a:p>
          <a:p>
            <a:r>
              <a:rPr lang="en-US" sz="1400" dirty="0"/>
              <a:t>We could also try making it a real-time classification, like as in the case of a extension in a websites. However, in case the run-time for feature extraction should be decreased.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8847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7BF8-46D8-806A-EA8A-19E9C543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3BC2-5DD4-1741-84B6-B5CDA0F6E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hlinkClick r:id="rId2"/>
              </a:rPr>
              <a:t>New DNS Threat Trend Report - Cisco Umbrella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hlinkClick r:id="rId3"/>
              </a:rPr>
              <a:t>Web page phishing detection - Mendeley Data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hlinkClick r:id="rId4"/>
              </a:rPr>
              <a:t>2010.12847.pdf (arxiv.org)</a:t>
            </a:r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620560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E3421E2C63024B814EE4433B1C7594" ma:contentTypeVersion="3" ma:contentTypeDescription="Create a new document." ma:contentTypeScope="" ma:versionID="90806d16a43f337ca8c48b5ebf63c008">
  <xsd:schema xmlns:xsd="http://www.w3.org/2001/XMLSchema" xmlns:xs="http://www.w3.org/2001/XMLSchema" xmlns:p="http://schemas.microsoft.com/office/2006/metadata/properties" xmlns:ns3="7870e12b-026f-4921-ae93-c41ed233b9ae" targetNamespace="http://schemas.microsoft.com/office/2006/metadata/properties" ma:root="true" ma:fieldsID="080082206633e8c83b9622517682e2e0" ns3:_="">
    <xsd:import namespace="7870e12b-026f-4921-ae93-c41ed233b9a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70e12b-026f-4921-ae93-c41ed233b9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531F28-FE20-4536-BA45-965200BC93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70e12b-026f-4921-ae93-c41ed233b9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8332CC-FB5E-489E-8852-9CBE33D2D9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BAE4DA-B62E-4142-B030-09A958C14E75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7870e12b-026f-4921-ae93-c41ed233b9ae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</TotalTime>
  <Words>599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 Cybersecurity: Phishing Detection </vt:lpstr>
      <vt:lpstr>Motivation</vt:lpstr>
      <vt:lpstr>Problem Description</vt:lpstr>
      <vt:lpstr>Methodology</vt:lpstr>
      <vt:lpstr>Dataset Used</vt:lpstr>
      <vt:lpstr>Models</vt:lpstr>
      <vt:lpstr>Results and Discussion</vt:lpstr>
      <vt:lpstr>Improvements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Cybersecurity: Phishing Detection</dc:title>
  <dc:creator>Devananth V</dc:creator>
  <cp:lastModifiedBy>Devananth V</cp:lastModifiedBy>
  <cp:revision>3</cp:revision>
  <dcterms:created xsi:type="dcterms:W3CDTF">2023-12-10T05:31:28Z</dcterms:created>
  <dcterms:modified xsi:type="dcterms:W3CDTF">2023-12-14T08:02:23Z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0x0101007DE3421E2C63024B814EE4433B1C7594</vt:lpwstr>
  </property>
</Properties>
</file>