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7" r:id="rId2"/>
    <p:sldId id="258" r:id="rId3"/>
    <p:sldId id="278" r:id="rId4"/>
    <p:sldId id="279" r:id="rId5"/>
    <p:sldId id="280" r:id="rId6"/>
    <p:sldId id="277" r:id="rId7"/>
    <p:sldId id="266" r:id="rId8"/>
    <p:sldId id="265" r:id="rId9"/>
    <p:sldId id="281" r:id="rId10"/>
    <p:sldId id="290" r:id="rId11"/>
    <p:sldId id="283" r:id="rId12"/>
    <p:sldId id="284" r:id="rId13"/>
    <p:sldId id="285" r:id="rId14"/>
    <p:sldId id="286" r:id="rId15"/>
    <p:sldId id="287" r:id="rId16"/>
    <p:sldId id="288" r:id="rId17"/>
    <p:sldId id="289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8" d="100"/>
          <a:sy n="98" d="100"/>
        </p:scale>
        <p:origin x="11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9DB38-84E8-4692-AE82-43B6A4680257}" type="datetimeFigureOut">
              <a:rPr lang="en-IN" smtClean="0"/>
              <a:t>15-08-2024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F0D9E-B8AC-4EAC-BB27-33C3DB04108A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49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9DB38-84E8-4692-AE82-43B6A4680257}" type="datetimeFigureOut">
              <a:rPr lang="en-IN" smtClean="0"/>
              <a:t>15-08-2024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F0D9E-B8AC-4EAC-BB27-33C3DB0410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8565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9DB38-84E8-4692-AE82-43B6A4680257}" type="datetimeFigureOut">
              <a:rPr lang="en-IN" smtClean="0"/>
              <a:t>15-08-2024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F0D9E-B8AC-4EAC-BB27-33C3DB0410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9729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9DB38-84E8-4692-AE82-43B6A4680257}" type="datetimeFigureOut">
              <a:rPr lang="en-IN" smtClean="0"/>
              <a:t>15-08-2024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F0D9E-B8AC-4EAC-BB27-33C3DB0410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068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9DB38-84E8-4692-AE82-43B6A4680257}" type="datetimeFigureOut">
              <a:rPr lang="en-IN" smtClean="0"/>
              <a:t>15-08-2024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F0D9E-B8AC-4EAC-BB27-33C3DB04108A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1747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9DB38-84E8-4692-AE82-43B6A4680257}" type="datetimeFigureOut">
              <a:rPr lang="en-IN" smtClean="0"/>
              <a:t>15-08-2024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F0D9E-B8AC-4EAC-BB27-33C3DB0410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8048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9DB38-84E8-4692-AE82-43B6A4680257}" type="datetimeFigureOut">
              <a:rPr lang="en-IN" smtClean="0"/>
              <a:t>15-08-2024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F0D9E-B8AC-4EAC-BB27-33C3DB0410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9898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9DB38-84E8-4692-AE82-43B6A4680257}" type="datetimeFigureOut">
              <a:rPr lang="en-IN" smtClean="0"/>
              <a:t>15-08-2024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F0D9E-B8AC-4EAC-BB27-33C3DB0410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3563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9DB38-84E8-4692-AE82-43B6A4680257}" type="datetimeFigureOut">
              <a:rPr lang="en-IN" smtClean="0"/>
              <a:t>15-08-2024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F0D9E-B8AC-4EAC-BB27-33C3DB0410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8234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149DB38-84E8-4692-AE82-43B6A4680257}" type="datetimeFigureOut">
              <a:rPr lang="en-IN" smtClean="0"/>
              <a:t>15-08-2024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DF0D9E-B8AC-4EAC-BB27-33C3DB0410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1549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9DB38-84E8-4692-AE82-43B6A4680257}" type="datetimeFigureOut">
              <a:rPr lang="en-IN" smtClean="0"/>
              <a:t>15-08-2024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F0D9E-B8AC-4EAC-BB27-33C3DB0410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843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149DB38-84E8-4692-AE82-43B6A4680257}" type="datetimeFigureOut">
              <a:rPr lang="en-IN" smtClean="0"/>
              <a:t>15-08-2024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DF0D9E-B8AC-4EAC-BB27-33C3DB04108A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5449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C52F9-41A2-89B6-06E9-3B1F0EEC14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25787"/>
            <a:ext cx="9144000" cy="2075610"/>
          </a:xfrm>
        </p:spPr>
        <p:txBody>
          <a:bodyPr>
            <a:normAutofit/>
          </a:bodyPr>
          <a:lstStyle/>
          <a:p>
            <a:r>
              <a:rPr lang="en-US" sz="5400" dirty="0">
                <a:latin typeface="Bahnschrift Condensed" panose="020B0502040204020203" pitchFamily="34" charset="0"/>
              </a:rPr>
              <a:t>Magnetic field line Diffusion in Plasma Reconnection</a:t>
            </a:r>
            <a:endParaRPr lang="en-IN" sz="5400" dirty="0">
              <a:latin typeface="Bahnschrift Condensed" panose="020B05020402040202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3E5D54-7901-C32A-B462-831566339B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65984" y="5245068"/>
            <a:ext cx="2796988" cy="1030942"/>
          </a:xfrm>
        </p:spPr>
        <p:txBody>
          <a:bodyPr>
            <a:normAutofit/>
          </a:bodyPr>
          <a:lstStyle/>
          <a:p>
            <a:r>
              <a:rPr lang="en-IN" sz="2000" b="1" dirty="0"/>
              <a:t>Devananth V</a:t>
            </a:r>
          </a:p>
          <a:p>
            <a:r>
              <a:rPr lang="en-IN" sz="2000" b="1" dirty="0"/>
              <a:t>EP20BTECH11004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7F41CC-19C8-0BD2-C47E-78E8E6A206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333" y="3551803"/>
            <a:ext cx="1811739" cy="162754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8BD376B-4999-6EBA-6354-2FF6D506D7DB}"/>
              </a:ext>
            </a:extLst>
          </p:cNvPr>
          <p:cNvSpPr txBox="1"/>
          <p:nvPr/>
        </p:nvSpPr>
        <p:spPr>
          <a:xfrm>
            <a:off x="8489315" y="5298874"/>
            <a:ext cx="37026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Project Supervisor</a:t>
            </a:r>
          </a:p>
          <a:p>
            <a:endParaRPr lang="en-IN" dirty="0"/>
          </a:p>
          <a:p>
            <a:r>
              <a:rPr lang="en-IN" dirty="0"/>
              <a:t>Asst Prof. </a:t>
            </a:r>
            <a:r>
              <a:rPr lang="en-IN" dirty="0" err="1"/>
              <a:t>Kirit</a:t>
            </a:r>
            <a:r>
              <a:rPr lang="en-IN" dirty="0"/>
              <a:t> Kumar Makwana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C6DADF-A9F2-CF0F-30D8-18309BA39883}"/>
              </a:ext>
            </a:extLst>
          </p:cNvPr>
          <p:cNvSpPr txBox="1"/>
          <p:nvPr/>
        </p:nvSpPr>
        <p:spPr>
          <a:xfrm>
            <a:off x="744333" y="5386117"/>
            <a:ext cx="22953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Engineering Physics</a:t>
            </a:r>
          </a:p>
          <a:p>
            <a:r>
              <a:rPr lang="en-IN" dirty="0"/>
              <a:t>Department of Physics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204117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D0093-31E5-1DFD-2C07-8089C127A2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658185"/>
          </a:xfrm>
        </p:spPr>
        <p:txBody>
          <a:bodyPr>
            <a:normAutofit/>
          </a:bodyPr>
          <a:lstStyle/>
          <a:p>
            <a:r>
              <a:rPr lang="en-IN" dirty="0"/>
              <a:t>OBSERVATIONS </a:t>
            </a:r>
            <a:br>
              <a:rPr lang="en-IN" dirty="0"/>
            </a:br>
            <a:r>
              <a:rPr lang="en-IN" dirty="0"/>
              <a:t>AND </a:t>
            </a:r>
            <a:br>
              <a:rPr lang="en-IN" dirty="0"/>
            </a:br>
            <a:r>
              <a:rPr lang="en-IN" dirty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1111867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06A20-AD7F-99F4-2037-B238C3DB8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Field lines at a </a:t>
            </a:r>
            <a:r>
              <a:rPr lang="en-IN" dirty="0" err="1"/>
              <a:t>Seperation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CEC06E-E5E7-E3AC-D0ED-B3EC3B160D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effectLst/>
                <a:latin typeface="Arial" panose="020B0604020202020204" pitchFamily="34" charset="0"/>
              </a:rPr>
              <a:t>The images given below show the form of the field lines at ’t=0’ and ’t=100000’ with initial points in a straight line </a:t>
            </a:r>
            <a:r>
              <a:rPr lang="en-US" sz="1800" dirty="0" err="1">
                <a:effectLst/>
                <a:latin typeface="Arial" panose="020B0604020202020204" pitchFamily="34" charset="0"/>
              </a:rPr>
              <a:t>parrallel</a:t>
            </a:r>
            <a:r>
              <a:rPr lang="en-US" sz="1800" dirty="0">
                <a:effectLst/>
                <a:latin typeface="Arial" panose="020B0604020202020204" pitchFamily="34" charset="0"/>
              </a:rPr>
              <a:t> to z-axis(x=0.2 and y= 0.7) at a </a:t>
            </a:r>
            <a:r>
              <a:rPr lang="en-US" sz="1800" dirty="0" err="1">
                <a:effectLst/>
                <a:latin typeface="Arial" panose="020B0604020202020204" pitchFamily="34" charset="0"/>
              </a:rPr>
              <a:t>seperation</a:t>
            </a:r>
            <a:r>
              <a:rPr lang="en-US" sz="1800" dirty="0">
                <a:effectLst/>
                <a:latin typeface="Arial" panose="020B0604020202020204" pitchFamily="34" charset="0"/>
              </a:rPr>
              <a:t>.</a:t>
            </a:r>
            <a:endParaRPr lang="en-IN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936A50-545F-D37B-F97B-D8B34A9D4C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539902"/>
            <a:ext cx="5043644" cy="37827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2D50E0C-558E-F3E1-01B4-1191C6F0BB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618108"/>
            <a:ext cx="4835097" cy="3626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8089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5ECCC-1C88-41CD-121A-94B67BBD1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Adjoining Field 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492B01-9FA9-D01D-F9B3-BFDB69B8A0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effectLst/>
                <a:latin typeface="Arial" panose="020B0604020202020204" pitchFamily="34" charset="0"/>
              </a:rPr>
              <a:t>The images given below show the form of the field lines at ’t=0’ and ’t=100000’ with adjoined initial points.</a:t>
            </a:r>
            <a:endParaRPr lang="en-IN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56E45C-0D9C-133F-9255-CF201B45EF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087" y="2536980"/>
            <a:ext cx="5063919" cy="379793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2430525-7227-0684-6810-9DBF6D7CCB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3943" y="2513961"/>
            <a:ext cx="5063919" cy="3797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1377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AE41F-BD7D-1764-FB72-E7F0D7879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Diffusion of the Field 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D128F9-7C10-F433-F7E0-C496CE8185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effectLst/>
                <a:latin typeface="Arial" panose="020B0604020202020204" pitchFamily="34" charset="0"/>
              </a:rPr>
              <a:t>To find the diffusion we take 3 different localities with 10 magnetic field lines each.</a:t>
            </a:r>
          </a:p>
          <a:p>
            <a:r>
              <a:rPr lang="en-US" sz="1800" dirty="0">
                <a:effectLst/>
                <a:latin typeface="Arial" panose="020B0604020202020204" pitchFamily="34" charset="0"/>
              </a:rPr>
              <a:t> </a:t>
            </a:r>
            <a:r>
              <a:rPr lang="fr-FR" sz="1800" dirty="0">
                <a:effectLst/>
                <a:latin typeface="Arial" panose="020B0604020202020204" pitchFamily="34" charset="0"/>
              </a:rPr>
              <a:t> ”log(Diffusion)” vs ”log(l)”</a:t>
            </a:r>
            <a:endParaRPr lang="en-IN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BDD958-42A4-23FF-F762-EB5FADFB00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7609" y="2573951"/>
            <a:ext cx="5476781" cy="3638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2316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9ADE4-01D3-CAA6-BBE7-2BE263F12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5874"/>
            <a:ext cx="10515600" cy="4701089"/>
          </a:xfrm>
        </p:spPr>
        <p:txBody>
          <a:bodyPr/>
          <a:lstStyle/>
          <a:p>
            <a:r>
              <a:rPr lang="en-US" sz="1800" dirty="0">
                <a:effectLst/>
                <a:latin typeface="Arial" panose="020B0604020202020204" pitchFamily="34" charset="0"/>
              </a:rPr>
              <a:t>The straight line is of the form log(r) = αlog(l)+c, where α is the slope and c is the y-intercept. </a:t>
            </a:r>
          </a:p>
          <a:p>
            <a:r>
              <a:rPr lang="en-US" sz="1800" dirty="0">
                <a:effectLst/>
                <a:latin typeface="Arial" panose="020B0604020202020204" pitchFamily="34" charset="0"/>
              </a:rPr>
              <a:t>We consider two end points (x1, y1) and (x2, y2).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2F8A2C-C8CE-09E9-4ADC-8DC6398503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7972" y="3188959"/>
            <a:ext cx="3132972" cy="138510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304AB4B-1586-DB5A-22FF-65BCABE9BD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1664" y="2959922"/>
            <a:ext cx="2747807" cy="1732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9264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F5FD2-C4C3-41D7-B055-A5D678C14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6B3CF-2C9A-42B5-04AC-3C53A7E937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90402"/>
            <a:ext cx="10515600" cy="4351338"/>
          </a:xfrm>
        </p:spPr>
        <p:txBody>
          <a:bodyPr>
            <a:normAutofit/>
          </a:bodyPr>
          <a:lstStyle/>
          <a:p>
            <a:r>
              <a:rPr lang="en-US" sz="1800" dirty="0">
                <a:effectLst/>
                <a:latin typeface="Arial" panose="020B0604020202020204" pitchFamily="34" charset="0"/>
              </a:rPr>
              <a:t>We take (x1=0.0494441, y1=0.00927756) and (x2=0.200011, y2=0.351961)</a:t>
            </a:r>
          </a:p>
          <a:p>
            <a:endParaRPr lang="en-US" sz="1800" dirty="0">
              <a:effectLst/>
              <a:latin typeface="Arial" panose="020B0604020202020204" pitchFamily="34" charset="0"/>
            </a:endParaRPr>
          </a:p>
          <a:p>
            <a:r>
              <a:rPr lang="en-US" sz="1800" dirty="0">
                <a:effectLst/>
                <a:latin typeface="Arial" panose="020B0604020202020204" pitchFamily="34" charset="0"/>
              </a:rPr>
              <a:t>Calculating we get α= 0.954066858.</a:t>
            </a:r>
          </a:p>
          <a:p>
            <a:endParaRPr lang="en-US" sz="1800" dirty="0">
              <a:latin typeface="Arial" panose="020B0604020202020204" pitchFamily="34" charset="0"/>
            </a:endParaRPr>
          </a:p>
          <a:p>
            <a:r>
              <a:rPr lang="en-IN" sz="1800" dirty="0">
                <a:effectLst/>
                <a:latin typeface="Arial" panose="020B0604020202020204" pitchFamily="34" charset="0"/>
              </a:rPr>
              <a:t>Diffusion r ∝ l</a:t>
            </a:r>
            <a:r>
              <a:rPr lang="en-IN" sz="1800" baseline="30000" dirty="0">
                <a:effectLst/>
                <a:latin typeface="Arial" panose="020B0604020202020204" pitchFamily="34" charset="0"/>
              </a:rPr>
              <a:t>0.954066858</a:t>
            </a:r>
            <a:r>
              <a:rPr lang="en-IN" sz="1800" dirty="0">
                <a:effectLst/>
                <a:latin typeface="Arial" panose="020B0604020202020204" pitchFamily="34" charset="0"/>
              </a:rPr>
              <a:t>.</a:t>
            </a:r>
          </a:p>
          <a:p>
            <a:endParaRPr lang="en-US" sz="1800" dirty="0">
              <a:latin typeface="Arial" panose="020B0604020202020204" pitchFamily="34" charset="0"/>
            </a:endParaRPr>
          </a:p>
          <a:p>
            <a:r>
              <a:rPr lang="en-US" sz="1800" dirty="0">
                <a:effectLst/>
                <a:latin typeface="Arial" panose="020B0604020202020204" pitchFamily="34" charset="0"/>
              </a:rPr>
              <a:t>Since we get α &gt; 1/2 , it means that the field lines show </a:t>
            </a:r>
            <a:r>
              <a:rPr lang="en-US" sz="1800" dirty="0" err="1">
                <a:effectLst/>
                <a:latin typeface="Arial" panose="020B0604020202020204" pitchFamily="34" charset="0"/>
              </a:rPr>
              <a:t>Superdiffusion</a:t>
            </a:r>
            <a:r>
              <a:rPr lang="en-US" sz="1800" dirty="0">
                <a:effectLst/>
                <a:latin typeface="Arial" panose="020B0604020202020204" pitchFamily="34" charset="0"/>
              </a:rPr>
              <a:t>.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17454985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066CA-9401-B50D-5EA9-CD5E3D8F3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3D44A5-7EEA-E378-2B2E-574C4CB1E5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1800" dirty="0">
                <a:effectLst/>
                <a:latin typeface="Arial" panose="020B0604020202020204" pitchFamily="34" charset="0"/>
              </a:rPr>
              <a:t>1. William H. Press, Saul A. </a:t>
            </a:r>
            <a:r>
              <a:rPr lang="en-IN" sz="1800" dirty="0" err="1">
                <a:effectLst/>
                <a:latin typeface="Arial" panose="020B0604020202020204" pitchFamily="34" charset="0"/>
              </a:rPr>
              <a:t>Teukolsky</a:t>
            </a:r>
            <a:r>
              <a:rPr lang="en-IN" sz="1800" dirty="0">
                <a:effectLst/>
                <a:latin typeface="Arial" panose="020B0604020202020204" pitchFamily="34" charset="0"/>
              </a:rPr>
              <a:t>, ”Adaptive </a:t>
            </a:r>
            <a:r>
              <a:rPr lang="en-IN" sz="1800" dirty="0" err="1">
                <a:effectLst/>
                <a:latin typeface="Arial" panose="020B0604020202020204" pitchFamily="34" charset="0"/>
              </a:rPr>
              <a:t>Stepsize</a:t>
            </a:r>
            <a:r>
              <a:rPr lang="en-IN" sz="1800" dirty="0">
                <a:effectLst/>
                <a:latin typeface="Arial" panose="020B0604020202020204" pitchFamily="34" charset="0"/>
              </a:rPr>
              <a:t> Runge-</a:t>
            </a:r>
            <a:r>
              <a:rPr lang="en-IN" sz="1800" dirty="0" err="1">
                <a:effectLst/>
                <a:latin typeface="Arial" panose="020B0604020202020204" pitchFamily="34" charset="0"/>
              </a:rPr>
              <a:t>Kutta</a:t>
            </a:r>
            <a:r>
              <a:rPr lang="en-IN" sz="1800" dirty="0">
                <a:effectLst/>
                <a:latin typeface="Arial" panose="020B0604020202020204" pitchFamily="34" charset="0"/>
              </a:rPr>
              <a:t> Integration”, Published by the American Institute of Physics in 1992.</a:t>
            </a:r>
            <a:br>
              <a:rPr lang="en-IN" sz="1800" dirty="0"/>
            </a:br>
            <a:endParaRPr lang="en-IN" sz="1800" dirty="0"/>
          </a:p>
          <a:p>
            <a:r>
              <a:rPr lang="en-IN" sz="1800" dirty="0">
                <a:effectLst/>
                <a:latin typeface="Arial" panose="020B0604020202020204" pitchFamily="34" charset="0"/>
              </a:rPr>
              <a:t>2. </a:t>
            </a:r>
            <a:r>
              <a:rPr lang="en-IN" sz="1800" dirty="0" err="1">
                <a:effectLst/>
                <a:latin typeface="Arial" panose="020B0604020202020204" pitchFamily="34" charset="0"/>
              </a:rPr>
              <a:t>Snehanshu</a:t>
            </a:r>
            <a:r>
              <a:rPr lang="en-IN" sz="1800" dirty="0">
                <a:effectLst/>
                <a:latin typeface="Arial" panose="020B0604020202020204" pitchFamily="34" charset="0"/>
              </a:rPr>
              <a:t> </a:t>
            </a:r>
            <a:r>
              <a:rPr lang="en-IN" sz="1800" dirty="0" err="1">
                <a:effectLst/>
                <a:latin typeface="Arial" panose="020B0604020202020204" pitchFamily="34" charset="0"/>
              </a:rPr>
              <a:t>Maiti</a:t>
            </a:r>
            <a:r>
              <a:rPr lang="en-IN" sz="1800" dirty="0">
                <a:effectLst/>
                <a:latin typeface="Arial" panose="020B0604020202020204" pitchFamily="34" charset="0"/>
              </a:rPr>
              <a:t>, Kirit D. Makwana, </a:t>
            </a:r>
            <a:r>
              <a:rPr lang="en-IN" sz="1800" dirty="0" err="1">
                <a:effectLst/>
                <a:latin typeface="Arial" panose="020B0604020202020204" pitchFamily="34" charset="0"/>
              </a:rPr>
              <a:t>Heshou</a:t>
            </a:r>
            <a:r>
              <a:rPr lang="en-IN" sz="1800" dirty="0">
                <a:effectLst/>
                <a:latin typeface="Arial" panose="020B0604020202020204" pitchFamily="34" charset="0"/>
              </a:rPr>
              <a:t> Zhang, and </a:t>
            </a:r>
            <a:r>
              <a:rPr lang="en-IN" sz="1800" dirty="0" err="1">
                <a:effectLst/>
                <a:latin typeface="Arial" panose="020B0604020202020204" pitchFamily="34" charset="0"/>
              </a:rPr>
              <a:t>Huirong</a:t>
            </a:r>
            <a:r>
              <a:rPr lang="en-IN" sz="1800" dirty="0">
                <a:effectLst/>
                <a:latin typeface="Arial" panose="020B0604020202020204" pitchFamily="34" charset="0"/>
              </a:rPr>
              <a:t> Yan, ”Cosmic-ray Transport in Magnetohydrodynamic Turbulence”, Published in the </a:t>
            </a:r>
            <a:r>
              <a:rPr lang="en-IN" sz="1800" dirty="0" err="1">
                <a:effectLst/>
                <a:latin typeface="Arial" panose="020B0604020202020204" pitchFamily="34" charset="0"/>
              </a:rPr>
              <a:t>The</a:t>
            </a:r>
            <a:r>
              <a:rPr lang="en-IN" sz="1800" dirty="0">
                <a:effectLst/>
                <a:latin typeface="Arial" panose="020B0604020202020204" pitchFamily="34" charset="0"/>
              </a:rPr>
              <a:t> Astrophysical Journal by the American Astronomical Society on February 2022.</a:t>
            </a:r>
            <a:br>
              <a:rPr lang="en-IN" sz="1800" dirty="0"/>
            </a:br>
            <a:endParaRPr lang="en-IN" sz="1800" dirty="0"/>
          </a:p>
          <a:p>
            <a:r>
              <a:rPr lang="en-IN" sz="1800" dirty="0">
                <a:effectLst/>
                <a:latin typeface="Arial" panose="020B0604020202020204" pitchFamily="34" charset="0"/>
              </a:rPr>
              <a:t>3. </a:t>
            </a:r>
            <a:r>
              <a:rPr lang="en-IN" sz="1800" dirty="0" err="1">
                <a:effectLst/>
                <a:latin typeface="Arial" panose="020B0604020202020204" pitchFamily="34" charset="0"/>
              </a:rPr>
              <a:t>Peera</a:t>
            </a:r>
            <a:r>
              <a:rPr lang="en-IN" sz="1800" dirty="0">
                <a:effectLst/>
                <a:latin typeface="Arial" panose="020B0604020202020204" pitchFamily="34" charset="0"/>
              </a:rPr>
              <a:t> </a:t>
            </a:r>
            <a:r>
              <a:rPr lang="en-IN" sz="1800" dirty="0" err="1">
                <a:effectLst/>
                <a:latin typeface="Arial" panose="020B0604020202020204" pitchFamily="34" charset="0"/>
              </a:rPr>
              <a:t>Pongkitiwanichakul</a:t>
            </a:r>
            <a:r>
              <a:rPr lang="en-IN" sz="1800" dirty="0">
                <a:effectLst/>
                <a:latin typeface="Arial" panose="020B0604020202020204" pitchFamily="34" charset="0"/>
              </a:rPr>
              <a:t>, Kirit D. Makwana, and David </a:t>
            </a:r>
            <a:r>
              <a:rPr lang="en-IN" sz="1800" dirty="0" err="1">
                <a:effectLst/>
                <a:latin typeface="Arial" panose="020B0604020202020204" pitchFamily="34" charset="0"/>
              </a:rPr>
              <a:t>Ruffolo</a:t>
            </a:r>
            <a:r>
              <a:rPr lang="en-IN" sz="1800" dirty="0">
                <a:effectLst/>
                <a:latin typeface="Arial" panose="020B0604020202020204" pitchFamily="34" charset="0"/>
              </a:rPr>
              <a:t>, ”Driving reconnection in sheared magnetic configurations with forced fluctuations”, Published in Physics of Plasmas on February 2018.</a:t>
            </a:r>
            <a:br>
              <a:rPr lang="en-IN" sz="1800" dirty="0"/>
            </a:br>
            <a:endParaRPr lang="en-IN" sz="1800" dirty="0"/>
          </a:p>
          <a:p>
            <a:r>
              <a:rPr lang="en-IN" sz="1800" dirty="0">
                <a:effectLst/>
                <a:latin typeface="Arial" panose="020B0604020202020204" pitchFamily="34" charset="0"/>
              </a:rPr>
              <a:t>4. Abhinav Poddar, Engineering Physics, Department of Physics, Indian Institute of Technology Hyderabad, ”Tracing of field lines from MHD dataset”, April 2022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15803914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C04A9B-1906-A235-AF87-842FAFFD4B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9676"/>
            <a:ext cx="10515600" cy="5583405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Arial" panose="020B0604020202020204" pitchFamily="34" charset="0"/>
              </a:rPr>
              <a:t>5</a:t>
            </a:r>
            <a:r>
              <a:rPr lang="en-US" sz="1800" dirty="0">
                <a:effectLst/>
                <a:latin typeface="Arial" panose="020B0604020202020204" pitchFamily="34" charset="0"/>
              </a:rPr>
              <a:t>. ”https://en.wikipedia.org/wiki/Magnetic </a:t>
            </a:r>
            <a:r>
              <a:rPr lang="en-US" sz="1800" dirty="0" err="1">
                <a:effectLst/>
                <a:latin typeface="Arial" panose="020B0604020202020204" pitchFamily="34" charset="0"/>
              </a:rPr>
              <a:t>reconnection”,”https</a:t>
            </a:r>
            <a:r>
              <a:rPr lang="en-US" sz="1800" dirty="0">
                <a:effectLst/>
                <a:latin typeface="Arial" panose="020B0604020202020204" pitchFamily="34" charset="0"/>
              </a:rPr>
              <a:t>://en.wikipedia.org/wiki/Plasma (physics)”</a:t>
            </a:r>
            <a:br>
              <a:rPr lang="en-US" sz="1800" dirty="0"/>
            </a:br>
            <a:endParaRPr lang="en-US" sz="1800" dirty="0"/>
          </a:p>
          <a:p>
            <a:r>
              <a:rPr lang="en-US" sz="1800" dirty="0">
                <a:latin typeface="Arial" panose="020B0604020202020204" pitchFamily="34" charset="0"/>
              </a:rPr>
              <a:t>6</a:t>
            </a:r>
            <a:r>
              <a:rPr lang="en-US" sz="1800" dirty="0">
                <a:effectLst/>
                <a:latin typeface="Arial" panose="020B0604020202020204" pitchFamily="34" charset="0"/>
              </a:rPr>
              <a:t>. ”https://royalsocietypublishing.org/</a:t>
            </a:r>
            <a:r>
              <a:rPr lang="en-US" sz="1800" dirty="0" err="1">
                <a:effectLst/>
                <a:latin typeface="Arial" panose="020B0604020202020204" pitchFamily="34" charset="0"/>
              </a:rPr>
              <a:t>doi</a:t>
            </a:r>
            <a:r>
              <a:rPr lang="en-US" sz="1800" dirty="0">
                <a:effectLst/>
                <a:latin typeface="Arial" panose="020B0604020202020204" pitchFamily="34" charset="0"/>
              </a:rPr>
              <a:t>/10.1098/rsta.2014.0144”</a:t>
            </a:r>
            <a:br>
              <a:rPr lang="en-US" sz="1800" dirty="0"/>
            </a:br>
            <a:endParaRPr lang="en-US" sz="1800" dirty="0"/>
          </a:p>
          <a:p>
            <a:r>
              <a:rPr lang="en-US" sz="1800" dirty="0">
                <a:latin typeface="Arial" panose="020B0604020202020204" pitchFamily="34" charset="0"/>
              </a:rPr>
              <a:t>7</a:t>
            </a:r>
            <a:r>
              <a:rPr lang="en-US" sz="1800" dirty="0">
                <a:effectLst/>
                <a:latin typeface="Arial" panose="020B0604020202020204" pitchFamily="34" charset="0"/>
              </a:rPr>
              <a:t>. ”https://numpy.org/doc/stable/reference/generated/numpy.interp.html”</a:t>
            </a:r>
            <a:br>
              <a:rPr lang="en-US" sz="1800" dirty="0"/>
            </a:br>
            <a:endParaRPr lang="en-US" sz="1800" dirty="0"/>
          </a:p>
          <a:p>
            <a:r>
              <a:rPr lang="en-US" sz="1800" dirty="0">
                <a:latin typeface="Arial" panose="020B0604020202020204" pitchFamily="34" charset="0"/>
              </a:rPr>
              <a:t>8</a:t>
            </a:r>
            <a:r>
              <a:rPr lang="en-US" sz="1800" dirty="0">
                <a:effectLst/>
                <a:latin typeface="Arial" panose="020B0604020202020204" pitchFamily="34" charset="0"/>
              </a:rPr>
              <a:t>.”https://www.nature.com/articles/nature10827.pdf?pdf=reference”</a:t>
            </a:r>
            <a:br>
              <a:rPr lang="en-US" sz="1800" dirty="0"/>
            </a:br>
            <a:endParaRPr lang="en-US" sz="1800" dirty="0"/>
          </a:p>
          <a:p>
            <a:r>
              <a:rPr lang="en-US" sz="1800" dirty="0">
                <a:latin typeface="Arial" panose="020B0604020202020204" pitchFamily="34" charset="0"/>
              </a:rPr>
              <a:t>9</a:t>
            </a:r>
            <a:r>
              <a:rPr lang="en-US" sz="1800" dirty="0">
                <a:effectLst/>
                <a:latin typeface="Arial" panose="020B0604020202020204" pitchFamily="34" charset="0"/>
              </a:rPr>
              <a:t>.”https://link.springer.com/article/10.1007/s41116-022-00032-9”</a:t>
            </a:r>
            <a:br>
              <a:rPr lang="en-US" sz="1800" dirty="0"/>
            </a:br>
            <a:endParaRPr lang="en-US" sz="1800" dirty="0"/>
          </a:p>
          <a:p>
            <a:r>
              <a:rPr lang="en-US" sz="1800" dirty="0">
                <a:effectLst/>
                <a:latin typeface="Arial" panose="020B0604020202020204" pitchFamily="34" charset="0"/>
              </a:rPr>
              <a:t>10.”https://www.compadre.org/nexusph/course/Diffusion and random walks”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852049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42AE7-EE7C-A973-BA45-2B6A9F71F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B975CD-2454-BE54-E8B4-B5BA077D06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7" y="2402542"/>
            <a:ext cx="9720071" cy="4041289"/>
          </a:xfrm>
        </p:spPr>
        <p:txBody>
          <a:bodyPr>
            <a:normAutofit/>
          </a:bodyPr>
          <a:lstStyle/>
          <a:p>
            <a:r>
              <a:rPr lang="en-US" sz="1800" dirty="0">
                <a:effectLst/>
              </a:rPr>
              <a:t>Magnetic field lines are continuously created and destroyed inside a turbulent plasma. Inside such a system, large amount of magnetic energy is converted to kinetic and thermal energy via magnetic reconnection.</a:t>
            </a:r>
          </a:p>
          <a:p>
            <a:pPr marL="0" indent="0">
              <a:buNone/>
            </a:pPr>
            <a:endParaRPr lang="en-US" sz="1800" dirty="0">
              <a:effectLst/>
            </a:endParaRPr>
          </a:p>
          <a:p>
            <a:r>
              <a:rPr lang="en-US" sz="1800" dirty="0">
                <a:effectLst/>
              </a:rPr>
              <a:t>In such a turbulent system, the particles are chaotic and diffuse.</a:t>
            </a:r>
          </a:p>
          <a:p>
            <a:pPr marL="0" indent="0">
              <a:buNone/>
            </a:pPr>
            <a:endParaRPr lang="en-US" sz="1800" dirty="0">
              <a:effectLst/>
            </a:endParaRPr>
          </a:p>
          <a:p>
            <a:r>
              <a:rPr lang="en-US" sz="1800" dirty="0">
                <a:effectLst/>
              </a:rPr>
              <a:t>We would like to find what happens to magnetic field lines in such a plasma system. If they do diffuse, we also need to find the nature of this diffusion.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530736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ED8A5-AAED-0D7E-29EC-EDE65521F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Magnetic Field Lines in Plasma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2A81A4-8B5E-E756-E7F4-C0D3C4DD3C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effectLst/>
              </a:rPr>
              <a:t>Plasma is one of the four states of matter made up of ions.</a:t>
            </a:r>
          </a:p>
          <a:p>
            <a:r>
              <a:rPr lang="en-US" sz="1800" dirty="0">
                <a:effectLst/>
              </a:rPr>
              <a:t>Plasma turbulence produces a tangled magnetic field. If the magnetic field contains much energy, an instability might generate plasma flow, causing the field to reorganize. This phenomenon is called Magnetic Reconnection.</a:t>
            </a:r>
          </a:p>
          <a:p>
            <a:r>
              <a:rPr lang="en-US" sz="1800" dirty="0"/>
              <a:t>In the diffusion region where the magnetic field is inhomogeneous, the sporadic energy released  makes field lines chaotic.</a:t>
            </a:r>
            <a:endParaRPr lang="en-IN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595B4E-B453-7502-8FEF-45721E6006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0266" y="4001294"/>
            <a:ext cx="5276850" cy="208984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21E1DA1-7584-81FB-7548-B35DFB29DD4F}"/>
              </a:ext>
            </a:extLst>
          </p:cNvPr>
          <p:cNvSpPr txBox="1"/>
          <p:nvPr/>
        </p:nvSpPr>
        <p:spPr>
          <a:xfrm>
            <a:off x="433137" y="6362070"/>
            <a:ext cx="101546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/>
              <a:t>Ref: </a:t>
            </a:r>
            <a:r>
              <a:rPr lang="en-IN" sz="1100" dirty="0">
                <a:effectLst/>
                <a:latin typeface="Arial" panose="020B0604020202020204" pitchFamily="34" charset="0"/>
              </a:rPr>
              <a:t>https://www.quora.com/What-are-the-necessary-conditions-for-magnetic-reconnection</a:t>
            </a:r>
            <a:endParaRPr lang="en-IN" sz="1100" dirty="0"/>
          </a:p>
        </p:txBody>
      </p:sp>
    </p:spTree>
    <p:extLst>
      <p:ext uri="{BB962C8B-B14F-4D97-AF65-F5344CB8AC3E}">
        <p14:creationId xmlns:p14="http://schemas.microsoft.com/office/powerpoint/2010/main" val="2017727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3C525-4DF7-4CA9-ECA3-C006C578B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effectLst/>
              </a:rPr>
              <a:t>Diffusion and Types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51D06B-9D1F-6D72-E19D-032AB90D7E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900" dirty="0"/>
              <a:t>Diffusion is the net movement of anything generally from a region of higher concentration to a region of lower concentration.</a:t>
            </a:r>
          </a:p>
          <a:p>
            <a:r>
              <a:rPr lang="en-US" sz="1900" dirty="0"/>
              <a:t>In normal diffusion, like Brownian motion, the Mean Square Distance(MSD) is linear in time.  r</a:t>
            </a:r>
            <a:r>
              <a:rPr lang="en-US" sz="1900" baseline="30000" dirty="0"/>
              <a:t>2  </a:t>
            </a:r>
            <a:r>
              <a:rPr lang="en-US" sz="1900" dirty="0"/>
              <a:t>∝ t</a:t>
            </a:r>
          </a:p>
          <a:p>
            <a:r>
              <a:rPr lang="en-US" sz="1900" dirty="0" err="1"/>
              <a:t>Subdiffusion</a:t>
            </a:r>
            <a:r>
              <a:rPr lang="en-US" sz="1900" dirty="0"/>
              <a:t>:  Shown by the green curve, where we can see that r</a:t>
            </a:r>
            <a:r>
              <a:rPr lang="en-US" sz="1900" baseline="30000" dirty="0"/>
              <a:t>2  </a:t>
            </a:r>
            <a:r>
              <a:rPr lang="en-US" sz="1900" dirty="0"/>
              <a:t>∝ t</a:t>
            </a:r>
            <a:r>
              <a:rPr lang="en-US" sz="1900" baseline="30000" dirty="0"/>
              <a:t> α , </a:t>
            </a:r>
            <a:r>
              <a:rPr lang="en-US" sz="1800" dirty="0"/>
              <a:t>where α &lt; 1.</a:t>
            </a:r>
          </a:p>
          <a:p>
            <a:r>
              <a:rPr lang="en-US" sz="1900" dirty="0" err="1"/>
              <a:t>Superdiffusion</a:t>
            </a:r>
            <a:r>
              <a:rPr lang="en-US" sz="1900" dirty="0"/>
              <a:t>: Shown by the red curve, where we can see that r</a:t>
            </a:r>
            <a:r>
              <a:rPr lang="en-US" sz="1900" baseline="30000" dirty="0"/>
              <a:t>2  </a:t>
            </a:r>
            <a:r>
              <a:rPr lang="en-US" sz="1900" dirty="0"/>
              <a:t>∝ t</a:t>
            </a:r>
            <a:r>
              <a:rPr lang="en-US" sz="1900" baseline="30000" dirty="0"/>
              <a:t> α    </a:t>
            </a:r>
            <a:r>
              <a:rPr lang="en-US" sz="2000" dirty="0"/>
              <a:t>where α &gt; 1.</a:t>
            </a:r>
            <a:endParaRPr lang="en-US" sz="1900" dirty="0"/>
          </a:p>
          <a:p>
            <a:r>
              <a:rPr lang="en-US" sz="1900" dirty="0"/>
              <a:t>Richardson Diffusion: It is a type of </a:t>
            </a:r>
            <a:r>
              <a:rPr lang="en-US" sz="1900" dirty="0" err="1"/>
              <a:t>superdiffusion</a:t>
            </a:r>
            <a:r>
              <a:rPr lang="en-US" sz="1900" dirty="0"/>
              <a:t> with α =3. </a:t>
            </a:r>
          </a:p>
          <a:p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DD67C7-7F67-69E7-472E-B4C613CD4D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3153" y="3857414"/>
            <a:ext cx="3060654" cy="2340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6BB9D4F-4096-F5D7-CD4A-BD751A401C70}"/>
              </a:ext>
            </a:extLst>
          </p:cNvPr>
          <p:cNvSpPr txBox="1"/>
          <p:nvPr/>
        </p:nvSpPr>
        <p:spPr>
          <a:xfrm>
            <a:off x="449179" y="6492875"/>
            <a:ext cx="101546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/>
              <a:t>Ref:  </a:t>
            </a:r>
            <a:r>
              <a:rPr lang="fr-FR" sz="1100" dirty="0">
                <a:effectLst/>
                <a:latin typeface="Arial" panose="020B0604020202020204" pitchFamily="34" charset="0"/>
              </a:rPr>
              <a:t>https://en.wikipedia.org/wiki/Anomalous diffusion</a:t>
            </a:r>
            <a:endParaRPr lang="en-IN" sz="1100" dirty="0"/>
          </a:p>
        </p:txBody>
      </p:sp>
    </p:spTree>
    <p:extLst>
      <p:ext uri="{BB962C8B-B14F-4D97-AF65-F5344CB8AC3E}">
        <p14:creationId xmlns:p14="http://schemas.microsoft.com/office/powerpoint/2010/main" val="230725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AF827-0BA9-F7C3-B301-E8458B103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D94AED-9F47-CB50-E3DF-1F5DCA8ECF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We use Python code to plot magnetic field lines from  a simulated magnetic field  data. </a:t>
            </a:r>
          </a:p>
          <a:p>
            <a:r>
              <a:rPr lang="en-US" sz="1800" dirty="0"/>
              <a:t>To get the field lines we solve the field line equations and get 3 ODEs. We integrate the ODEs with the interpolated field data to get the points of the magnetic field line. </a:t>
            </a:r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/>
              <a:t>We then observe the field lines: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We  look at f</a:t>
            </a:r>
            <a:r>
              <a:rPr lang="en-US" sz="1800" dirty="0">
                <a:effectLst/>
              </a:rPr>
              <a:t>ield lines at a </a:t>
            </a:r>
            <a:r>
              <a:rPr lang="en-US" sz="1800" dirty="0" err="1"/>
              <a:t>s</a:t>
            </a:r>
            <a:r>
              <a:rPr lang="en-US" sz="1800" dirty="0" err="1">
                <a:effectLst/>
              </a:rPr>
              <a:t>eperation</a:t>
            </a:r>
            <a:r>
              <a:rPr lang="en-US" sz="1800" dirty="0">
                <a:effectLst/>
              </a:rPr>
              <a:t> </a:t>
            </a:r>
            <a:r>
              <a:rPr lang="en-US" sz="1800" dirty="0"/>
              <a:t>and how they disperse with distance.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 We  look at field lines passing through a local initial point and how they disperse with distance from the initial point.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1800" dirty="0"/>
          </a:p>
          <a:p>
            <a:r>
              <a:rPr lang="en-US" sz="1800" dirty="0"/>
              <a:t>We then observe the plot of the diffusion of the field lines.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28765436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2418D-EF8D-771F-BB8E-9508D332F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Field Line Equation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8DB95B-8CBC-461D-ABDF-06AE585012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effectLst/>
              </a:rPr>
              <a:t> B is the field vector and by definition we know that field line is tangential to field vector so </a:t>
            </a:r>
            <a:r>
              <a:rPr lang="en-US" sz="1800" dirty="0" err="1">
                <a:effectLst/>
              </a:rPr>
              <a:t>dr</a:t>
            </a:r>
            <a:r>
              <a:rPr lang="en-US" sz="1800" dirty="0">
                <a:effectLst/>
              </a:rPr>
              <a:t>, which is the differential element for position vector can be written in terms of field line differential dl and B.</a:t>
            </a:r>
            <a:endParaRPr lang="en-IN" sz="1800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875AD8BA-49AA-6253-F52F-C79A169AF3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4397" y="3539551"/>
            <a:ext cx="4695649" cy="196477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D1444E5-7445-3ADF-3266-C835D5D420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01" y="2823186"/>
            <a:ext cx="3334977" cy="3397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5774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7392A-A46E-6025-ACD6-DEB09D3AC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Runge-</a:t>
            </a:r>
            <a:r>
              <a:rPr lang="en-IN" dirty="0" err="1"/>
              <a:t>Kutta</a:t>
            </a:r>
            <a:r>
              <a:rPr lang="en-IN" dirty="0"/>
              <a:t>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01070B-2727-6FC6-4679-BFB6143D70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effectLst/>
              </a:rPr>
              <a:t>4</a:t>
            </a:r>
            <a:r>
              <a:rPr lang="en-US" sz="1800" baseline="30000" dirty="0">
                <a:effectLst/>
              </a:rPr>
              <a:t>th</a:t>
            </a:r>
            <a:r>
              <a:rPr lang="en-US" sz="1800" dirty="0">
                <a:effectLst/>
              </a:rPr>
              <a:t>  Order Multivariable Adaptive Step-size Runge-</a:t>
            </a:r>
            <a:r>
              <a:rPr lang="en-US" sz="1800" dirty="0" err="1">
                <a:effectLst/>
              </a:rPr>
              <a:t>Kutta</a:t>
            </a:r>
            <a:r>
              <a:rPr lang="en-US" sz="1800" dirty="0">
                <a:effectLst/>
              </a:rPr>
              <a:t> Method is used.</a:t>
            </a:r>
          </a:p>
          <a:p>
            <a:r>
              <a:rPr lang="en-US" sz="1800" dirty="0"/>
              <a:t>The equations used in 4</a:t>
            </a:r>
            <a:r>
              <a:rPr lang="en-US" sz="1800" baseline="30000" dirty="0"/>
              <a:t>th</a:t>
            </a:r>
            <a:r>
              <a:rPr lang="en-US" sz="1800" dirty="0"/>
              <a:t> order are:</a:t>
            </a:r>
          </a:p>
          <a:p>
            <a:pPr marL="0" indent="0">
              <a:buNone/>
            </a:pPr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We assume the variables are vectors </a:t>
            </a:r>
          </a:p>
          <a:p>
            <a:pPr marL="0" indent="0">
              <a:buNone/>
            </a:pPr>
            <a:r>
              <a:rPr lang="en-US" sz="1800" dirty="0"/>
              <a:t>     to make it multivariable.</a:t>
            </a:r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/>
              <a:t>We change the step-size, increase it when </a:t>
            </a:r>
          </a:p>
          <a:p>
            <a:pPr marL="0" indent="0">
              <a:buNone/>
            </a:pPr>
            <a:r>
              <a:rPr lang="en-US" sz="1800" dirty="0"/>
              <a:t>     the error is below desired error and vice-versa.</a:t>
            </a:r>
            <a:endParaRPr lang="en-IN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329B7F-21CD-E484-139B-14491FE792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1953" y="2608798"/>
            <a:ext cx="4271847" cy="2784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2978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A5CEF-C9FF-777D-016B-410E0B85A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Trilinear Interpolation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8CE85F-3878-782F-DD3F-B88AF15448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084832"/>
            <a:ext cx="9720071" cy="4023360"/>
          </a:xfrm>
        </p:spPr>
        <p:txBody>
          <a:bodyPr>
            <a:normAutofit/>
          </a:bodyPr>
          <a:lstStyle/>
          <a:p>
            <a:r>
              <a:rPr lang="en-US" sz="1800" dirty="0">
                <a:effectLst/>
              </a:rPr>
              <a:t>The process of linearly interpolating points within a box (3D) with values given at the box’s vertices is known as trilinear interpolation.</a:t>
            </a:r>
          </a:p>
          <a:p>
            <a:r>
              <a:rPr lang="en-US" sz="1800" dirty="0"/>
              <a:t>It</a:t>
            </a:r>
            <a:r>
              <a:rPr lang="en-US" sz="1800" dirty="0">
                <a:effectLst/>
              </a:rPr>
              <a:t> is implemented by combining linear and bilinear interpolation, i.e., by taking the linear interpolation of two bilinear interpolations.</a:t>
            </a:r>
            <a:endParaRPr lang="en-US" sz="1800" dirty="0">
              <a:latin typeface="Arial" panose="020B0604020202020204" pitchFamily="34" charset="0"/>
            </a:endParaRPr>
          </a:p>
          <a:p>
            <a:endParaRPr lang="en-US" sz="1800" dirty="0">
              <a:latin typeface="Arial" panose="020B0604020202020204" pitchFamily="34" charset="0"/>
            </a:endParaRPr>
          </a:p>
          <a:p>
            <a:endParaRPr lang="en-US" sz="1800" dirty="0">
              <a:latin typeface="Arial" panose="020B0604020202020204" pitchFamily="34" charset="0"/>
            </a:endParaRPr>
          </a:p>
          <a:p>
            <a:endParaRPr lang="en-US" sz="1800" dirty="0">
              <a:latin typeface="Arial" panose="020B0604020202020204" pitchFamily="34" charset="0"/>
            </a:endParaRPr>
          </a:p>
          <a:p>
            <a:endParaRPr lang="en-US" sz="1800" dirty="0">
              <a:latin typeface="Arial" panose="020B0604020202020204" pitchFamily="34" charset="0"/>
            </a:endParaRPr>
          </a:p>
          <a:p>
            <a:endParaRPr lang="en-US" sz="1800" dirty="0">
              <a:latin typeface="Arial" panose="020B0604020202020204" pitchFamily="34" charset="0"/>
            </a:endParaRPr>
          </a:p>
          <a:p>
            <a:endParaRPr lang="en-US" sz="1800" dirty="0">
              <a:latin typeface="Arial" panose="020B0604020202020204" pitchFamily="34" charset="0"/>
            </a:endParaRPr>
          </a:p>
          <a:p>
            <a:endParaRPr lang="en-IN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C87069-FD73-EBDD-5662-2EB58C2E5C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3403" y="3578356"/>
            <a:ext cx="3143250" cy="2667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BF3A439-FC4D-0303-569F-58A23DE791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1712" y="3336417"/>
            <a:ext cx="3143250" cy="27717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871DA10-9295-2D1D-0153-2725F49E8EE1}"/>
              </a:ext>
            </a:extLst>
          </p:cNvPr>
          <p:cNvSpPr txBox="1"/>
          <p:nvPr/>
        </p:nvSpPr>
        <p:spPr>
          <a:xfrm>
            <a:off x="449179" y="6492875"/>
            <a:ext cx="101546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/>
              <a:t>Ref:  </a:t>
            </a:r>
            <a:r>
              <a:rPr lang="en-IN" sz="1100" dirty="0">
                <a:effectLst/>
                <a:latin typeface="Arial" panose="020B0604020202020204" pitchFamily="34" charset="0"/>
              </a:rPr>
              <a:t>https://en.wikipedia.org/wiki/Trilinear interpolation</a:t>
            </a:r>
            <a:endParaRPr lang="en-IN" sz="1100" dirty="0"/>
          </a:p>
        </p:txBody>
      </p:sp>
    </p:spTree>
    <p:extLst>
      <p:ext uri="{BB962C8B-B14F-4D97-AF65-F5344CB8AC3E}">
        <p14:creationId xmlns:p14="http://schemas.microsoft.com/office/powerpoint/2010/main" val="26676484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92DE4-5986-9410-7604-D863D4C8D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Diffusion of Magnetic Field 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016E08-5369-53B5-F9BF-285BADD2D1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For this we consider magnetic field lines originating from the same locality and measure the mean distance between the field lines for each value of ”l”.</a:t>
            </a:r>
          </a:p>
          <a:p>
            <a:r>
              <a:rPr lang="en-US" sz="1800" dirty="0"/>
              <a:t> In our data, the values of ”l” may be different for each field line. This is because we are using variable step-size in the Runge-</a:t>
            </a:r>
            <a:r>
              <a:rPr lang="en-US" sz="1800" dirty="0" err="1"/>
              <a:t>Kutta</a:t>
            </a:r>
            <a:r>
              <a:rPr lang="en-US" sz="1800" dirty="0"/>
              <a:t> method. </a:t>
            </a:r>
          </a:p>
          <a:p>
            <a:r>
              <a:rPr lang="en-US" sz="1800" dirty="0"/>
              <a:t> We use the </a:t>
            </a:r>
            <a:r>
              <a:rPr lang="en-US" sz="1800" dirty="0" err="1"/>
              <a:t>interp</a:t>
            </a:r>
            <a:r>
              <a:rPr lang="en-US" sz="1800" dirty="0"/>
              <a:t>() function available in the NumPy library, to find the field line points for a common set of “l”.</a:t>
            </a:r>
          </a:p>
          <a:p>
            <a:pPr marL="0" indent="0">
              <a:buNone/>
            </a:pPr>
            <a:endParaRPr lang="en-IN" sz="1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CBFA1C8-2B14-6BC7-F0D7-99CBF0FA46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15" y="4249271"/>
            <a:ext cx="4013374" cy="160328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F4A6C49-8122-4614-DA4F-0EA4878BCA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6137" y="3740352"/>
            <a:ext cx="3248815" cy="2436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62513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1176</TotalTime>
  <Words>1140</Words>
  <Application>Microsoft Office PowerPoint</Application>
  <PresentationFormat>Widescreen</PresentationFormat>
  <Paragraphs>89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Bahnschrift Condensed</vt:lpstr>
      <vt:lpstr>Calibri</vt:lpstr>
      <vt:lpstr>Calibri Light</vt:lpstr>
      <vt:lpstr>Wingdings</vt:lpstr>
      <vt:lpstr>Retrospect</vt:lpstr>
      <vt:lpstr>Magnetic field line Diffusion in Plasma Reconnection</vt:lpstr>
      <vt:lpstr>INTRODUCTION</vt:lpstr>
      <vt:lpstr>Magnetic Field Lines in Plasma</vt:lpstr>
      <vt:lpstr>Diffusion and Types</vt:lpstr>
      <vt:lpstr>METHODOLOGY</vt:lpstr>
      <vt:lpstr>Field Line Equation</vt:lpstr>
      <vt:lpstr>Runge-Kutta Method</vt:lpstr>
      <vt:lpstr>Trilinear Interpolation</vt:lpstr>
      <vt:lpstr>Diffusion of Magnetic Field Lines</vt:lpstr>
      <vt:lpstr>OBSERVATIONS  AND  RESULTS</vt:lpstr>
      <vt:lpstr>Field lines at a Seperation</vt:lpstr>
      <vt:lpstr>Adjoining Field lines</vt:lpstr>
      <vt:lpstr>Diffusion of the Field lines</vt:lpstr>
      <vt:lpstr>PowerPoint Presentation</vt:lpstr>
      <vt:lpstr>Results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Magnetic field line Diffusion in Plasma Reconnection</dc:title>
  <dc:creator>devananth vijayan</dc:creator>
  <cp:lastModifiedBy>Devananth V</cp:lastModifiedBy>
  <cp:revision>2</cp:revision>
  <dcterms:created xsi:type="dcterms:W3CDTF">2023-04-30T09:56:19Z</dcterms:created>
  <dcterms:modified xsi:type="dcterms:W3CDTF">2024-08-15T04:29:43Z</dcterms:modified>
</cp:coreProperties>
</file>