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8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7A38-FC27-E6E3-8309-FE8AC9AC0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23421-4981-D08D-4DA1-85A9B5AC5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8BD3F-62DE-3836-1F49-59282FF6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6DD-EF98-4DC5-896E-76D2AE141463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C2A38-61A3-8FE2-2761-72C15A02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BF5A2-84A9-8834-7F9A-362952B4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468F-F398-4991-93DF-6B2DBF3B126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022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3737-C7AF-DD43-3DB1-32B66113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8027F-89AF-FA10-EB8F-3B90BC73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FCA8A-3DFB-1292-D993-B4B614D6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6DD-EF98-4DC5-896E-76D2AE141463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5146-AC6C-3D4A-E844-8CA08E9B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ECA6-1DDD-9132-7AF6-1621DF9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468F-F398-4991-93DF-6B2DBF3B126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158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1FED9-5BB9-090A-6630-9A6905E77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AAD9-D191-7918-BCA5-D2B680256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1EA3B-2FF3-48B7-19C2-38D29A1E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6DD-EF98-4DC5-896E-76D2AE141463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27EE-AEB4-E38E-64FB-FF3F7494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C839-FB71-18A9-0101-6633B435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468F-F398-4991-93DF-6B2DBF3B126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096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142D-C709-34E9-A0C9-0A926A3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EEBEA-B8C6-BBA2-B41C-DCF66BA6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145E-A70B-7F97-895B-CD7D3191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6DD-EF98-4DC5-896E-76D2AE141463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802F-D964-E15C-8FBC-A51A5043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826A-F7D5-4423-47EB-269DC822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468F-F398-4991-93DF-6B2DBF3B126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718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E7B0-0B02-621C-ABD1-8D24AA85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3107B-FE00-0516-AF21-E8F97A70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4C9C-EC3F-28DF-76CC-032C6E08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6DD-EF98-4DC5-896E-76D2AE141463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831FA-7DF3-FAB7-0B4B-51795EBE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E20D6-F889-15CE-70BC-3422B195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468F-F398-4991-93DF-6B2DBF3B126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535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7BCD-8E01-168C-CF37-99FA8C1C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BFDC-D81B-F8D0-1BD7-F1A57D7C8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251D8-0437-EA0F-794A-76C16D026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9A2CD-0350-F07A-65E8-A31663FE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6DD-EF98-4DC5-896E-76D2AE141463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E48E8-0C3A-CFE3-E5C3-BF882691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6A94B-95AF-296C-F8BE-E2281C5E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468F-F398-4991-93DF-6B2DBF3B126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583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D303-4536-9A64-F92B-7F01E5CB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78D39-318E-6344-82F2-9ABD403B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BF01B-D6EB-380C-8011-81580BE0B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46004-7439-C217-E741-64A0E64E2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AEA5A-F8B5-6C31-3FDF-A68CBB7B8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F4DEB1-957E-30E2-D836-FD3E9840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6DD-EF98-4DC5-896E-76D2AE141463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1A84F-7C2B-DB39-7BDC-5390A9BA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BD217-D4E7-2551-0F02-A137AA6A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468F-F398-4991-93DF-6B2DBF3B126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916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F775-BB3E-6A2B-D6FB-1258BA06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398C4-5F41-69B2-39D6-D6DA0979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6DD-EF98-4DC5-896E-76D2AE141463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C57F4-3020-0B74-D66F-74F01B4B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B8713-C218-0A66-D9B3-C80DEBA2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468F-F398-4991-93DF-6B2DBF3B126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661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A65D2-C6C3-61FF-9BDB-6951C6833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6DD-EF98-4DC5-896E-76D2AE141463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94A44-2DB9-1230-88DB-48BD3F94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FA0EA-A91D-2EED-CD06-D88C2E56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468F-F398-4991-93DF-6B2DBF3B126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650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732A-99E6-13D1-D427-D40DC6A3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2DD9-5E3D-B666-61E7-CF9B25E7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68316-E1AE-EF7E-F5DD-891096C9E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26280-4FEB-463B-1F96-D7742E94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6DD-EF98-4DC5-896E-76D2AE141463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7DEB7-33B2-C389-340F-96BEAD65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08362-1B99-167E-460F-CCE2E33F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468F-F398-4991-93DF-6B2DBF3B126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7089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E205-E0AE-541D-5ACE-8FFC3DFB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124D3-F1CB-4D1F-D571-B9AD36648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7F7AA-A2F1-D0B5-D42F-C02691D0E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71F17-C3DD-0DAB-F07A-17E2F25D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1C6DD-EF98-4DC5-896E-76D2AE141463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A8BB0-097B-8F96-B7DD-0EEF0CCE2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5DBFE-6BAB-9CB6-B9A6-D289FDE4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0468F-F398-4991-93DF-6B2DBF3B126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948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5BB17-665E-7FB4-5329-8910E09B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EA72-6D97-9360-A888-508280825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8CE19-C717-E432-CB8B-CC798722E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1C6DD-EF98-4DC5-896E-76D2AE141463}" type="datetimeFigureOut">
              <a:rPr lang="en-ZA" smtClean="0"/>
              <a:t>2024/05/26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CB37E-745B-1AAB-ADE2-C59B14DE5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EFFF3-690A-FAF4-8150-D9B4A4849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A0468F-F398-4991-93DF-6B2DBF3B126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2406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ngall.com/green-tick-png/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edpulse.in/Anatomy/html_11_2_4.ph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ux.stackexchange.com/questions/53148/having-an-icon-to-replace-forgotten-username-and-passwor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edpulse.in/Anatomy/html_11_2_4.ph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stackoverflow.com/questions/23910383/write-a-query-to-display-the-book-code-book-title-supplier-name-and-price-of-t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pulse.in/Anatomy/html_11_2_4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wiki.autocountsoft.com/wiki/Sales_Order_Processing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92AD-95BC-F845-A9BF-A9C741DAB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PURCHASING SUBSYSTEM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808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6BD16C7C-3F38-7A34-4205-45E98E8B8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3977C6-207E-5EEA-823D-6CD0EE5869AF}"/>
              </a:ext>
            </a:extLst>
          </p:cNvPr>
          <p:cNvSpPr txBox="1"/>
          <p:nvPr/>
        </p:nvSpPr>
        <p:spPr>
          <a:xfrm>
            <a:off x="11119338" y="0"/>
            <a:ext cx="107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EB532-79A1-4B33-E50C-5B756D8AE35D}"/>
              </a:ext>
            </a:extLst>
          </p:cNvPr>
          <p:cNvSpPr txBox="1"/>
          <p:nvPr/>
        </p:nvSpPr>
        <p:spPr>
          <a:xfrm>
            <a:off x="2982352" y="256702"/>
            <a:ext cx="8496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REQUEST FOR QUOTATION</a:t>
            </a:r>
            <a:endParaRPr lang="en-ZA" sz="32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0C558C-95AF-8150-47C1-9BD488820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76860"/>
              </p:ext>
            </p:extLst>
          </p:nvPr>
        </p:nvGraphicFramePr>
        <p:xfrm>
          <a:off x="1145735" y="1943556"/>
          <a:ext cx="103335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23">
                  <a:extLst>
                    <a:ext uri="{9D8B030D-6E8A-4147-A177-3AD203B41FA5}">
                      <a16:colId xmlns:a16="http://schemas.microsoft.com/office/drawing/2014/main" val="575200905"/>
                    </a:ext>
                  </a:extLst>
                </a:gridCol>
                <a:gridCol w="2715065">
                  <a:extLst>
                    <a:ext uri="{9D8B030D-6E8A-4147-A177-3AD203B41FA5}">
                      <a16:colId xmlns:a16="http://schemas.microsoft.com/office/drawing/2014/main" val="2705488229"/>
                    </a:ext>
                  </a:extLst>
                </a:gridCol>
                <a:gridCol w="2886906">
                  <a:extLst>
                    <a:ext uri="{9D8B030D-6E8A-4147-A177-3AD203B41FA5}">
                      <a16:colId xmlns:a16="http://schemas.microsoft.com/office/drawing/2014/main" val="2995278003"/>
                    </a:ext>
                  </a:extLst>
                </a:gridCol>
                <a:gridCol w="3246610">
                  <a:extLst>
                    <a:ext uri="{9D8B030D-6E8A-4147-A177-3AD203B41FA5}">
                      <a16:colId xmlns:a16="http://schemas.microsoft.com/office/drawing/2014/main" val="68518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Fridge brand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2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R20 000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SAMSUNG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R19 500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12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MAYTAG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R21 300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09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BOSCH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R15 000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4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HISENSE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R12 342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9706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0A2243-F659-B5DA-75C8-26BF3153CED5}"/>
              </a:ext>
            </a:extLst>
          </p:cNvPr>
          <p:cNvSpPr/>
          <p:nvPr/>
        </p:nvSpPr>
        <p:spPr>
          <a:xfrm>
            <a:off x="1145735" y="4726745"/>
            <a:ext cx="2293034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REQUEST</a:t>
            </a:r>
          </a:p>
        </p:txBody>
      </p:sp>
    </p:spTree>
    <p:extLst>
      <p:ext uri="{BB962C8B-B14F-4D97-AF65-F5344CB8AC3E}">
        <p14:creationId xmlns:p14="http://schemas.microsoft.com/office/powerpoint/2010/main" val="273738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CF3B7A31-AB59-446E-112A-0EB65CEF1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988BE-00B7-94A0-49D7-2EE0B7DFD669}"/>
              </a:ext>
            </a:extLst>
          </p:cNvPr>
          <p:cNvSpPr txBox="1"/>
          <p:nvPr/>
        </p:nvSpPr>
        <p:spPr>
          <a:xfrm>
            <a:off x="11105270" y="0"/>
            <a:ext cx="1086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928587-59B6-189F-D043-98A35BD33BEB}"/>
              </a:ext>
            </a:extLst>
          </p:cNvPr>
          <p:cNvSpPr/>
          <p:nvPr/>
        </p:nvSpPr>
        <p:spPr>
          <a:xfrm>
            <a:off x="3289495" y="1533378"/>
            <a:ext cx="4543865" cy="3291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REQUEST SUBMITTED</a:t>
            </a:r>
          </a:p>
          <a:p>
            <a:pPr algn="ctr"/>
            <a:endParaRPr lang="en-ZA" sz="4000" dirty="0"/>
          </a:p>
        </p:txBody>
      </p:sp>
      <p:pic>
        <p:nvPicPr>
          <p:cNvPr id="8" name="Picture 7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27A276EA-F272-0802-A861-1DBE8EE3D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80670" y="3545058"/>
            <a:ext cx="1561514" cy="11465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BC4B85-8263-DB81-05D5-CEB3D00AAF2E}"/>
              </a:ext>
            </a:extLst>
          </p:cNvPr>
          <p:cNvSpPr txBox="1"/>
          <p:nvPr/>
        </p:nvSpPr>
        <p:spPr>
          <a:xfrm>
            <a:off x="3348111" y="486692"/>
            <a:ext cx="5556738" cy="652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RFQs TO SUPPLIERS</a:t>
            </a:r>
            <a:endParaRPr lang="en-ZA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C46606-E906-FD6F-1012-6991FC3B14F0}"/>
              </a:ext>
            </a:extLst>
          </p:cNvPr>
          <p:cNvSpPr txBox="1"/>
          <p:nvPr/>
        </p:nvSpPr>
        <p:spPr>
          <a:xfrm>
            <a:off x="2700997" y="5739618"/>
            <a:ext cx="1674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Respond by: </a:t>
            </a:r>
            <a:endParaRPr lang="en-ZA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BC01D9D-A052-D096-CC17-3516A005C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27710"/>
              </p:ext>
            </p:extLst>
          </p:nvPr>
        </p:nvGraphicFramePr>
        <p:xfrm>
          <a:off x="4078067" y="5719494"/>
          <a:ext cx="26181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8155">
                  <a:extLst>
                    <a:ext uri="{9D8B030D-6E8A-4147-A177-3AD203B41FA5}">
                      <a16:colId xmlns:a16="http://schemas.microsoft.com/office/drawing/2014/main" val="4264226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DD/MM/YYY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72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75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19F6F66D-7983-EC63-AC98-5C33444E1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AE8C41-B378-AA9A-EA67-94AC5A25432C}"/>
              </a:ext>
            </a:extLst>
          </p:cNvPr>
          <p:cNvSpPr txBox="1"/>
          <p:nvPr/>
        </p:nvSpPr>
        <p:spPr>
          <a:xfrm>
            <a:off x="11105270" y="0"/>
            <a:ext cx="1086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D6BD3-8829-2F2B-5679-EDBE27C5ABC2}"/>
              </a:ext>
            </a:extLst>
          </p:cNvPr>
          <p:cNvSpPr txBox="1"/>
          <p:nvPr/>
        </p:nvSpPr>
        <p:spPr>
          <a:xfrm>
            <a:off x="858129" y="1617785"/>
            <a:ext cx="317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SUPPLIER ID</a:t>
            </a: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EA30D-0C36-F067-4274-1DE528FF459F}"/>
              </a:ext>
            </a:extLst>
          </p:cNvPr>
          <p:cNvSpPr txBox="1"/>
          <p:nvPr/>
        </p:nvSpPr>
        <p:spPr>
          <a:xfrm>
            <a:off x="879230" y="2249045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9F760-EB90-9F47-E87C-93C4170B775A}"/>
              </a:ext>
            </a:extLst>
          </p:cNvPr>
          <p:cNvSpPr txBox="1"/>
          <p:nvPr/>
        </p:nvSpPr>
        <p:spPr>
          <a:xfrm>
            <a:off x="879230" y="2880305"/>
            <a:ext cx="234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</a:t>
            </a:r>
            <a:endParaRPr lang="en-ZA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8502DA2-9DA4-2B36-97E4-7F799F38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24659"/>
              </p:ext>
            </p:extLst>
          </p:nvPr>
        </p:nvGraphicFramePr>
        <p:xfrm>
          <a:off x="2743200" y="1617785"/>
          <a:ext cx="30386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622">
                  <a:extLst>
                    <a:ext uri="{9D8B030D-6E8A-4147-A177-3AD203B41FA5}">
                      <a16:colId xmlns:a16="http://schemas.microsoft.com/office/drawing/2014/main" val="1831289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8267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6C210D-458A-BE7B-7638-3EEEDC777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27790"/>
              </p:ext>
            </p:extLst>
          </p:nvPr>
        </p:nvGraphicFramePr>
        <p:xfrm>
          <a:off x="2743200" y="2193081"/>
          <a:ext cx="23774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1483686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5199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3DE755C-C371-EC2E-87BC-32B56875A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73724"/>
              </p:ext>
            </p:extLst>
          </p:nvPr>
        </p:nvGraphicFramePr>
        <p:xfrm>
          <a:off x="2743200" y="2816059"/>
          <a:ext cx="2700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997">
                  <a:extLst>
                    <a:ext uri="{9D8B030D-6E8A-4147-A177-3AD203B41FA5}">
                      <a16:colId xmlns:a16="http://schemas.microsoft.com/office/drawing/2014/main" val="1070356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642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58420D0-DA9C-8B40-D95A-2E8EAB3A81F8}"/>
              </a:ext>
            </a:extLst>
          </p:cNvPr>
          <p:cNvSpPr txBox="1"/>
          <p:nvPr/>
        </p:nvSpPr>
        <p:spPr>
          <a:xfrm>
            <a:off x="2996418" y="486692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EVALUATE QUOTATION</a:t>
            </a:r>
            <a:endParaRPr lang="en-ZA" sz="28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D21370-70C9-E9D9-0E26-EBAAC6E761C7}"/>
              </a:ext>
            </a:extLst>
          </p:cNvPr>
          <p:cNvSpPr/>
          <p:nvPr/>
        </p:nvSpPr>
        <p:spPr>
          <a:xfrm>
            <a:off x="4994031" y="4397892"/>
            <a:ext cx="3038622" cy="6631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232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723B3CE3-651C-1131-EBEA-C33951353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0CB170-E0A3-2E95-6809-D2A80891129E}"/>
              </a:ext>
            </a:extLst>
          </p:cNvPr>
          <p:cNvSpPr txBox="1"/>
          <p:nvPr/>
        </p:nvSpPr>
        <p:spPr>
          <a:xfrm>
            <a:off x="11119338" y="0"/>
            <a:ext cx="107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pic>
        <p:nvPicPr>
          <p:cNvPr id="6" name="Picture 5" descr="A person standing next to a clipboard with boxes&#10;&#10;Description automatically generated">
            <a:extLst>
              <a:ext uri="{FF2B5EF4-FFF2-40B4-BE49-F238E27FC236}">
                <a16:creationId xmlns:a16="http://schemas.microsoft.com/office/drawing/2014/main" id="{B6A6D0CF-608B-5590-00B4-7FD601FFB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82" y="1341006"/>
            <a:ext cx="8581291" cy="5242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854066-EF34-1CFC-970D-FA3617749D0F}"/>
              </a:ext>
            </a:extLst>
          </p:cNvPr>
          <p:cNvSpPr txBox="1"/>
          <p:nvPr/>
        </p:nvSpPr>
        <p:spPr>
          <a:xfrm>
            <a:off x="3953022" y="140677"/>
            <a:ext cx="510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DISPLAY CHOSEN PURCHASE ORDER</a:t>
            </a:r>
            <a:endParaRPr lang="en-ZA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389FA-107B-FA39-AF45-ACE88DF1B2A1}"/>
              </a:ext>
            </a:extLst>
          </p:cNvPr>
          <p:cNvSpPr txBox="1"/>
          <p:nvPr/>
        </p:nvSpPr>
        <p:spPr>
          <a:xfrm>
            <a:off x="5430129" y="3429000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</a:t>
            </a:r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01AD96-FE5A-7B03-7966-7035115BEA83}"/>
              </a:ext>
            </a:extLst>
          </p:cNvPr>
          <p:cNvSpPr txBox="1"/>
          <p:nvPr/>
        </p:nvSpPr>
        <p:spPr>
          <a:xfrm>
            <a:off x="5430129" y="3967089"/>
            <a:ext cx="189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</a:t>
            </a:r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0DA48-2038-7424-AE6B-4A1A662501B8}"/>
              </a:ext>
            </a:extLst>
          </p:cNvPr>
          <p:cNvSpPr txBox="1"/>
          <p:nvPr/>
        </p:nvSpPr>
        <p:spPr>
          <a:xfrm>
            <a:off x="5430129" y="4501662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</a:t>
            </a:r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832F1-44F2-E264-9747-BAC03F156D9B}"/>
              </a:ext>
            </a:extLst>
          </p:cNvPr>
          <p:cNvSpPr txBox="1"/>
          <p:nvPr/>
        </p:nvSpPr>
        <p:spPr>
          <a:xfrm>
            <a:off x="5430129" y="4979963"/>
            <a:ext cx="178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268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9866425A-9AB0-5010-D30D-EE203796F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450FF6-9998-72EE-C410-89436BD57A85}"/>
              </a:ext>
            </a:extLst>
          </p:cNvPr>
          <p:cNvSpPr txBox="1"/>
          <p:nvPr/>
        </p:nvSpPr>
        <p:spPr>
          <a:xfrm>
            <a:off x="11119338" y="0"/>
            <a:ext cx="107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pic>
        <p:nvPicPr>
          <p:cNvPr id="6" name="Picture 5" descr="A computer screen with a sign and arrow&#10;&#10;Description automatically generated with medium confidence">
            <a:extLst>
              <a:ext uri="{FF2B5EF4-FFF2-40B4-BE49-F238E27FC236}">
                <a16:creationId xmlns:a16="http://schemas.microsoft.com/office/drawing/2014/main" id="{CF3CEA96-7C72-6BE9-1AD3-BFA85DB0F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37" y="1125416"/>
            <a:ext cx="10022058" cy="5401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D3B9FB-DD3B-D7C2-A50F-D43BA176FC0F}"/>
              </a:ext>
            </a:extLst>
          </p:cNvPr>
          <p:cNvSpPr txBox="1"/>
          <p:nvPr/>
        </p:nvSpPr>
        <p:spPr>
          <a:xfrm>
            <a:off x="1331742" y="184666"/>
            <a:ext cx="952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FINALIZED PO TO CHOSEN SUPPLIER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643345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elivery process&#10;&#10;Description automatically generated">
            <a:extLst>
              <a:ext uri="{FF2B5EF4-FFF2-40B4-BE49-F238E27FC236}">
                <a16:creationId xmlns:a16="http://schemas.microsoft.com/office/drawing/2014/main" id="{86752C49-9D48-E2D7-8E5E-974E69BBB3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9" b="29811"/>
          <a:stretch/>
        </p:blipFill>
        <p:spPr>
          <a:xfrm>
            <a:off x="1002890" y="787792"/>
            <a:ext cx="10397613" cy="251883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81CC9-EAC3-3907-9268-3A583E3B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00" y="340185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5915B0-4647-B7BB-3CDF-D62A16FC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416CD1-48B0-ADCA-33F6-A12FBD9EE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7CADA70-D1B2-6627-89F5-135C829BC9AA}"/>
              </a:ext>
            </a:extLst>
          </p:cNvPr>
          <p:cNvSpPr txBox="1"/>
          <p:nvPr/>
        </p:nvSpPr>
        <p:spPr>
          <a:xfrm>
            <a:off x="10856081" y="48865"/>
            <a:ext cx="1579759" cy="3425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LOGOUT</a:t>
            </a:r>
            <a:endParaRPr lang="en-US" sz="2000" dirty="0"/>
          </a:p>
        </p:txBody>
      </p:sp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F28606D8-320C-56AD-1BB1-1D0AC9F0E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6F582D-2FCC-E41E-DF20-1A8F8F319F36}"/>
              </a:ext>
            </a:extLst>
          </p:cNvPr>
          <p:cNvSpPr txBox="1"/>
          <p:nvPr/>
        </p:nvSpPr>
        <p:spPr>
          <a:xfrm>
            <a:off x="1111348" y="4107766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DATE</a:t>
            </a:r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DECD9-DFCC-07D6-A4ED-1EC643ED6404}"/>
              </a:ext>
            </a:extLst>
          </p:cNvPr>
          <p:cNvSpPr txBox="1"/>
          <p:nvPr/>
        </p:nvSpPr>
        <p:spPr>
          <a:xfrm>
            <a:off x="1111348" y="4763915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DELIVERY</a:t>
            </a:r>
            <a:endParaRPr lang="en-ZA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D64835B-0BFE-0E81-9AD3-EEED699DE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745505"/>
              </p:ext>
            </p:extLst>
          </p:nvPr>
        </p:nvGraphicFramePr>
        <p:xfrm>
          <a:off x="3488788" y="4107765"/>
          <a:ext cx="2782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636">
                  <a:extLst>
                    <a:ext uri="{9D8B030D-6E8A-4147-A177-3AD203B41FA5}">
                      <a16:colId xmlns:a16="http://schemas.microsoft.com/office/drawing/2014/main" val="2299573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DD/MM/YYYY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0766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C8B369F-50EA-AC22-C2CA-4D6DE2472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78522"/>
              </p:ext>
            </p:extLst>
          </p:nvPr>
        </p:nvGraphicFramePr>
        <p:xfrm>
          <a:off x="3488788" y="4688803"/>
          <a:ext cx="2782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636">
                  <a:extLst>
                    <a:ext uri="{9D8B030D-6E8A-4147-A177-3AD203B41FA5}">
                      <a16:colId xmlns:a16="http://schemas.microsoft.com/office/drawing/2014/main" val="82855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DD/MM/YYYY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8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02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AC38F975-97B9-77E5-857D-DFEE75F88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970391-AC20-4E70-24DC-1DA9FB2DE3E3}"/>
              </a:ext>
            </a:extLst>
          </p:cNvPr>
          <p:cNvSpPr txBox="1"/>
          <p:nvPr/>
        </p:nvSpPr>
        <p:spPr>
          <a:xfrm>
            <a:off x="11119338" y="0"/>
            <a:ext cx="107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110593-D33B-C6EB-ABF1-E9312FF423D2}"/>
              </a:ext>
            </a:extLst>
          </p:cNvPr>
          <p:cNvSpPr/>
          <p:nvPr/>
        </p:nvSpPr>
        <p:spPr>
          <a:xfrm>
            <a:off x="1997612" y="1589649"/>
            <a:ext cx="3263705" cy="3094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81F43B-DEEC-B1E2-FF07-CAFDD65F3AE7}"/>
              </a:ext>
            </a:extLst>
          </p:cNvPr>
          <p:cNvSpPr/>
          <p:nvPr/>
        </p:nvSpPr>
        <p:spPr>
          <a:xfrm>
            <a:off x="6457071" y="1589649"/>
            <a:ext cx="3446584" cy="3094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 descr="A black and white clipboard with a check mark&#10;&#10;Description automatically generated">
            <a:extLst>
              <a:ext uri="{FF2B5EF4-FFF2-40B4-BE49-F238E27FC236}">
                <a16:creationId xmlns:a16="http://schemas.microsoft.com/office/drawing/2014/main" id="{C7688CCE-A0AE-4A71-78E1-6698113F0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454" y="2003620"/>
            <a:ext cx="2336629" cy="2266950"/>
          </a:xfrm>
          <a:prstGeom prst="rect">
            <a:avLst/>
          </a:prstGeom>
        </p:spPr>
      </p:pic>
      <p:pic>
        <p:nvPicPr>
          <p:cNvPr id="10" name="Picture 9" descr="A tag with red text on it&#10;&#10;Description automatically generated">
            <a:extLst>
              <a:ext uri="{FF2B5EF4-FFF2-40B4-BE49-F238E27FC236}">
                <a16:creationId xmlns:a16="http://schemas.microsoft.com/office/drawing/2014/main" id="{A3888670-DE72-5E5B-7681-9B534B846B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658" y="2003620"/>
            <a:ext cx="2628900" cy="226694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772AEB-84C8-2CB9-1C82-60389A441DC0}"/>
              </a:ext>
            </a:extLst>
          </p:cNvPr>
          <p:cNvSpPr/>
          <p:nvPr/>
        </p:nvSpPr>
        <p:spPr>
          <a:xfrm>
            <a:off x="2293034" y="5176911"/>
            <a:ext cx="2757268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GOODS RECIEVED</a:t>
            </a:r>
            <a:endParaRPr lang="en-ZA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A47440-D7FE-E8A0-9C28-313920145F98}"/>
              </a:ext>
            </a:extLst>
          </p:cNvPr>
          <p:cNvSpPr/>
          <p:nvPr/>
        </p:nvSpPr>
        <p:spPr>
          <a:xfrm>
            <a:off x="6622662" y="5176911"/>
            <a:ext cx="3094892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DAMAGED GOODS</a:t>
            </a:r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69B5D-D45D-37EF-13D3-637964CBAF60}"/>
              </a:ext>
            </a:extLst>
          </p:cNvPr>
          <p:cNvSpPr txBox="1"/>
          <p:nvPr/>
        </p:nvSpPr>
        <p:spPr>
          <a:xfrm>
            <a:off x="4355534" y="184666"/>
            <a:ext cx="6331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INSPECTION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134730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81AAEABB-E5DE-6C08-326F-9BDB9396F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8E2CF6-8A85-291D-5A95-949B5E89E073}"/>
              </a:ext>
            </a:extLst>
          </p:cNvPr>
          <p:cNvSpPr txBox="1"/>
          <p:nvPr/>
        </p:nvSpPr>
        <p:spPr>
          <a:xfrm>
            <a:off x="11065281" y="26713"/>
            <a:ext cx="107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2F74D-4B9E-C0D2-FDC3-6C2BC63EECF5}"/>
              </a:ext>
            </a:extLst>
          </p:cNvPr>
          <p:cNvSpPr txBox="1"/>
          <p:nvPr/>
        </p:nvSpPr>
        <p:spPr>
          <a:xfrm>
            <a:off x="2853397" y="57927"/>
            <a:ext cx="6485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UPDATE SYSTEM RECORDS</a:t>
            </a:r>
            <a:endParaRPr lang="en-ZA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D0981-0033-7909-2048-298064AA7FBF}"/>
              </a:ext>
            </a:extLst>
          </p:cNvPr>
          <p:cNvSpPr txBox="1"/>
          <p:nvPr/>
        </p:nvSpPr>
        <p:spPr>
          <a:xfrm>
            <a:off x="638379" y="1436133"/>
            <a:ext cx="238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DELIVERED ITEMS</a:t>
            </a: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4E067-D1A4-3596-2B40-6C03D2583A80}"/>
              </a:ext>
            </a:extLst>
          </p:cNvPr>
          <p:cNvSpPr txBox="1"/>
          <p:nvPr/>
        </p:nvSpPr>
        <p:spPr>
          <a:xfrm>
            <a:off x="691983" y="2032702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RECIEPT</a:t>
            </a:r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C758C-5EBA-1FFC-0ABA-95988C0EF554}"/>
              </a:ext>
            </a:extLst>
          </p:cNvPr>
          <p:cNvSpPr txBox="1"/>
          <p:nvPr/>
        </p:nvSpPr>
        <p:spPr>
          <a:xfrm>
            <a:off x="691983" y="2532387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SUPPLIER</a:t>
            </a:r>
            <a:endParaRPr lang="en-Z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0C399-8DA9-09FB-8807-B25033E7EA75}"/>
              </a:ext>
            </a:extLst>
          </p:cNvPr>
          <p:cNvSpPr txBox="1"/>
          <p:nvPr/>
        </p:nvSpPr>
        <p:spPr>
          <a:xfrm>
            <a:off x="691983" y="3116705"/>
            <a:ext cx="18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4CF06-120D-9966-0C71-485B42E62B3B}"/>
              </a:ext>
            </a:extLst>
          </p:cNvPr>
          <p:cNvSpPr txBox="1"/>
          <p:nvPr/>
        </p:nvSpPr>
        <p:spPr>
          <a:xfrm>
            <a:off x="691983" y="3801056"/>
            <a:ext cx="185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FINANCIAL SYSTEM</a:t>
            </a:r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3BADF-D6BF-4864-8BA8-EA447C0D961E}"/>
              </a:ext>
            </a:extLst>
          </p:cNvPr>
          <p:cNvSpPr txBox="1"/>
          <p:nvPr/>
        </p:nvSpPr>
        <p:spPr>
          <a:xfrm>
            <a:off x="691983" y="4701522"/>
            <a:ext cx="185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SUPPLIER INVOICE</a:t>
            </a:r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F8268-BEFC-C14F-BA7C-BD63BD1781D4}"/>
              </a:ext>
            </a:extLst>
          </p:cNvPr>
          <p:cNvSpPr txBox="1"/>
          <p:nvPr/>
        </p:nvSpPr>
        <p:spPr>
          <a:xfrm>
            <a:off x="691983" y="5524373"/>
            <a:ext cx="185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STOCK</a:t>
            </a:r>
            <a:endParaRPr lang="en-ZA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C537EE9-EEE8-7ABA-6A2D-34FBC25C4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6201"/>
              </p:ext>
            </p:extLst>
          </p:nvPr>
        </p:nvGraphicFramePr>
        <p:xfrm>
          <a:off x="2983454" y="5664658"/>
          <a:ext cx="36283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361">
                  <a:extLst>
                    <a:ext uri="{9D8B030D-6E8A-4147-A177-3AD203B41FA5}">
                      <a16:colId xmlns:a16="http://schemas.microsoft.com/office/drawing/2014/main" val="236978672"/>
                    </a:ext>
                  </a:extLst>
                </a:gridCol>
              </a:tblGrid>
              <a:tr h="311467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69669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DDD9D-A31B-A343-82F8-2BAA163E4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43107"/>
              </p:ext>
            </p:extLst>
          </p:nvPr>
        </p:nvGraphicFramePr>
        <p:xfrm>
          <a:off x="2937281" y="4924050"/>
          <a:ext cx="4096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65">
                  <a:extLst>
                    <a:ext uri="{9D8B030D-6E8A-4147-A177-3AD203B41FA5}">
                      <a16:colId xmlns:a16="http://schemas.microsoft.com/office/drawing/2014/main" val="707532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57235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8560B75-34FE-954D-B534-ABA006C50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807009"/>
              </p:ext>
            </p:extLst>
          </p:nvPr>
        </p:nvGraphicFramePr>
        <p:xfrm>
          <a:off x="2937281" y="4076547"/>
          <a:ext cx="436385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3851">
                  <a:extLst>
                    <a:ext uri="{9D8B030D-6E8A-4147-A177-3AD203B41FA5}">
                      <a16:colId xmlns:a16="http://schemas.microsoft.com/office/drawing/2014/main" val="457037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858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BC71BE7-9EEF-A88A-8BB8-FE6E70076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927620"/>
              </p:ext>
            </p:extLst>
          </p:nvPr>
        </p:nvGraphicFramePr>
        <p:xfrm>
          <a:off x="2937281" y="3347591"/>
          <a:ext cx="40965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565">
                  <a:extLst>
                    <a:ext uri="{9D8B030D-6E8A-4147-A177-3AD203B41FA5}">
                      <a16:colId xmlns:a16="http://schemas.microsoft.com/office/drawing/2014/main" val="33077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3612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47F08DD-D8FF-CA1F-DA74-720AA600E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77873"/>
              </p:ext>
            </p:extLst>
          </p:nvPr>
        </p:nvGraphicFramePr>
        <p:xfrm>
          <a:off x="2937281" y="2606983"/>
          <a:ext cx="31587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719">
                  <a:extLst>
                    <a:ext uri="{9D8B030D-6E8A-4147-A177-3AD203B41FA5}">
                      <a16:colId xmlns:a16="http://schemas.microsoft.com/office/drawing/2014/main" val="8789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48457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B24725E-9E7B-848F-62C5-7198574E7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73854"/>
              </p:ext>
            </p:extLst>
          </p:nvPr>
        </p:nvGraphicFramePr>
        <p:xfrm>
          <a:off x="2937281" y="1999518"/>
          <a:ext cx="33087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774">
                  <a:extLst>
                    <a:ext uri="{9D8B030D-6E8A-4147-A177-3AD203B41FA5}">
                      <a16:colId xmlns:a16="http://schemas.microsoft.com/office/drawing/2014/main" val="3301933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15399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6827104-E61D-0E9A-F6F6-2B1E781F1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58698"/>
              </p:ext>
            </p:extLst>
          </p:nvPr>
        </p:nvGraphicFramePr>
        <p:xfrm>
          <a:off x="2937281" y="1390347"/>
          <a:ext cx="315871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719">
                  <a:extLst>
                    <a:ext uri="{9D8B030D-6E8A-4147-A177-3AD203B41FA5}">
                      <a16:colId xmlns:a16="http://schemas.microsoft.com/office/drawing/2014/main" val="322806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367719"/>
                  </a:ext>
                </a:extLst>
              </a:tr>
            </a:tbl>
          </a:graphicData>
        </a:graphic>
      </p:graphicFrame>
      <p:pic>
        <p:nvPicPr>
          <p:cNvPr id="22" name="Picture 21" descr="A black arrow pointing down&#10;&#10;Description automatically generated">
            <a:extLst>
              <a:ext uri="{FF2B5EF4-FFF2-40B4-BE49-F238E27FC236}">
                <a16:creationId xmlns:a16="http://schemas.microsoft.com/office/drawing/2014/main" id="{7B08EF7A-3DA2-990B-994A-54A56043E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26" y="1378176"/>
            <a:ext cx="441374" cy="427289"/>
          </a:xfrm>
          <a:prstGeom prst="rect">
            <a:avLst/>
          </a:prstGeom>
        </p:spPr>
      </p:pic>
      <p:pic>
        <p:nvPicPr>
          <p:cNvPr id="23" name="Picture 22" descr="A black arrow pointing down&#10;&#10;Description automatically generated">
            <a:extLst>
              <a:ext uri="{FF2B5EF4-FFF2-40B4-BE49-F238E27FC236}">
                <a16:creationId xmlns:a16="http://schemas.microsoft.com/office/drawing/2014/main" id="{612C3E43-B6E8-73AF-868A-8E1926147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26" y="2527600"/>
            <a:ext cx="441374" cy="427289"/>
          </a:xfrm>
          <a:prstGeom prst="rect">
            <a:avLst/>
          </a:prstGeom>
        </p:spPr>
      </p:pic>
      <p:pic>
        <p:nvPicPr>
          <p:cNvPr id="24" name="Picture 23" descr="A black arrow pointing down&#10;&#10;Description automatically generated">
            <a:extLst>
              <a:ext uri="{FF2B5EF4-FFF2-40B4-BE49-F238E27FC236}">
                <a16:creationId xmlns:a16="http://schemas.microsoft.com/office/drawing/2014/main" id="{26C2D277-C34E-FBC6-57AC-EEEEA2A45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266" y="5633893"/>
            <a:ext cx="441374" cy="4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52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FC8F47CC-85E1-21A5-F73E-21561746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90129C-AC7A-F2AE-50FD-CC3603B3F11F}"/>
              </a:ext>
            </a:extLst>
          </p:cNvPr>
          <p:cNvSpPr txBox="1"/>
          <p:nvPr/>
        </p:nvSpPr>
        <p:spPr>
          <a:xfrm>
            <a:off x="11138095" y="0"/>
            <a:ext cx="1157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90AF6-6092-1424-1931-BB981DD01EC6}"/>
              </a:ext>
            </a:extLst>
          </p:cNvPr>
          <p:cNvSpPr txBox="1"/>
          <p:nvPr/>
        </p:nvSpPr>
        <p:spPr>
          <a:xfrm>
            <a:off x="2194560" y="369332"/>
            <a:ext cx="5345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UPDATE SUCCESSFUL</a:t>
            </a:r>
            <a:endParaRPr lang="en-ZA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B0A35-793B-0809-5569-BE4E9834178A}"/>
              </a:ext>
            </a:extLst>
          </p:cNvPr>
          <p:cNvSpPr/>
          <p:nvPr/>
        </p:nvSpPr>
        <p:spPr>
          <a:xfrm>
            <a:off x="2321169" y="2025748"/>
            <a:ext cx="5345723" cy="29120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YOU FOR THE UPDATE</a:t>
            </a:r>
            <a:endParaRPr lang="en-Z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BA919F-BDA7-E78B-9179-DCC7F5174E51}"/>
              </a:ext>
            </a:extLst>
          </p:cNvPr>
          <p:cNvSpPr/>
          <p:nvPr/>
        </p:nvSpPr>
        <p:spPr>
          <a:xfrm>
            <a:off x="2011680" y="5556737"/>
            <a:ext cx="2855742" cy="5205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RESTART THE PROCESS</a:t>
            </a:r>
            <a:endParaRPr lang="en-Z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2FBCF-B42A-FEB2-F3CD-51E90C12C758}"/>
              </a:ext>
            </a:extLst>
          </p:cNvPr>
          <p:cNvSpPr/>
          <p:nvPr/>
        </p:nvSpPr>
        <p:spPr>
          <a:xfrm>
            <a:off x="5556738" y="5556737"/>
            <a:ext cx="2644727" cy="5205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828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D7C50432-E303-69A2-538F-B8DE02E3E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870B80-A504-9150-F064-10DCF637758D}"/>
              </a:ext>
            </a:extLst>
          </p:cNvPr>
          <p:cNvSpPr txBox="1"/>
          <p:nvPr/>
        </p:nvSpPr>
        <p:spPr>
          <a:xfrm>
            <a:off x="11091203" y="0"/>
            <a:ext cx="1100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pic>
        <p:nvPicPr>
          <p:cNvPr id="15" name="Picture 14" descr="A person standing on a line with blue circles and blue circles&#10;&#10;Description automatically generated">
            <a:extLst>
              <a:ext uri="{FF2B5EF4-FFF2-40B4-BE49-F238E27FC236}">
                <a16:creationId xmlns:a16="http://schemas.microsoft.com/office/drawing/2014/main" id="{66A908AF-3C97-9E20-AA33-17F8CD55B1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55032"/>
            <a:ext cx="9753600" cy="548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1680EA-570F-67E6-8EAC-8500F8EFEC1A}"/>
              </a:ext>
            </a:extLst>
          </p:cNvPr>
          <p:cNvSpPr txBox="1"/>
          <p:nvPr/>
        </p:nvSpPr>
        <p:spPr>
          <a:xfrm>
            <a:off x="1677394" y="256702"/>
            <a:ext cx="830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PROCESSN SUPPLIER INVOICE FOR PAYMENT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283670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87E99AEF-3430-8693-1DFB-D85F3EC80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7280" y="117638"/>
            <a:ext cx="9805182" cy="64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47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E7DB1500-5100-792D-D11F-6BF515FF1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0BA92-7E2C-0586-CCD8-DE4F1EB8C8A1}"/>
              </a:ext>
            </a:extLst>
          </p:cNvPr>
          <p:cNvSpPr txBox="1"/>
          <p:nvPr/>
        </p:nvSpPr>
        <p:spPr>
          <a:xfrm>
            <a:off x="11063067" y="72036"/>
            <a:ext cx="1128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74216-C589-A938-4822-C3E5126D273C}"/>
              </a:ext>
            </a:extLst>
          </p:cNvPr>
          <p:cNvSpPr/>
          <p:nvPr/>
        </p:nvSpPr>
        <p:spPr>
          <a:xfrm>
            <a:off x="4185137" y="1448972"/>
            <a:ext cx="3193367" cy="268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PURCHASE REQUEST</a:t>
            </a:r>
            <a:endParaRPr lang="en-ZA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8F47C5-DA2A-4462-1EE9-F66DB2ED5BFE}"/>
              </a:ext>
            </a:extLst>
          </p:cNvPr>
          <p:cNvSpPr/>
          <p:nvPr/>
        </p:nvSpPr>
        <p:spPr>
          <a:xfrm>
            <a:off x="4185137" y="4839286"/>
            <a:ext cx="3066757" cy="759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76240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DEF727DD-397B-9C12-A920-C1AEE3320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A9D499-FBB0-900C-6B2C-F14919D62446}"/>
              </a:ext>
            </a:extLst>
          </p:cNvPr>
          <p:cNvSpPr txBox="1"/>
          <p:nvPr/>
        </p:nvSpPr>
        <p:spPr>
          <a:xfrm>
            <a:off x="11105270" y="26713"/>
            <a:ext cx="1086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3DDAB-EB2F-D84C-34A1-7466B961FB29}"/>
              </a:ext>
            </a:extLst>
          </p:cNvPr>
          <p:cNvSpPr txBox="1"/>
          <p:nvPr/>
        </p:nvSpPr>
        <p:spPr>
          <a:xfrm>
            <a:off x="1083212" y="2739592"/>
            <a:ext cx="551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Need help to navigate the system?</a:t>
            </a:r>
            <a:endParaRPr lang="en-Z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098DC-F1EF-39D4-13FC-E4A6065C4275}"/>
              </a:ext>
            </a:extLst>
          </p:cNvPr>
          <p:cNvSpPr txBox="1"/>
          <p:nvPr/>
        </p:nvSpPr>
        <p:spPr>
          <a:xfrm>
            <a:off x="1083212" y="3319975"/>
            <a:ext cx="431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Call: 0800 555 3000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2EA9F-E94B-96D4-02F4-B25640E4BD5E}"/>
              </a:ext>
            </a:extLst>
          </p:cNvPr>
          <p:cNvSpPr txBox="1"/>
          <p:nvPr/>
        </p:nvSpPr>
        <p:spPr>
          <a:xfrm>
            <a:off x="1083212" y="3684805"/>
            <a:ext cx="580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Email:Executive@chilleth.co.za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5064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8A77EF-299B-ABDA-5B9A-2D7996AF7048}"/>
              </a:ext>
            </a:extLst>
          </p:cNvPr>
          <p:cNvSpPr txBox="1"/>
          <p:nvPr/>
        </p:nvSpPr>
        <p:spPr>
          <a:xfrm>
            <a:off x="3868615" y="323557"/>
            <a:ext cx="499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Write Review</a:t>
            </a:r>
            <a:endParaRPr lang="en-Z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CB4C8-B550-64B6-8380-F01F70AA11CC}"/>
              </a:ext>
            </a:extLst>
          </p:cNvPr>
          <p:cNvSpPr/>
          <p:nvPr/>
        </p:nvSpPr>
        <p:spPr>
          <a:xfrm>
            <a:off x="3010486" y="1385276"/>
            <a:ext cx="5190979" cy="2883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C61FB-E072-4715-03FB-F9B0B945B700}"/>
              </a:ext>
            </a:extLst>
          </p:cNvPr>
          <p:cNvSpPr txBox="1"/>
          <p:nvPr/>
        </p:nvSpPr>
        <p:spPr>
          <a:xfrm>
            <a:off x="3474720" y="1631852"/>
            <a:ext cx="174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here:</a:t>
            </a: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0888B-1814-09C4-F6D7-14B12C584543}"/>
              </a:ext>
            </a:extLst>
          </p:cNvPr>
          <p:cNvSpPr txBox="1"/>
          <p:nvPr/>
        </p:nvSpPr>
        <p:spPr>
          <a:xfrm>
            <a:off x="4684541" y="4343344"/>
            <a:ext cx="1842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US:</a:t>
            </a:r>
            <a:endParaRPr lang="en-ZA" dirty="0"/>
          </a:p>
        </p:txBody>
      </p:sp>
      <p:pic>
        <p:nvPicPr>
          <p:cNvPr id="8" name="Picture 7" descr="A row of stars on a white background&#10;&#10;Description automatically generated">
            <a:extLst>
              <a:ext uri="{FF2B5EF4-FFF2-40B4-BE49-F238E27FC236}">
                <a16:creationId xmlns:a16="http://schemas.microsoft.com/office/drawing/2014/main" id="{9DE898EE-2176-6AA3-0B69-34CB4D948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81" y="4712676"/>
            <a:ext cx="2916188" cy="86440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06F86E-4ACF-ABD1-A6CB-D8859B6EB08F}"/>
              </a:ext>
            </a:extLst>
          </p:cNvPr>
          <p:cNvSpPr/>
          <p:nvPr/>
        </p:nvSpPr>
        <p:spPr>
          <a:xfrm>
            <a:off x="4147881" y="5894363"/>
            <a:ext cx="2916188" cy="5345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82478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4F69D-46D4-17E9-D2CF-B42380A1FC3D}"/>
              </a:ext>
            </a:extLst>
          </p:cNvPr>
          <p:cNvSpPr txBox="1"/>
          <p:nvPr/>
        </p:nvSpPr>
        <p:spPr>
          <a:xfrm>
            <a:off x="3615397" y="2208627"/>
            <a:ext cx="8932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THE END</a:t>
            </a:r>
            <a:endParaRPr lang="en-ZA" sz="9600" dirty="0"/>
          </a:p>
        </p:txBody>
      </p:sp>
    </p:spTree>
    <p:extLst>
      <p:ext uri="{BB962C8B-B14F-4D97-AF65-F5344CB8AC3E}">
        <p14:creationId xmlns:p14="http://schemas.microsoft.com/office/powerpoint/2010/main" val="40371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72176BE-45AD-5960-7587-FC28C5A4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09" y="112542"/>
            <a:ext cx="8200182" cy="6639950"/>
          </a:xfrm>
          <a:prstGeom prst="rect">
            <a:avLst/>
          </a:prstGeom>
        </p:spPr>
      </p:pic>
      <p:pic>
        <p:nvPicPr>
          <p:cNvPr id="10" name="Picture 9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68EB4EE4-146E-0083-EE9E-7904A1CCB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490" y="112542"/>
            <a:ext cx="511317" cy="4599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215EF3-99A0-370F-82CA-87C07911647F}"/>
              </a:ext>
            </a:extLst>
          </p:cNvPr>
          <p:cNvSpPr txBox="1"/>
          <p:nvPr/>
        </p:nvSpPr>
        <p:spPr>
          <a:xfrm>
            <a:off x="10958052" y="90647"/>
            <a:ext cx="11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LOGOUT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3285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5A16C39D-5224-BC73-2D60-5EA79962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490" y="112542"/>
            <a:ext cx="511317" cy="459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D72783-3890-569E-2B67-D4B6DF1902CE}"/>
              </a:ext>
            </a:extLst>
          </p:cNvPr>
          <p:cNvSpPr txBox="1"/>
          <p:nvPr/>
        </p:nvSpPr>
        <p:spPr>
          <a:xfrm>
            <a:off x="11105270" y="0"/>
            <a:ext cx="1086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A41ABD-76E4-F669-7DFF-DC6EAA23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17891"/>
              </p:ext>
            </p:extLst>
          </p:nvPr>
        </p:nvGraphicFramePr>
        <p:xfrm>
          <a:off x="1139483" y="1334018"/>
          <a:ext cx="9509760" cy="458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9760">
                  <a:extLst>
                    <a:ext uri="{9D8B030D-6E8A-4147-A177-3AD203B41FA5}">
                      <a16:colId xmlns:a16="http://schemas.microsoft.com/office/drawing/2014/main" val="2091044291"/>
                    </a:ext>
                  </a:extLst>
                </a:gridCol>
              </a:tblGrid>
              <a:tr h="764747">
                <a:tc>
                  <a:txBody>
                    <a:bodyPr/>
                    <a:lstStyle/>
                    <a:p>
                      <a:r>
                        <a:rPr lang="en-US" dirty="0"/>
                        <a:t>1. Manage supplier Information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36135"/>
                  </a:ext>
                </a:extLst>
              </a:tr>
              <a:tr h="764747">
                <a:tc>
                  <a:txBody>
                    <a:bodyPr/>
                    <a:lstStyle/>
                    <a:p>
                      <a:r>
                        <a:rPr lang="en-US" dirty="0"/>
                        <a:t>2. View and process purchase requests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65387"/>
                  </a:ext>
                </a:extLst>
              </a:tr>
              <a:tr h="764747">
                <a:tc>
                  <a:txBody>
                    <a:bodyPr/>
                    <a:lstStyle/>
                    <a:p>
                      <a:r>
                        <a:rPr lang="en-US" dirty="0"/>
                        <a:t>3. Create request for quotation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648992"/>
                  </a:ext>
                </a:extLst>
              </a:tr>
              <a:tr h="764747">
                <a:tc>
                  <a:txBody>
                    <a:bodyPr/>
                    <a:lstStyle/>
                    <a:p>
                      <a:r>
                        <a:rPr lang="en-US" dirty="0"/>
                        <a:t>4. Process quotation from supplier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89236"/>
                  </a:ext>
                </a:extLst>
              </a:tr>
              <a:tr h="764747">
                <a:tc>
                  <a:txBody>
                    <a:bodyPr/>
                    <a:lstStyle/>
                    <a:p>
                      <a:r>
                        <a:rPr lang="en-US" dirty="0"/>
                        <a:t>5. Create purchase orders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636807"/>
                  </a:ext>
                </a:extLst>
              </a:tr>
              <a:tr h="764747">
                <a:tc>
                  <a:txBody>
                    <a:bodyPr/>
                    <a:lstStyle/>
                    <a:p>
                      <a:r>
                        <a:rPr lang="en-US" dirty="0"/>
                        <a:t>6. Delivery notes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3642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C22FA75-50E6-BE97-BBCA-18312CA8772C}"/>
              </a:ext>
            </a:extLst>
          </p:cNvPr>
          <p:cNvSpPr txBox="1"/>
          <p:nvPr/>
        </p:nvSpPr>
        <p:spPr>
          <a:xfrm>
            <a:off x="4543865" y="252519"/>
            <a:ext cx="7385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skerville Old Face" panose="02020602080505020303" pitchFamily="18" charset="0"/>
              </a:rPr>
              <a:t>HOME PAGE</a:t>
            </a:r>
            <a:endParaRPr lang="en-ZA" sz="28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9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B1A8F4-3DD8-DEF6-8759-F22AF883E4F8}"/>
              </a:ext>
            </a:extLst>
          </p:cNvPr>
          <p:cNvSpPr txBox="1"/>
          <p:nvPr/>
        </p:nvSpPr>
        <p:spPr>
          <a:xfrm>
            <a:off x="412975" y="351234"/>
            <a:ext cx="1172496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SUPPLIER INFORMATION</a:t>
            </a:r>
          </a:p>
          <a:p>
            <a:r>
              <a:rPr lang="en-US" sz="1200" dirty="0"/>
              <a:t>PLEASE FILL IN BELOW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dirty="0"/>
              <a:t>Supplier 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Supplier Name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Address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Contact No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Email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dirty="0"/>
              <a:t>Delivery Dates</a:t>
            </a:r>
          </a:p>
          <a:p>
            <a:endParaRPr lang="en-ZA" sz="2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1B3CA8-79D8-54DE-C05D-86419D73F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98011"/>
              </p:ext>
            </p:extLst>
          </p:nvPr>
        </p:nvGraphicFramePr>
        <p:xfrm>
          <a:off x="2548194" y="1309602"/>
          <a:ext cx="264323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3238">
                  <a:extLst>
                    <a:ext uri="{9D8B030D-6E8A-4147-A177-3AD203B41FA5}">
                      <a16:colId xmlns:a16="http://schemas.microsoft.com/office/drawing/2014/main" val="3094398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181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870886-3207-E4DE-424B-1BE1513EF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091838"/>
              </p:ext>
            </p:extLst>
          </p:nvPr>
        </p:nvGraphicFramePr>
        <p:xfrm>
          <a:off x="2548194" y="2075016"/>
          <a:ext cx="61533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3354">
                  <a:extLst>
                    <a:ext uri="{9D8B030D-6E8A-4147-A177-3AD203B41FA5}">
                      <a16:colId xmlns:a16="http://schemas.microsoft.com/office/drawing/2014/main" val="1545343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4871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FCAA2E-6FF5-1EDE-530E-94C2975A4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209479"/>
              </p:ext>
            </p:extLst>
          </p:nvPr>
        </p:nvGraphicFramePr>
        <p:xfrm>
          <a:off x="2548194" y="2840431"/>
          <a:ext cx="6551561" cy="370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1561">
                  <a:extLst>
                    <a:ext uri="{9D8B030D-6E8A-4147-A177-3AD203B41FA5}">
                      <a16:colId xmlns:a16="http://schemas.microsoft.com/office/drawing/2014/main" val="1177503117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5042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012C727-5B35-E175-FE7C-62EFD4CE7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73280"/>
              </p:ext>
            </p:extLst>
          </p:nvPr>
        </p:nvGraphicFramePr>
        <p:xfrm>
          <a:off x="2548195" y="3711638"/>
          <a:ext cx="21082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12">
                  <a:extLst>
                    <a:ext uri="{9D8B030D-6E8A-4147-A177-3AD203B41FA5}">
                      <a16:colId xmlns:a16="http://schemas.microsoft.com/office/drawing/2014/main" val="4030291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000-000-0000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49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AE16F4F-C54E-DCFF-74FA-34E290EF6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59881"/>
              </p:ext>
            </p:extLst>
          </p:nvPr>
        </p:nvGraphicFramePr>
        <p:xfrm>
          <a:off x="2548194" y="4582844"/>
          <a:ext cx="69497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9767">
                  <a:extLst>
                    <a:ext uri="{9D8B030D-6E8A-4147-A177-3AD203B41FA5}">
                      <a16:colId xmlns:a16="http://schemas.microsoft.com/office/drawing/2014/main" val="1853918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Username@gmail.com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1457"/>
                  </a:ext>
                </a:extLst>
              </a:tr>
            </a:tbl>
          </a:graphicData>
        </a:graphic>
      </p:graphicFrame>
      <p:pic>
        <p:nvPicPr>
          <p:cNvPr id="11" name="Picture 10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29CB181B-47E2-0998-337D-A24552A0E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3E790F-332B-B986-3EED-22C4415A3785}"/>
              </a:ext>
            </a:extLst>
          </p:cNvPr>
          <p:cNvSpPr txBox="1"/>
          <p:nvPr/>
        </p:nvSpPr>
        <p:spPr>
          <a:xfrm>
            <a:off x="11022002" y="72036"/>
            <a:ext cx="1474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310B4C5-89FB-1ADE-1DF6-F8F949955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23631"/>
              </p:ext>
            </p:extLst>
          </p:nvPr>
        </p:nvGraphicFramePr>
        <p:xfrm>
          <a:off x="2548144" y="5499874"/>
          <a:ext cx="179877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773">
                  <a:extLst>
                    <a:ext uri="{9D8B030D-6E8A-4147-A177-3AD203B41FA5}">
                      <a16:colId xmlns:a16="http://schemas.microsoft.com/office/drawing/2014/main" val="1038410200"/>
                    </a:ext>
                  </a:extLst>
                </a:gridCol>
              </a:tblGrid>
              <a:tr h="200595">
                <a:tc>
                  <a:txBody>
                    <a:bodyPr/>
                    <a:lstStyle/>
                    <a:p>
                      <a:r>
                        <a:rPr lang="en-US" dirty="0"/>
                        <a:t>DD/MM/YYYY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7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83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603D9DD4-3C08-EEC7-68A5-40A0F1BDF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9843B5-0A49-27AC-6EF4-C4F6D774A39A}"/>
              </a:ext>
            </a:extLst>
          </p:cNvPr>
          <p:cNvSpPr txBox="1"/>
          <p:nvPr/>
        </p:nvSpPr>
        <p:spPr>
          <a:xfrm>
            <a:off x="11077873" y="26713"/>
            <a:ext cx="1114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631E6-A216-8F45-D32C-1CFE7E434FB4}"/>
              </a:ext>
            </a:extLst>
          </p:cNvPr>
          <p:cNvSpPr txBox="1"/>
          <p:nvPr/>
        </p:nvSpPr>
        <p:spPr>
          <a:xfrm>
            <a:off x="3249637" y="325707"/>
            <a:ext cx="461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INFORMATION SUBMITTED</a:t>
            </a:r>
            <a:endParaRPr lang="en-ZA" sz="24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CADF0F-357F-7636-7613-0EF6566D2F25}"/>
              </a:ext>
            </a:extLst>
          </p:cNvPr>
          <p:cNvSpPr/>
          <p:nvPr/>
        </p:nvSpPr>
        <p:spPr>
          <a:xfrm>
            <a:off x="3249637" y="1369522"/>
            <a:ext cx="5289452" cy="3221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ORDER STATUS:</a:t>
            </a:r>
          </a:p>
          <a:p>
            <a:r>
              <a:rPr lang="en-US" sz="2800" dirty="0"/>
              <a:t>    PENDING…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YOU WILL GET THE STATUS ONCE YOUR ORDER IS CONFIRMED</a:t>
            </a:r>
            <a:endParaRPr lang="en-ZA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934772-764E-89A6-70C3-4055E92F9E42}"/>
              </a:ext>
            </a:extLst>
          </p:cNvPr>
          <p:cNvSpPr/>
          <p:nvPr/>
        </p:nvSpPr>
        <p:spPr>
          <a:xfrm>
            <a:off x="1991032" y="5442155"/>
            <a:ext cx="2934929" cy="461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RESTART PROCESS</a:t>
            </a:r>
            <a:endParaRPr lang="en-Z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73BC2F-F534-64A1-550E-08E58AE08636}"/>
              </a:ext>
            </a:extLst>
          </p:cNvPr>
          <p:cNvSpPr/>
          <p:nvPr/>
        </p:nvSpPr>
        <p:spPr>
          <a:xfrm>
            <a:off x="6223819" y="5442156"/>
            <a:ext cx="2934929" cy="5079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759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CA33B6EB-3833-1849-B5DF-2C34D4944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F52765-935B-6A63-82CB-95A022CF1CCB}"/>
              </a:ext>
            </a:extLst>
          </p:cNvPr>
          <p:cNvSpPr txBox="1"/>
          <p:nvPr/>
        </p:nvSpPr>
        <p:spPr>
          <a:xfrm>
            <a:off x="11063067" y="26713"/>
            <a:ext cx="1128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0552FA5-050D-929A-807A-92B3A9721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0333" y="2014339"/>
            <a:ext cx="10162734" cy="40629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4208A0-96CD-5725-0A9F-F1140CEDBC3E}"/>
              </a:ext>
            </a:extLst>
          </p:cNvPr>
          <p:cNvSpPr txBox="1"/>
          <p:nvPr/>
        </p:nvSpPr>
        <p:spPr>
          <a:xfrm>
            <a:off x="2672862" y="486692"/>
            <a:ext cx="630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Supplier List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71227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C60C74DA-0EA4-6CEE-9462-52E85FA10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17D47B-903A-3D09-63DA-56F85476AF03}"/>
              </a:ext>
            </a:extLst>
          </p:cNvPr>
          <p:cNvSpPr txBox="1"/>
          <p:nvPr/>
        </p:nvSpPr>
        <p:spPr>
          <a:xfrm>
            <a:off x="11124028" y="26713"/>
            <a:ext cx="1171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B2917-9696-3CE8-F74E-D7CBD7973AF0}"/>
              </a:ext>
            </a:extLst>
          </p:cNvPr>
          <p:cNvSpPr txBox="1"/>
          <p:nvPr/>
        </p:nvSpPr>
        <p:spPr>
          <a:xfrm>
            <a:off x="3066757" y="396045"/>
            <a:ext cx="6513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PURCHASE ORDERS</a:t>
            </a:r>
            <a:endParaRPr lang="en-ZA" sz="40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9A25D6C-B834-AEEB-DEF4-546A02A87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1176619"/>
            <a:ext cx="9931790" cy="450476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F587B8-3891-0117-51C6-D941E2E628FF}"/>
              </a:ext>
            </a:extLst>
          </p:cNvPr>
          <p:cNvSpPr/>
          <p:nvPr/>
        </p:nvSpPr>
        <p:spPr>
          <a:xfrm>
            <a:off x="1674055" y="5978769"/>
            <a:ext cx="3165231" cy="483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</a:t>
            </a:r>
            <a:endParaRPr lang="en-Z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BD97334-802F-449F-B9C6-A4AD92523458}"/>
              </a:ext>
            </a:extLst>
          </p:cNvPr>
          <p:cNvSpPr/>
          <p:nvPr/>
        </p:nvSpPr>
        <p:spPr>
          <a:xfrm>
            <a:off x="6414868" y="5978769"/>
            <a:ext cx="3516923" cy="483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677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house with a black background&#10;&#10;Description automatically generated">
            <a:extLst>
              <a:ext uri="{FF2B5EF4-FFF2-40B4-BE49-F238E27FC236}">
                <a16:creationId xmlns:a16="http://schemas.microsoft.com/office/drawing/2014/main" id="{1EB8083C-36BC-A42A-09B6-67AE63CBC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057" y="26713"/>
            <a:ext cx="511317" cy="459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B2EA3E-0542-7C0A-14D6-E9A3A21EBBF2}"/>
              </a:ext>
            </a:extLst>
          </p:cNvPr>
          <p:cNvSpPr txBox="1"/>
          <p:nvPr/>
        </p:nvSpPr>
        <p:spPr>
          <a:xfrm>
            <a:off x="11119338" y="26713"/>
            <a:ext cx="107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LOGOUT</a:t>
            </a:r>
            <a:endParaRPr lang="en-ZA" dirty="0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464FBDA1-B0F4-97DF-BC25-D4BE1C8DA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639208" y="1533379"/>
            <a:ext cx="4456792" cy="46845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87F637-4A95-3D22-4B70-66D920E05467}"/>
              </a:ext>
            </a:extLst>
          </p:cNvPr>
          <p:cNvSpPr txBox="1"/>
          <p:nvPr/>
        </p:nvSpPr>
        <p:spPr>
          <a:xfrm>
            <a:off x="1575590" y="7158000"/>
            <a:ext cx="9640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00">
                <a:hlinkClick r:id="rId5" tooltip="https://wiki.autocountsoft.com/wiki/Sales_Order_Processing"/>
              </a:rPr>
              <a:t>This Photo</a:t>
            </a:r>
            <a:r>
              <a:rPr lang="en-ZA" sz="900"/>
              <a:t> by Unknown Author is licensed under </a:t>
            </a:r>
            <a:r>
              <a:rPr lang="en-ZA" sz="900">
                <a:hlinkClick r:id="rId6" tooltip="https://creativecommons.org/licenses/by-sa/3.0/"/>
              </a:rPr>
              <a:t>CC BY-SA</a:t>
            </a:r>
            <a:endParaRPr lang="en-ZA" sz="90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E15E2A-3764-9A13-5F01-E9A4226E0D01}"/>
              </a:ext>
            </a:extLst>
          </p:cNvPr>
          <p:cNvSpPr/>
          <p:nvPr/>
        </p:nvSpPr>
        <p:spPr>
          <a:xfrm>
            <a:off x="7540282" y="2553285"/>
            <a:ext cx="2447779" cy="548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</a:t>
            </a:r>
            <a:endParaRPr lang="en-ZA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7E2F25B-DEEB-8C6F-B01F-FE981DFE7A85}"/>
              </a:ext>
            </a:extLst>
          </p:cNvPr>
          <p:cNvSpPr/>
          <p:nvPr/>
        </p:nvSpPr>
        <p:spPr>
          <a:xfrm>
            <a:off x="7540282" y="4030395"/>
            <a:ext cx="2447779" cy="548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REJECT</a:t>
            </a:r>
            <a:endParaRPr lang="en-Z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53DB7-38A9-9ACC-DEBF-B83B12DBBC2A}"/>
              </a:ext>
            </a:extLst>
          </p:cNvPr>
          <p:cNvSpPr txBox="1"/>
          <p:nvPr/>
        </p:nvSpPr>
        <p:spPr>
          <a:xfrm>
            <a:off x="3460651" y="-25680"/>
            <a:ext cx="61194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/>
              <a:t>View and process purchase requests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36684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279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Baskerville Old Face</vt:lpstr>
      <vt:lpstr>Office Theme</vt:lpstr>
      <vt:lpstr>PURCHASING SUBSYSTEM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sthandiwe Mazama</dc:creator>
  <cp:lastModifiedBy>sthandiwe Mazama</cp:lastModifiedBy>
  <cp:revision>3</cp:revision>
  <dcterms:created xsi:type="dcterms:W3CDTF">2024-05-23T01:23:45Z</dcterms:created>
  <dcterms:modified xsi:type="dcterms:W3CDTF">2024-05-26T17:17:50Z</dcterms:modified>
</cp:coreProperties>
</file>