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0" r:id="rId1"/>
  </p:sldMasterIdLst>
  <p:notesMasterIdLst>
    <p:notesMasterId r:id="rId29"/>
  </p:notesMasterIdLst>
  <p:sldIdLst>
    <p:sldId id="256" r:id="rId2"/>
    <p:sldId id="257" r:id="rId3"/>
    <p:sldId id="263" r:id="rId4"/>
    <p:sldId id="258" r:id="rId5"/>
    <p:sldId id="267" r:id="rId6"/>
    <p:sldId id="265" r:id="rId7"/>
    <p:sldId id="266" r:id="rId8"/>
    <p:sldId id="278" r:id="rId9"/>
    <p:sldId id="259" r:id="rId10"/>
    <p:sldId id="272" r:id="rId11"/>
    <p:sldId id="273" r:id="rId12"/>
    <p:sldId id="274" r:id="rId13"/>
    <p:sldId id="275" r:id="rId14"/>
    <p:sldId id="282" r:id="rId15"/>
    <p:sldId id="276" r:id="rId16"/>
    <p:sldId id="277" r:id="rId17"/>
    <p:sldId id="264" r:id="rId18"/>
    <p:sldId id="260" r:id="rId19"/>
    <p:sldId id="279" r:id="rId20"/>
    <p:sldId id="280" r:id="rId21"/>
    <p:sldId id="281" r:id="rId22"/>
    <p:sldId id="271" r:id="rId23"/>
    <p:sldId id="261" r:id="rId24"/>
    <p:sldId id="270" r:id="rId25"/>
    <p:sldId id="268" r:id="rId26"/>
    <p:sldId id="269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7"/>
    <p:restoredTop sz="94648"/>
  </p:normalViewPr>
  <p:slideViewPr>
    <p:cSldViewPr snapToGrid="0" snapToObjects="1">
      <p:cViewPr varScale="1">
        <p:scale>
          <a:sx n="85" d="100"/>
          <a:sy n="85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Sheet1!$A$8:$A$13</c:f>
              <c:strCache>
                <c:ptCount val="6"/>
                <c:pt idx="0">
                  <c:v>is</c:v>
                </c:pt>
                <c:pt idx="1">
                  <c:v>was</c:v>
                </c:pt>
                <c:pt idx="2">
                  <c:v>ran</c:v>
                </c:pt>
                <c:pt idx="3">
                  <c:v>walked</c:v>
                </c:pt>
                <c:pt idx="4">
                  <c:v>sat</c:v>
                </c:pt>
                <c:pt idx="5">
                  <c:v>jumped</c:v>
                </c:pt>
              </c:strCache>
            </c:strRef>
          </c:cat>
          <c:val>
            <c:numRef>
              <c:f>Sheet1!$B$8:$B$13</c:f>
              <c:numCache>
                <c:formatCode>General</c:formatCode>
                <c:ptCount val="6"/>
                <c:pt idx="0">
                  <c:v>0.22</c:v>
                </c:pt>
                <c:pt idx="1">
                  <c:v>0.36</c:v>
                </c:pt>
                <c:pt idx="2">
                  <c:v>0.18</c:v>
                </c:pt>
                <c:pt idx="3">
                  <c:v>0.06</c:v>
                </c:pt>
                <c:pt idx="4">
                  <c:v>0.1</c:v>
                </c:pt>
                <c:pt idx="5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411360"/>
        <c:axId val="-2015018448"/>
      </c:barChart>
      <c:catAx>
        <c:axId val="177041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5018448"/>
        <c:crosses val="autoZero"/>
        <c:auto val="1"/>
        <c:lblAlgn val="ctr"/>
        <c:lblOffset val="100"/>
        <c:noMultiLvlLbl val="0"/>
      </c:catAx>
      <c:valAx>
        <c:axId val="-2015018448"/>
        <c:scaling>
          <c:orientation val="minMax"/>
          <c:max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411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Sheet1!$A$1:$A$6</c:f>
              <c:strCache>
                <c:ptCount val="6"/>
                <c:pt idx="0">
                  <c:v>is</c:v>
                </c:pt>
                <c:pt idx="1">
                  <c:v>was</c:v>
                </c:pt>
                <c:pt idx="2">
                  <c:v>ran</c:v>
                </c:pt>
                <c:pt idx="3">
                  <c:v>walked</c:v>
                </c:pt>
                <c:pt idx="4">
                  <c:v>sat</c:v>
                </c:pt>
                <c:pt idx="5">
                  <c:v>jumped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0.3</c:v>
                </c:pt>
                <c:pt idx="1">
                  <c:v>0.5</c:v>
                </c:pt>
                <c:pt idx="2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251600"/>
        <c:axId val="-2014872240"/>
      </c:barChart>
      <c:catAx>
        <c:axId val="17772516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4872240"/>
        <c:crosses val="autoZero"/>
        <c:auto val="1"/>
        <c:lblAlgn val="ctr"/>
        <c:lblOffset val="100"/>
        <c:noMultiLvlLbl val="0"/>
      </c:catAx>
      <c:valAx>
        <c:axId val="-201487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25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2BA29-BB8E-BE43-97CF-C8DE812C4732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E9622-321B-CB40-923E-38E83E5F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2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E9622-321B-CB40-923E-38E83E5F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7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131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9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6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1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8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0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4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20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76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970-9BCD-DA49-81AF-4AC6EC415F8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3">
                <a:lumMod val="5000"/>
                <a:lumOff val="95000"/>
              </a:schemeClr>
            </a:gs>
            <a:gs pos="86000">
              <a:schemeClr val="bg1">
                <a:lumMod val="91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970-9BCD-DA49-81AF-4AC6EC415F89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23FC2-32EB-7D4C-83DB-D3F8E2A4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7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chart" Target="../charts/chart1.xml"/><Relationship Id="rId6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Language Modelling for Text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ediction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Devan Kuleindiren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49109" y="2566930"/>
            <a:ext cx="0" cy="943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4474563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474563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474562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474562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Neural Networks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117" name="Straight Arrow Connector 116"/>
          <p:cNvCxnSpPr>
            <a:stCxn id="82" idx="0"/>
            <a:endCxn id="87" idx="2"/>
          </p:cNvCxnSpPr>
          <p:nvPr/>
        </p:nvCxnSpPr>
        <p:spPr>
          <a:xfrm flipH="1" flipV="1">
            <a:off x="5974828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065161" y="5689531"/>
            <a:ext cx="11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Input: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863121" y="1690688"/>
            <a:ext cx="138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mtClean="0">
                <a:latin typeface="Roboto Light" charset="0"/>
                <a:ea typeface="Roboto Light" charset="0"/>
                <a:cs typeface="Roboto Light" charset="0"/>
              </a:rPr>
              <a:t>Output: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474562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474562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91" name="Straight Arrow Connector 90"/>
          <p:cNvCxnSpPr>
            <a:stCxn id="84" idx="0"/>
            <a:endCxn id="82" idx="2"/>
          </p:cNvCxnSpPr>
          <p:nvPr/>
        </p:nvCxnSpPr>
        <p:spPr>
          <a:xfrm flipV="1">
            <a:off x="5974829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0"/>
            <a:endCxn id="84" idx="2"/>
          </p:cNvCxnSpPr>
          <p:nvPr/>
        </p:nvCxnSpPr>
        <p:spPr>
          <a:xfrm flipV="1">
            <a:off x="5974828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0"/>
            <a:endCxn id="85" idx="2"/>
          </p:cNvCxnSpPr>
          <p:nvPr/>
        </p:nvCxnSpPr>
        <p:spPr>
          <a:xfrm flipV="1">
            <a:off x="5974828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9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4474563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474563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474562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474562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Recurrent Neural Networks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117" name="Straight Arrow Connector 116"/>
          <p:cNvCxnSpPr>
            <a:stCxn id="82" idx="0"/>
            <a:endCxn id="87" idx="2"/>
          </p:cNvCxnSpPr>
          <p:nvPr/>
        </p:nvCxnSpPr>
        <p:spPr>
          <a:xfrm flipH="1" flipV="1">
            <a:off x="5974828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065161" y="5689531"/>
            <a:ext cx="11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Input: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863121" y="1690688"/>
            <a:ext cx="138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mtClean="0">
                <a:latin typeface="Roboto Light" charset="0"/>
                <a:ea typeface="Roboto Light" charset="0"/>
                <a:cs typeface="Roboto Light" charset="0"/>
              </a:rPr>
              <a:t>Output: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474562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474562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91" name="Straight Arrow Connector 90"/>
          <p:cNvCxnSpPr>
            <a:stCxn id="84" idx="0"/>
            <a:endCxn id="82" idx="2"/>
          </p:cNvCxnSpPr>
          <p:nvPr/>
        </p:nvCxnSpPr>
        <p:spPr>
          <a:xfrm flipV="1">
            <a:off x="5974829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0"/>
            <a:endCxn id="84" idx="2"/>
          </p:cNvCxnSpPr>
          <p:nvPr/>
        </p:nvCxnSpPr>
        <p:spPr>
          <a:xfrm flipV="1">
            <a:off x="5974828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0"/>
            <a:endCxn id="85" idx="2"/>
          </p:cNvCxnSpPr>
          <p:nvPr/>
        </p:nvCxnSpPr>
        <p:spPr>
          <a:xfrm flipV="1">
            <a:off x="5974828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84" idx="0"/>
            <a:endCxn id="84" idx="2"/>
          </p:cNvCxnSpPr>
          <p:nvPr/>
        </p:nvCxnSpPr>
        <p:spPr>
          <a:xfrm rot="16200000" flipH="1">
            <a:off x="5748831" y="3841380"/>
            <a:ext cx="451995" cy="12700"/>
          </a:xfrm>
          <a:prstGeom prst="curvedConnector5">
            <a:avLst>
              <a:gd name="adj1" fmla="val -50576"/>
              <a:gd name="adj2" fmla="val -14832780"/>
              <a:gd name="adj3" fmla="val 143943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>
            <a:off x="5761532" y="4917596"/>
            <a:ext cx="451995" cy="12700"/>
          </a:xfrm>
          <a:prstGeom prst="curvedConnector5">
            <a:avLst>
              <a:gd name="adj1" fmla="val -50576"/>
              <a:gd name="adj2" fmla="val -14832780"/>
              <a:gd name="adj3" fmla="val 143943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4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611442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11442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11441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11441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x1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Recurrent Neural Networks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117" name="Straight Arrow Connector 116"/>
          <p:cNvCxnSpPr>
            <a:stCxn id="82" idx="0"/>
            <a:endCxn id="87" idx="2"/>
          </p:cNvCxnSpPr>
          <p:nvPr/>
        </p:nvCxnSpPr>
        <p:spPr>
          <a:xfrm flipH="1" flipV="1">
            <a:off x="3111707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2040" y="5689531"/>
            <a:ext cx="11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Input: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0" y="1690688"/>
            <a:ext cx="138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mtClean="0">
                <a:latin typeface="Roboto Light" charset="0"/>
                <a:ea typeface="Roboto Light" charset="0"/>
                <a:cs typeface="Roboto Light" charset="0"/>
              </a:rPr>
              <a:t>Output: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11441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611441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y1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91" name="Straight Arrow Connector 90"/>
          <p:cNvCxnSpPr>
            <a:stCxn id="84" idx="0"/>
            <a:endCxn id="82" idx="2"/>
          </p:cNvCxnSpPr>
          <p:nvPr/>
        </p:nvCxnSpPr>
        <p:spPr>
          <a:xfrm flipV="1">
            <a:off x="3111708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0"/>
            <a:endCxn id="84" idx="2"/>
          </p:cNvCxnSpPr>
          <p:nvPr/>
        </p:nvCxnSpPr>
        <p:spPr>
          <a:xfrm flipV="1">
            <a:off x="3111707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0"/>
            <a:endCxn id="85" idx="2"/>
          </p:cNvCxnSpPr>
          <p:nvPr/>
        </p:nvCxnSpPr>
        <p:spPr>
          <a:xfrm flipV="1">
            <a:off x="3111707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66344" y="1739004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51619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51619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51618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51618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651884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51618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51618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651885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651884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651884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66874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566874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566873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566873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10067139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566873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66873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0067140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067139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0067139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4" idx="3"/>
            <a:endCxn id="39" idx="1"/>
          </p:cNvCxnSpPr>
          <p:nvPr/>
        </p:nvCxnSpPr>
        <p:spPr>
          <a:xfrm>
            <a:off x="4611973" y="3841381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5" idx="3"/>
            <a:endCxn id="40" idx="1"/>
          </p:cNvCxnSpPr>
          <p:nvPr/>
        </p:nvCxnSpPr>
        <p:spPr>
          <a:xfrm>
            <a:off x="4611972" y="4893966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3"/>
            <a:endCxn id="49" idx="1"/>
          </p:cNvCxnSpPr>
          <p:nvPr/>
        </p:nvCxnSpPr>
        <p:spPr>
          <a:xfrm>
            <a:off x="8152150" y="3841381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0" idx="3"/>
            <a:endCxn id="50" idx="1"/>
          </p:cNvCxnSpPr>
          <p:nvPr/>
        </p:nvCxnSpPr>
        <p:spPr>
          <a:xfrm>
            <a:off x="8152149" y="4893966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9" idx="3"/>
          </p:cNvCxnSpPr>
          <p:nvPr/>
        </p:nvCxnSpPr>
        <p:spPr>
          <a:xfrm>
            <a:off x="11567405" y="3841381"/>
            <a:ext cx="499677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3"/>
          </p:cNvCxnSpPr>
          <p:nvPr/>
        </p:nvCxnSpPr>
        <p:spPr>
          <a:xfrm flipV="1">
            <a:off x="11567404" y="4893964"/>
            <a:ext cx="499678" cy="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473719" y="3885783"/>
            <a:ext cx="687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611442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11442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11441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11441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&lt;s&gt;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Recurrent Neural Networks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117" name="Straight Arrow Connector 116"/>
          <p:cNvCxnSpPr>
            <a:stCxn id="82" idx="0"/>
            <a:endCxn id="87" idx="2"/>
          </p:cNvCxnSpPr>
          <p:nvPr/>
        </p:nvCxnSpPr>
        <p:spPr>
          <a:xfrm flipH="1" flipV="1">
            <a:off x="3111707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2040" y="5689531"/>
            <a:ext cx="11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Input: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0" y="1690688"/>
            <a:ext cx="138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mtClean="0">
                <a:latin typeface="Roboto Light" charset="0"/>
                <a:ea typeface="Roboto Light" charset="0"/>
                <a:cs typeface="Roboto Light" charset="0"/>
              </a:rPr>
              <a:t>Output: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11441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611441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91" name="Straight Arrow Connector 90"/>
          <p:cNvCxnSpPr>
            <a:stCxn id="84" idx="0"/>
            <a:endCxn id="82" idx="2"/>
          </p:cNvCxnSpPr>
          <p:nvPr/>
        </p:nvCxnSpPr>
        <p:spPr>
          <a:xfrm flipV="1">
            <a:off x="3111708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0"/>
            <a:endCxn id="84" idx="2"/>
          </p:cNvCxnSpPr>
          <p:nvPr/>
        </p:nvCxnSpPr>
        <p:spPr>
          <a:xfrm flipV="1">
            <a:off x="3111707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0"/>
            <a:endCxn id="85" idx="2"/>
          </p:cNvCxnSpPr>
          <p:nvPr/>
        </p:nvCxnSpPr>
        <p:spPr>
          <a:xfrm flipV="1">
            <a:off x="3111707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66344" y="1739004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51619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51619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51618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51618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651884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51618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51618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651885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651884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651884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66874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566874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566873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566873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10067139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566873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66873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0067140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067139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0067139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4" idx="3"/>
            <a:endCxn id="39" idx="1"/>
          </p:cNvCxnSpPr>
          <p:nvPr/>
        </p:nvCxnSpPr>
        <p:spPr>
          <a:xfrm>
            <a:off x="4611973" y="3841381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5" idx="3"/>
            <a:endCxn id="40" idx="1"/>
          </p:cNvCxnSpPr>
          <p:nvPr/>
        </p:nvCxnSpPr>
        <p:spPr>
          <a:xfrm>
            <a:off x="4611972" y="4893966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3"/>
            <a:endCxn id="49" idx="1"/>
          </p:cNvCxnSpPr>
          <p:nvPr/>
        </p:nvCxnSpPr>
        <p:spPr>
          <a:xfrm>
            <a:off x="8152150" y="3841381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0" idx="3"/>
            <a:endCxn id="50" idx="1"/>
          </p:cNvCxnSpPr>
          <p:nvPr/>
        </p:nvCxnSpPr>
        <p:spPr>
          <a:xfrm>
            <a:off x="8152149" y="4893966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9" idx="3"/>
          </p:cNvCxnSpPr>
          <p:nvPr/>
        </p:nvCxnSpPr>
        <p:spPr>
          <a:xfrm>
            <a:off x="11567405" y="3841381"/>
            <a:ext cx="499677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3"/>
          </p:cNvCxnSpPr>
          <p:nvPr/>
        </p:nvCxnSpPr>
        <p:spPr>
          <a:xfrm flipV="1">
            <a:off x="11567404" y="4893964"/>
            <a:ext cx="499678" cy="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473719" y="3885783"/>
            <a:ext cx="687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611442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11442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11441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11441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&lt;s&gt;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Recurrent Neural Networks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117" name="Straight Arrow Connector 116"/>
          <p:cNvCxnSpPr>
            <a:stCxn id="82" idx="0"/>
            <a:endCxn id="87" idx="2"/>
          </p:cNvCxnSpPr>
          <p:nvPr/>
        </p:nvCxnSpPr>
        <p:spPr>
          <a:xfrm flipH="1" flipV="1">
            <a:off x="3111707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2040" y="5689531"/>
            <a:ext cx="11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Input: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0" y="1690688"/>
            <a:ext cx="138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mtClean="0">
                <a:latin typeface="Roboto Light" charset="0"/>
                <a:ea typeface="Roboto Light" charset="0"/>
                <a:cs typeface="Roboto Light" charset="0"/>
              </a:rPr>
              <a:t>Output: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11441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611441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91" name="Straight Arrow Connector 90"/>
          <p:cNvCxnSpPr>
            <a:stCxn id="84" idx="0"/>
            <a:endCxn id="82" idx="2"/>
          </p:cNvCxnSpPr>
          <p:nvPr/>
        </p:nvCxnSpPr>
        <p:spPr>
          <a:xfrm flipV="1">
            <a:off x="3111708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0"/>
            <a:endCxn id="84" idx="2"/>
          </p:cNvCxnSpPr>
          <p:nvPr/>
        </p:nvCxnSpPr>
        <p:spPr>
          <a:xfrm flipV="1">
            <a:off x="3111707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0"/>
            <a:endCxn id="85" idx="2"/>
          </p:cNvCxnSpPr>
          <p:nvPr/>
        </p:nvCxnSpPr>
        <p:spPr>
          <a:xfrm flipV="1">
            <a:off x="3111707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66344" y="1739004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51619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51619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51618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51618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651884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51618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51618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651885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651884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651884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66874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566874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566873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566873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10067139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566873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66873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0067140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067139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0067139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4" idx="3"/>
            <a:endCxn id="39" idx="1"/>
          </p:cNvCxnSpPr>
          <p:nvPr/>
        </p:nvCxnSpPr>
        <p:spPr>
          <a:xfrm>
            <a:off x="4611973" y="3841381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5" idx="3"/>
            <a:endCxn id="40" idx="1"/>
          </p:cNvCxnSpPr>
          <p:nvPr/>
        </p:nvCxnSpPr>
        <p:spPr>
          <a:xfrm>
            <a:off x="4611972" y="4893966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3"/>
            <a:endCxn id="49" idx="1"/>
          </p:cNvCxnSpPr>
          <p:nvPr/>
        </p:nvCxnSpPr>
        <p:spPr>
          <a:xfrm>
            <a:off x="8152150" y="3841381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0" idx="3"/>
            <a:endCxn id="50" idx="1"/>
          </p:cNvCxnSpPr>
          <p:nvPr/>
        </p:nvCxnSpPr>
        <p:spPr>
          <a:xfrm>
            <a:off x="8152149" y="4893966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9" idx="3"/>
          </p:cNvCxnSpPr>
          <p:nvPr/>
        </p:nvCxnSpPr>
        <p:spPr>
          <a:xfrm>
            <a:off x="11567405" y="3841381"/>
            <a:ext cx="499677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3"/>
          </p:cNvCxnSpPr>
          <p:nvPr/>
        </p:nvCxnSpPr>
        <p:spPr>
          <a:xfrm flipV="1">
            <a:off x="11567404" y="4893964"/>
            <a:ext cx="499678" cy="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473719" y="3885783"/>
            <a:ext cx="687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107366" y="3596828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 rot="16200000">
            <a:off x="2098219" y="2489442"/>
            <a:ext cx="3654994" cy="270292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77180" y="2014359"/>
            <a:ext cx="5135375" cy="3654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Vanilla RNN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310" y="2546004"/>
            <a:ext cx="3739896" cy="28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611442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11442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11441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11441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&lt;s&gt;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Recurrent Neural Networks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117" name="Straight Arrow Connector 116"/>
          <p:cNvCxnSpPr>
            <a:stCxn id="82" idx="0"/>
            <a:endCxn id="87" idx="2"/>
          </p:cNvCxnSpPr>
          <p:nvPr/>
        </p:nvCxnSpPr>
        <p:spPr>
          <a:xfrm flipH="1" flipV="1">
            <a:off x="3111707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2040" y="5689531"/>
            <a:ext cx="11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Input: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0" y="1690688"/>
            <a:ext cx="138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mtClean="0">
                <a:latin typeface="Roboto Light" charset="0"/>
                <a:ea typeface="Roboto Light" charset="0"/>
                <a:cs typeface="Roboto Light" charset="0"/>
              </a:rPr>
              <a:t>Output: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11441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611441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91" name="Straight Arrow Connector 90"/>
          <p:cNvCxnSpPr>
            <a:stCxn id="84" idx="0"/>
            <a:endCxn id="82" idx="2"/>
          </p:cNvCxnSpPr>
          <p:nvPr/>
        </p:nvCxnSpPr>
        <p:spPr>
          <a:xfrm flipV="1">
            <a:off x="3111708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0"/>
            <a:endCxn id="84" idx="2"/>
          </p:cNvCxnSpPr>
          <p:nvPr/>
        </p:nvCxnSpPr>
        <p:spPr>
          <a:xfrm flipV="1">
            <a:off x="3111707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0"/>
            <a:endCxn id="85" idx="2"/>
          </p:cNvCxnSpPr>
          <p:nvPr/>
        </p:nvCxnSpPr>
        <p:spPr>
          <a:xfrm flipV="1">
            <a:off x="3111707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66344" y="1739004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51619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51619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51618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51618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651884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51618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51618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651885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651884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651884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66874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566874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566873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566873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10067139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566873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66873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0067140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067139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0067139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4" idx="3"/>
            <a:endCxn id="39" idx="1"/>
          </p:cNvCxnSpPr>
          <p:nvPr/>
        </p:nvCxnSpPr>
        <p:spPr>
          <a:xfrm>
            <a:off x="4611973" y="3841381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5" idx="3"/>
            <a:endCxn id="40" idx="1"/>
          </p:cNvCxnSpPr>
          <p:nvPr/>
        </p:nvCxnSpPr>
        <p:spPr>
          <a:xfrm>
            <a:off x="4611972" y="4893966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3"/>
            <a:endCxn id="49" idx="1"/>
          </p:cNvCxnSpPr>
          <p:nvPr/>
        </p:nvCxnSpPr>
        <p:spPr>
          <a:xfrm>
            <a:off x="8152150" y="3841381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0" idx="3"/>
            <a:endCxn id="50" idx="1"/>
          </p:cNvCxnSpPr>
          <p:nvPr/>
        </p:nvCxnSpPr>
        <p:spPr>
          <a:xfrm>
            <a:off x="8152149" y="4893966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9" idx="3"/>
          </p:cNvCxnSpPr>
          <p:nvPr/>
        </p:nvCxnSpPr>
        <p:spPr>
          <a:xfrm>
            <a:off x="11567405" y="3841381"/>
            <a:ext cx="499677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3"/>
          </p:cNvCxnSpPr>
          <p:nvPr/>
        </p:nvCxnSpPr>
        <p:spPr>
          <a:xfrm flipV="1">
            <a:off x="11567404" y="4893964"/>
            <a:ext cx="499678" cy="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473719" y="3885783"/>
            <a:ext cx="687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107366" y="3596828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 rot="16200000">
            <a:off x="2098219" y="2489442"/>
            <a:ext cx="3654994" cy="270292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77180" y="2014359"/>
            <a:ext cx="5135375" cy="3654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Gated Recurrent Unit (GRU)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15" y="2642994"/>
            <a:ext cx="3890772" cy="25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611442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11442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11441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11441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&lt;s&gt;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Recurrent Neural Networks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117" name="Straight Arrow Connector 116"/>
          <p:cNvCxnSpPr>
            <a:stCxn id="82" idx="0"/>
            <a:endCxn id="87" idx="2"/>
          </p:cNvCxnSpPr>
          <p:nvPr/>
        </p:nvCxnSpPr>
        <p:spPr>
          <a:xfrm flipH="1" flipV="1">
            <a:off x="3111707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2040" y="5689531"/>
            <a:ext cx="11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Input: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0" y="1690688"/>
            <a:ext cx="138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mtClean="0">
                <a:latin typeface="Roboto Light" charset="0"/>
                <a:ea typeface="Roboto Light" charset="0"/>
                <a:cs typeface="Roboto Light" charset="0"/>
              </a:rPr>
              <a:t>Output: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11441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611441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91" name="Straight Arrow Connector 90"/>
          <p:cNvCxnSpPr>
            <a:stCxn id="84" idx="0"/>
            <a:endCxn id="82" idx="2"/>
          </p:cNvCxnSpPr>
          <p:nvPr/>
        </p:nvCxnSpPr>
        <p:spPr>
          <a:xfrm flipV="1">
            <a:off x="3111708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0"/>
            <a:endCxn id="84" idx="2"/>
          </p:cNvCxnSpPr>
          <p:nvPr/>
        </p:nvCxnSpPr>
        <p:spPr>
          <a:xfrm flipV="1">
            <a:off x="3111707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0"/>
            <a:endCxn id="85" idx="2"/>
          </p:cNvCxnSpPr>
          <p:nvPr/>
        </p:nvCxnSpPr>
        <p:spPr>
          <a:xfrm flipV="1">
            <a:off x="3111707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66344" y="1739004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51619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51619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51618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51618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651884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51618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51618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651885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651884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651884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66874" y="2546004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566874" y="3615383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566873" y="4667968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566873" y="5718792"/>
            <a:ext cx="3000531" cy="45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10067139" y="2184647"/>
            <a:ext cx="1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566873" y="1732652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66873" y="1726300"/>
            <a:ext cx="3000531" cy="451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0067140" y="2997999"/>
            <a:ext cx="0" cy="61738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067139" y="4067378"/>
            <a:ext cx="1" cy="6005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0067139" y="5119963"/>
            <a:ext cx="0" cy="5988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4" idx="3"/>
            <a:endCxn id="39" idx="1"/>
          </p:cNvCxnSpPr>
          <p:nvPr/>
        </p:nvCxnSpPr>
        <p:spPr>
          <a:xfrm>
            <a:off x="4611973" y="3841381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5" idx="3"/>
            <a:endCxn id="40" idx="1"/>
          </p:cNvCxnSpPr>
          <p:nvPr/>
        </p:nvCxnSpPr>
        <p:spPr>
          <a:xfrm>
            <a:off x="4611972" y="4893966"/>
            <a:ext cx="53964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3"/>
            <a:endCxn id="49" idx="1"/>
          </p:cNvCxnSpPr>
          <p:nvPr/>
        </p:nvCxnSpPr>
        <p:spPr>
          <a:xfrm>
            <a:off x="8152150" y="3841381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0" idx="3"/>
            <a:endCxn id="50" idx="1"/>
          </p:cNvCxnSpPr>
          <p:nvPr/>
        </p:nvCxnSpPr>
        <p:spPr>
          <a:xfrm>
            <a:off x="8152149" y="4893966"/>
            <a:ext cx="41472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9" idx="3"/>
          </p:cNvCxnSpPr>
          <p:nvPr/>
        </p:nvCxnSpPr>
        <p:spPr>
          <a:xfrm>
            <a:off x="11567405" y="3841381"/>
            <a:ext cx="499677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3"/>
          </p:cNvCxnSpPr>
          <p:nvPr/>
        </p:nvCxnSpPr>
        <p:spPr>
          <a:xfrm flipV="1">
            <a:off x="11567404" y="4893964"/>
            <a:ext cx="499678" cy="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473719" y="3885783"/>
            <a:ext cx="687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107366" y="3596828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 rot="16200000">
            <a:off x="2098219" y="2489442"/>
            <a:ext cx="3654994" cy="270292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77180" y="2014359"/>
            <a:ext cx="5135375" cy="3654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Long Short-Term Memory (LSTM)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6004"/>
            <a:ext cx="3721608" cy="283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What have I built?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370" y="1733275"/>
            <a:ext cx="1532694" cy="5037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N-gram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Progress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1680855" y="1236239"/>
            <a:ext cx="419724" cy="2664336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8549" y="2783377"/>
            <a:ext cx="2664336" cy="19235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Add one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Katz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Absolute discounting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Modified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370" y="1733275"/>
            <a:ext cx="1532694" cy="5037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N-gram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Progress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1680855" y="1236239"/>
            <a:ext cx="419724" cy="2664336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8549" y="2783377"/>
            <a:ext cx="2664336" cy="19235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Add one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Katz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Absolute discounting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Modified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Left Brace 12"/>
          <p:cNvSpPr/>
          <p:nvPr/>
        </p:nvSpPr>
        <p:spPr>
          <a:xfrm rot="5400000">
            <a:off x="4982696" y="1075352"/>
            <a:ext cx="419724" cy="2986110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699503" y="2783379"/>
            <a:ext cx="2986110" cy="1683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Vanilla RNN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Gated Recurrent Unit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Long Short-Term Memory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426211" y="1733275"/>
            <a:ext cx="1532694" cy="503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RNN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57" y="3166156"/>
            <a:ext cx="8545286" cy="525689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5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 you want to grab a </a:t>
            </a:r>
            <a:r>
              <a:rPr lang="en-US" sz="57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	</a:t>
            </a:r>
            <a:r>
              <a:rPr lang="en-US" sz="57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	</a:t>
            </a:r>
            <a:endParaRPr lang="en-US" sz="57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4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370" y="1733275"/>
            <a:ext cx="1532694" cy="5037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N-gram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Progress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1680855" y="1236239"/>
            <a:ext cx="419724" cy="2664336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8549" y="2783377"/>
            <a:ext cx="2664336" cy="19235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Add one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Katz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Absolute discounting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Modified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Left Brace 12"/>
          <p:cNvSpPr/>
          <p:nvPr/>
        </p:nvSpPr>
        <p:spPr>
          <a:xfrm rot="5400000">
            <a:off x="4982696" y="1075352"/>
            <a:ext cx="419724" cy="2986110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699503" y="2783379"/>
            <a:ext cx="2986110" cy="1683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Vanilla RNN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Gated Recurrent Unit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Long Short-Term Memory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426211" y="1733275"/>
            <a:ext cx="1532694" cy="503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RNN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58550" y="4868717"/>
            <a:ext cx="1749936" cy="503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Benchmark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8549" y="5372475"/>
            <a:ext cx="2664336" cy="1157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Perplexity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Average keys saved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Guessing entropy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7041" y="5375387"/>
            <a:ext cx="2664336" cy="1157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Physical memory usage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Prediction speed</a:t>
            </a:r>
          </a:p>
        </p:txBody>
      </p:sp>
    </p:spTree>
    <p:extLst>
      <p:ext uri="{BB962C8B-B14F-4D97-AF65-F5344CB8AC3E}">
        <p14:creationId xmlns:p14="http://schemas.microsoft.com/office/powerpoint/2010/main" val="8152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370" y="1733275"/>
            <a:ext cx="1532694" cy="5037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N-gram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Progress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869" y="0"/>
            <a:ext cx="3713931" cy="6858000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 rot="5400000">
            <a:off x="1680855" y="1236239"/>
            <a:ext cx="419724" cy="2664336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8549" y="2783377"/>
            <a:ext cx="2664336" cy="19235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Add one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Katz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Absolute discounting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+ Modified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Left Brace 12"/>
          <p:cNvSpPr/>
          <p:nvPr/>
        </p:nvSpPr>
        <p:spPr>
          <a:xfrm rot="5400000">
            <a:off x="4982696" y="1075352"/>
            <a:ext cx="419724" cy="2986110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699503" y="2783379"/>
            <a:ext cx="2986110" cy="1683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Vanilla RNN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Gated Recurrent Unit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Long Short-Term Memory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426211" y="1733275"/>
            <a:ext cx="1532694" cy="503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RNN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58550" y="4868717"/>
            <a:ext cx="1749936" cy="503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Benchmark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8549" y="5372475"/>
            <a:ext cx="2664336" cy="1157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Perplexity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Average keys saved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Guessing entropy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7041" y="5375387"/>
            <a:ext cx="2664336" cy="1157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Physical memory usage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Prediction speed</a:t>
            </a:r>
          </a:p>
        </p:txBody>
      </p:sp>
    </p:spTree>
    <p:extLst>
      <p:ext uri="{BB962C8B-B14F-4D97-AF65-F5344CB8AC3E}">
        <p14:creationId xmlns:p14="http://schemas.microsoft.com/office/powerpoint/2010/main" val="15899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What’s left?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7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What’s Left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23357" y="3166156"/>
            <a:ext cx="8545286" cy="525689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5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 weather is </a:t>
            </a:r>
            <a:r>
              <a:rPr lang="en-US" sz="57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nice</a:t>
            </a:r>
            <a:endParaRPr lang="en-US" sz="5700" u="sng" dirty="0" smtClean="0">
              <a:solidFill>
                <a:schemeClr val="accent1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What’s Left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23357" y="3166156"/>
            <a:ext cx="8545286" cy="525689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5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 </a:t>
            </a:r>
            <a:r>
              <a:rPr lang="en-US" sz="5700" dirty="0" smtClean="0">
                <a:solidFill>
                  <a:srgbClr val="C00000"/>
                </a:solidFill>
                <a:latin typeface="Roboto Light" charset="0"/>
                <a:ea typeface="Roboto Light" charset="0"/>
                <a:cs typeface="Roboto Light" charset="0"/>
              </a:rPr>
              <a:t>whether</a:t>
            </a:r>
            <a:r>
              <a:rPr lang="en-US" sz="5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is ____</a:t>
            </a:r>
            <a:endParaRPr lang="en-US" sz="57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9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4539" y="1304143"/>
            <a:ext cx="10852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it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is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n't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 only way to get a piece of the company 's stock exchange composite trading on the new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york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stock exchange composite trading on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 </a:t>
            </a:r>
            <a:r>
              <a:rPr lang="mr-IN" sz="36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…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539" y="4379627"/>
            <a:ext cx="1085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it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is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 way to get out of the company 's new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strategy.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539" y="3636470"/>
            <a:ext cx="1085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LSTM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539" y="657812"/>
            <a:ext cx="1085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3-gram +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Kneser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-Ney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4539" y="1304143"/>
            <a:ext cx="1085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meaning of life is</a:t>
            </a:r>
            <a:r>
              <a:rPr lang="en-US" sz="36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threatened to veto the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bill.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539" y="4379627"/>
            <a:ext cx="10852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meaning of life is</a:t>
            </a:r>
            <a:r>
              <a:rPr lang="en-US" sz="36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that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 new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york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times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isn't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the only way to be the first time to be a major part of the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problem.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539" y="3636470"/>
            <a:ext cx="1085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LSTM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539" y="657812"/>
            <a:ext cx="1085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3-gram +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Kneser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-Ney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Thanks for listening!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57" y="3166156"/>
            <a:ext cx="8545286" cy="525689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5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 you want to grab a </a:t>
            </a:r>
            <a:r>
              <a:rPr lang="en-US" sz="57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		</a:t>
            </a:r>
            <a:endParaRPr lang="en-US" sz="57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42224" y="3013036"/>
            <a:ext cx="21286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drink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offee</a:t>
            </a:r>
          </a:p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ite</a:t>
            </a:r>
          </a:p>
          <a:p>
            <a:pPr algn="ctr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spot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94556" y="3040501"/>
            <a:ext cx="21286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0.327</a:t>
            </a:r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0.211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0.190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0.084</a:t>
            </a:r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endParaRPr lang="en-US" sz="4000" dirty="0" smtClean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8364573" y="5587164"/>
            <a:ext cx="805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 . .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9996952" y="5587164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 . .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N-gram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96064" y="1690688"/>
                <a:ext cx="9199871" cy="1026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 Thin" charset="0"/>
                          <a:ea typeface="Roboto Thin" charset="0"/>
                          <a:cs typeface="Roboto Thin" charset="0"/>
                        </a:rPr>
                        <m:t>𝑃</m:t>
                      </m:r>
                      <m:d>
                        <m:dPr>
                          <m:ctrlPr>
                            <a:rPr lang="en-US" sz="3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𝑖</m:t>
                              </m:r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−</m:t>
                              </m:r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𝑛</m:t>
                              </m:r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32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𝑖</m:t>
                              </m:r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 Thin" charset="0"/>
                          <a:ea typeface="Roboto Thin" charset="0"/>
                          <a:cs typeface="Roboto Thin" charset="0"/>
                        </a:rPr>
                        <m:t>= </m:t>
                      </m:r>
                      <m:f>
                        <m:fPr>
                          <m:ctrlPr>
                            <a:rPr lang="mr-IN" sz="3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  <m:t>𝑐𝑜𝑢𝑛𝑡</m:t>
                          </m:r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𝑖</m:t>
                              </m:r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−</m:t>
                              </m:r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𝑛</m:t>
                              </m:r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32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𝑖</m:t>
                              </m:r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mr-IN" sz="32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2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𝑐𝑜𝑢𝑛𝑡</m:t>
                              </m:r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Roboto Thin" charset="0"/>
                                      <a:ea typeface="Roboto Thin" charset="0"/>
                                      <a:cs typeface="Roboto Thi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Roboto Thin" charset="0"/>
                                      <a:ea typeface="Roboto Thin" charset="0"/>
                                      <a:cs typeface="Roboto Thin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Roboto Thin" charset="0"/>
                                      <a:ea typeface="Roboto Thin" charset="0"/>
                                      <a:cs typeface="Roboto Thin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Roboto Thin" charset="0"/>
                                      <a:ea typeface="Roboto Thin" charset="0"/>
                                      <a:cs typeface="Roboto Thin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Roboto Thin" charset="0"/>
                                      <a:ea typeface="Roboto Thin" charset="0"/>
                                      <a:cs typeface="Roboto Thin" charset="0"/>
                                    </a:rPr>
                                    <m:t>𝑛</m:t>
                                  </m:r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Roboto Thin" charset="0"/>
                                      <a:ea typeface="Roboto Thin" charset="0"/>
                                      <a:cs typeface="Roboto Thin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32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Roboto Thin" charset="0"/>
                                      <a:ea typeface="Roboto Thin" charset="0"/>
                                      <a:cs typeface="Roboto Thi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Roboto Thin" charset="0"/>
                                      <a:ea typeface="Roboto Thin" charset="0"/>
                                      <a:cs typeface="Roboto Thin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Roboto Thin" charset="0"/>
                                      <a:ea typeface="Roboto Thin" charset="0"/>
                                      <a:cs typeface="Roboto Thin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Roboto Thin" charset="0"/>
                                      <a:ea typeface="Roboto Thin" charset="0"/>
                                      <a:cs typeface="Roboto Thin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64" y="1690688"/>
                <a:ext cx="9199871" cy="10268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N-gram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96064" y="1690688"/>
                <a:ext cx="9199871" cy="1061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 Thin" charset="0"/>
                          <a:ea typeface="Roboto Thin" charset="0"/>
                          <a:cs typeface="Roboto Thin" charset="0"/>
                        </a:rPr>
                        <m:t>𝑃</m:t>
                      </m:r>
                      <m:d>
                        <m:dPr>
                          <m:ctrlPr>
                            <a:rPr lang="en-US" sz="3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sat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the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cat</m:t>
                          </m:r>
                        </m:e>
                      </m:d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 Thin" charset="0"/>
                          <a:ea typeface="Roboto Thin" charset="0"/>
                          <a:cs typeface="Roboto Thin" charset="0"/>
                        </a:rPr>
                        <m:t>= </m:t>
                      </m:r>
                      <m:f>
                        <m:fPr>
                          <m:ctrlPr>
                            <a:rPr lang="mr-IN" sz="3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  <m:t>𝑐𝑜𝑢𝑛𝑡</m:t>
                          </m:r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the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cat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sat</m:t>
                          </m:r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mr-IN" sz="32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𝑐𝑜𝑢𝑛𝑡</m:t>
                              </m:r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the</m:t>
                              </m:r>
                              <m: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cat</m:t>
                              </m:r>
                              <m: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64" y="1690688"/>
                <a:ext cx="9199871" cy="10616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N-gram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96064" y="1690688"/>
                <a:ext cx="9199871" cy="1061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 Thin" charset="0"/>
                          <a:ea typeface="Roboto Thin" charset="0"/>
                          <a:cs typeface="Roboto Thin" charset="0"/>
                        </a:rPr>
                        <m:t>𝑃</m:t>
                      </m:r>
                      <m:d>
                        <m:dPr>
                          <m:ctrlPr>
                            <a:rPr lang="en-US" sz="3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sat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the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cat</m:t>
                          </m:r>
                        </m:e>
                      </m:d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 Thin" charset="0"/>
                          <a:ea typeface="Roboto Thin" charset="0"/>
                          <a:cs typeface="Roboto Thin" charset="0"/>
                        </a:rPr>
                        <m:t>= </m:t>
                      </m:r>
                      <m:f>
                        <m:fPr>
                          <m:ctrlPr>
                            <a:rPr lang="mr-IN" sz="3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  <m:t>𝑐𝑜𝑢𝑛𝑡</m:t>
                          </m:r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the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cat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sat</m:t>
                          </m:r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mr-IN" sz="32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𝑐𝑜𝑢𝑛𝑡</m:t>
                              </m:r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the</m:t>
                              </m:r>
                              <m: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cat</m:t>
                              </m:r>
                              <m: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64" y="1690688"/>
                <a:ext cx="9199871" cy="10616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838200" y="2765691"/>
            <a:ext cx="51990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Backoff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38200" y="4370229"/>
                <a:ext cx="41634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 Thin" charset="0"/>
                          <a:ea typeface="Roboto Thin" charset="0"/>
                          <a:cs typeface="Roboto Thin" charset="0"/>
                        </a:rPr>
                        <m:t>𝑃</m:t>
                      </m:r>
                      <m:d>
                        <m:dPr>
                          <m:ctrlPr>
                            <a:rPr lang="en-US" sz="3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sat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200" b="0" i="0" strike="sngStrike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the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cat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70229"/>
                <a:ext cx="416345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838200" y="5682129"/>
                <a:ext cx="4163458" cy="67202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Recurse on an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Roboto Light" charset="0"/>
                        <a:cs typeface="Roboto Light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Roboto Light" charset="0"/>
                        <a:cs typeface="Roboto Light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Roboto Light" charset="0"/>
                        <a:cs typeface="Roboto Light" charset="0"/>
                      </a:rPr>
                      <m:t>−1)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-gram model.</a:t>
                </a:r>
              </a:p>
            </p:txBody>
          </p:sp>
        </mc:Choice>
        <mc:Fallback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82129"/>
                <a:ext cx="4163458" cy="672029"/>
              </a:xfrm>
              <a:prstGeom prst="rect">
                <a:avLst/>
              </a:prstGeom>
              <a:blipFill rotWithShape="0">
                <a:blip r:embed="rId4"/>
                <a:stretch>
                  <a:fillRect l="-1613" t="-4545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N-gram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96064" y="1690688"/>
                <a:ext cx="9199871" cy="1061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 Thin" charset="0"/>
                          <a:ea typeface="Roboto Thin" charset="0"/>
                          <a:cs typeface="Roboto Thin" charset="0"/>
                        </a:rPr>
                        <m:t>𝑃</m:t>
                      </m:r>
                      <m:d>
                        <m:dPr>
                          <m:ctrlPr>
                            <a:rPr lang="en-US" sz="3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sat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the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cat</m:t>
                          </m:r>
                        </m:e>
                      </m:d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 Thin" charset="0"/>
                          <a:ea typeface="Roboto Thin" charset="0"/>
                          <a:cs typeface="Roboto Thin" charset="0"/>
                        </a:rPr>
                        <m:t>= </m:t>
                      </m:r>
                      <m:f>
                        <m:fPr>
                          <m:ctrlPr>
                            <a:rPr lang="mr-IN" sz="3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  <m:t>𝑐𝑜𝑢𝑛𝑡</m:t>
                          </m:r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the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cat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sat</m:t>
                          </m:r>
                          <m: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mr-IN" sz="32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𝑐𝑜𝑢𝑛𝑡</m:t>
                              </m:r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the</m:t>
                              </m:r>
                              <m: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cat</m:t>
                              </m:r>
                              <m:r>
                                <a:rPr lang="en-US" sz="32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charset="0"/>
                                  <a:ea typeface="Roboto Thin" charset="0"/>
                                  <a:cs typeface="Roboto Thin" charset="0"/>
                                </a:rPr>
                                <m:t>𝑤</m:t>
                              </m:r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Roboto Thin" charset="0"/>
                                  <a:ea typeface="Roboto Thin" charset="0"/>
                                  <a:cs typeface="Roboto Thin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64" y="1690688"/>
                <a:ext cx="9199871" cy="10616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838200" y="2765691"/>
            <a:ext cx="51990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Backoff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37243" y="2765691"/>
            <a:ext cx="53165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Smoothing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93072" y="5682128"/>
            <a:ext cx="1450928" cy="778634"/>
          </a:xfrm>
          <a:prstGeom prst="rect">
            <a:avLst/>
          </a:prstGeom>
        </p:spPr>
        <p:txBody>
          <a:bodyPr vert="horz" lIns="9000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Add one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Katz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38200" y="4370229"/>
                <a:ext cx="41634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 Thin" charset="0"/>
                          <a:ea typeface="Roboto Thin" charset="0"/>
                          <a:cs typeface="Roboto Thin" charset="0"/>
                        </a:rPr>
                        <m:t>𝑃</m:t>
                      </m:r>
                      <m:d>
                        <m:dPr>
                          <m:ctrlPr>
                            <a:rPr lang="en-US" sz="3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Roboto Thin" charset="0"/>
                              <a:ea typeface="Roboto Thin" charset="0"/>
                              <a:cs typeface="Roboto Thi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sat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200" b="0" i="0" strike="sngStrike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the</m:t>
                          </m:r>
                          <m: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  <a:ea typeface="Roboto Thin" charset="0"/>
                              <a:cs typeface="Roboto Thin" charset="0"/>
                            </a:rPr>
                            <m:t>cat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70229"/>
                <a:ext cx="416345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838200" y="5682129"/>
                <a:ext cx="4163458" cy="67202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Recurse on an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Roboto Light" charset="0"/>
                        <a:cs typeface="Roboto Light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Roboto Light" charset="0"/>
                        <a:cs typeface="Roboto Light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Roboto Light" charset="0"/>
                        <a:cs typeface="Roboto Light" charset="0"/>
                      </a:rPr>
                      <m:t>−1)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-gram model.</a:t>
                </a:r>
              </a:p>
            </p:txBody>
          </p:sp>
        </mc:Choice>
        <mc:Fallback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82129"/>
                <a:ext cx="4163458" cy="672029"/>
              </a:xfrm>
              <a:prstGeom prst="rect">
                <a:avLst/>
              </a:prstGeom>
              <a:blipFill rotWithShape="0">
                <a:blip r:embed="rId4"/>
                <a:stretch>
                  <a:fillRect l="-1613" t="-4545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hart 12"/>
          <p:cNvGraphicFramePr>
            <a:graphicFrameLocks/>
          </p:cNvGraphicFramePr>
          <p:nvPr/>
        </p:nvGraphicFramePr>
        <p:xfrm>
          <a:off x="8643079" y="3778377"/>
          <a:ext cx="2710721" cy="1903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/>
        </p:nvGraphicFramePr>
        <p:xfrm>
          <a:off x="5517916" y="3781329"/>
          <a:ext cx="2707200" cy="19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8058298" y="4685282"/>
            <a:ext cx="584781" cy="0"/>
          </a:xfrm>
          <a:prstGeom prst="straightConnector1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5834981" y="5682128"/>
            <a:ext cx="4163458" cy="672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Some methods: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9054060" y="5682126"/>
            <a:ext cx="2988040" cy="990609"/>
          </a:xfrm>
          <a:prstGeom prst="rect">
            <a:avLst/>
          </a:prstGeom>
        </p:spPr>
        <p:txBody>
          <a:bodyPr vert="horz" lIns="9000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Absolute discounting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Modified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Kneser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-Ney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N-gram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2164" y="365125"/>
            <a:ext cx="11167672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Neural Networks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474564" y="5718795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</a:t>
            </a:r>
            <a:r>
              <a:rPr lang="en-US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1</a:t>
            </a:r>
            <a:endParaRPr lang="en-US" baseline="-250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66610" y="5718795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</a:t>
            </a:r>
            <a:r>
              <a:rPr lang="en-US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2</a:t>
            </a:r>
            <a:endParaRPr lang="en-US" baseline="-250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58656" y="5718794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</a:t>
            </a:r>
            <a:r>
              <a:rPr lang="en-US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3</a:t>
            </a:r>
            <a:endParaRPr lang="en-US" baseline="-250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010400" y="5718794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x</a:t>
            </a:r>
            <a:r>
              <a:rPr lang="en-US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</a:t>
            </a:r>
            <a:endParaRPr lang="en-US" baseline="-250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3351" y="5475603"/>
            <a:ext cx="687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474564" y="4656965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66610" y="4656965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58656" y="4656964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010400" y="4656964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23351" y="4413772"/>
            <a:ext cx="687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6" idx="0"/>
            <a:endCxn id="19" idx="4"/>
          </p:cNvCxnSpPr>
          <p:nvPr/>
        </p:nvCxnSpPr>
        <p:spPr>
          <a:xfrm flipV="1">
            <a:off x="4706912" y="5121660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0"/>
            <a:endCxn id="20" idx="4"/>
          </p:cNvCxnSpPr>
          <p:nvPr/>
        </p:nvCxnSpPr>
        <p:spPr>
          <a:xfrm flipV="1">
            <a:off x="4706912" y="5121660"/>
            <a:ext cx="692046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0"/>
            <a:endCxn id="21" idx="4"/>
          </p:cNvCxnSpPr>
          <p:nvPr/>
        </p:nvCxnSpPr>
        <p:spPr>
          <a:xfrm flipV="1">
            <a:off x="4706912" y="5121659"/>
            <a:ext cx="1384092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0"/>
            <a:endCxn id="22" idx="4"/>
          </p:cNvCxnSpPr>
          <p:nvPr/>
        </p:nvCxnSpPr>
        <p:spPr>
          <a:xfrm flipV="1">
            <a:off x="4706912" y="5121659"/>
            <a:ext cx="2535836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0"/>
            <a:endCxn id="19" idx="4"/>
          </p:cNvCxnSpPr>
          <p:nvPr/>
        </p:nvCxnSpPr>
        <p:spPr>
          <a:xfrm flipH="1" flipV="1">
            <a:off x="4706912" y="5121660"/>
            <a:ext cx="692046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0"/>
            <a:endCxn id="20" idx="4"/>
          </p:cNvCxnSpPr>
          <p:nvPr/>
        </p:nvCxnSpPr>
        <p:spPr>
          <a:xfrm flipV="1">
            <a:off x="5398958" y="5121660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0"/>
            <a:endCxn id="21" idx="4"/>
          </p:cNvCxnSpPr>
          <p:nvPr/>
        </p:nvCxnSpPr>
        <p:spPr>
          <a:xfrm flipV="1">
            <a:off x="5398958" y="5121659"/>
            <a:ext cx="692046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0"/>
            <a:endCxn id="22" idx="4"/>
          </p:cNvCxnSpPr>
          <p:nvPr/>
        </p:nvCxnSpPr>
        <p:spPr>
          <a:xfrm flipV="1">
            <a:off x="5398958" y="5121659"/>
            <a:ext cx="1843790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0"/>
            <a:endCxn id="22" idx="4"/>
          </p:cNvCxnSpPr>
          <p:nvPr/>
        </p:nvCxnSpPr>
        <p:spPr>
          <a:xfrm flipV="1">
            <a:off x="6091004" y="5121659"/>
            <a:ext cx="1151744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0"/>
            <a:endCxn id="21" idx="4"/>
          </p:cNvCxnSpPr>
          <p:nvPr/>
        </p:nvCxnSpPr>
        <p:spPr>
          <a:xfrm flipV="1">
            <a:off x="6091004" y="5121659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0"/>
            <a:endCxn id="19" idx="4"/>
          </p:cNvCxnSpPr>
          <p:nvPr/>
        </p:nvCxnSpPr>
        <p:spPr>
          <a:xfrm flipH="1" flipV="1">
            <a:off x="4706912" y="5121660"/>
            <a:ext cx="1384092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0"/>
            <a:endCxn id="20" idx="4"/>
          </p:cNvCxnSpPr>
          <p:nvPr/>
        </p:nvCxnSpPr>
        <p:spPr>
          <a:xfrm flipH="1" flipV="1">
            <a:off x="5398958" y="5121660"/>
            <a:ext cx="692046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0"/>
            <a:endCxn id="21" idx="4"/>
          </p:cNvCxnSpPr>
          <p:nvPr/>
        </p:nvCxnSpPr>
        <p:spPr>
          <a:xfrm flipH="1" flipV="1">
            <a:off x="6091004" y="5121659"/>
            <a:ext cx="1151744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0"/>
            <a:endCxn id="22" idx="4"/>
          </p:cNvCxnSpPr>
          <p:nvPr/>
        </p:nvCxnSpPr>
        <p:spPr>
          <a:xfrm flipV="1">
            <a:off x="7242748" y="5121659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0"/>
            <a:endCxn id="20" idx="4"/>
          </p:cNvCxnSpPr>
          <p:nvPr/>
        </p:nvCxnSpPr>
        <p:spPr>
          <a:xfrm flipH="1" flipV="1">
            <a:off x="5398958" y="5121660"/>
            <a:ext cx="1843790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0"/>
            <a:endCxn id="19" idx="4"/>
          </p:cNvCxnSpPr>
          <p:nvPr/>
        </p:nvCxnSpPr>
        <p:spPr>
          <a:xfrm flipH="1" flipV="1">
            <a:off x="4706912" y="5121660"/>
            <a:ext cx="2535836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706912" y="2184647"/>
            <a:ext cx="0" cy="36135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5398958" y="2184647"/>
            <a:ext cx="0" cy="36135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6091004" y="2184647"/>
            <a:ext cx="0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7242748" y="2184647"/>
            <a:ext cx="0" cy="36135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4474564" y="1719952"/>
            <a:ext cx="464695" cy="4646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</a:t>
            </a:r>
            <a:r>
              <a:rPr lang="en-US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1</a:t>
            </a:r>
            <a:endParaRPr lang="en-US" baseline="-250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5166610" y="1719952"/>
            <a:ext cx="464695" cy="4646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</a:t>
            </a:r>
            <a:r>
              <a:rPr lang="en-US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2</a:t>
            </a:r>
            <a:endParaRPr lang="en-US" baseline="-250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5858656" y="1719951"/>
            <a:ext cx="464695" cy="4646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</a:t>
            </a:r>
            <a:r>
              <a:rPr lang="en-US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3</a:t>
            </a:r>
            <a:endParaRPr lang="en-US" baseline="-250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7010400" y="1719951"/>
            <a:ext cx="464695" cy="4646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</a:t>
            </a:r>
            <a:r>
              <a:rPr lang="en-US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</a:t>
            </a:r>
            <a:endParaRPr lang="en-US" baseline="-250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065161" y="5689531"/>
            <a:ext cx="11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Input: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863121" y="1690688"/>
            <a:ext cx="138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mtClean="0">
                <a:latin typeface="Roboto Light" charset="0"/>
                <a:ea typeface="Roboto Light" charset="0"/>
                <a:cs typeface="Roboto Light" charset="0"/>
              </a:rPr>
              <a:t>Output: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4474564" y="3595135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5166610" y="3595135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5858656" y="3595134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7010400" y="3595134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>
            <a:stCxn id="180" idx="0"/>
            <a:endCxn id="193" idx="4"/>
          </p:cNvCxnSpPr>
          <p:nvPr/>
        </p:nvCxnSpPr>
        <p:spPr>
          <a:xfrm flipV="1">
            <a:off x="4706912" y="4059830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80" idx="0"/>
            <a:endCxn id="194" idx="4"/>
          </p:cNvCxnSpPr>
          <p:nvPr/>
        </p:nvCxnSpPr>
        <p:spPr>
          <a:xfrm flipV="1">
            <a:off x="4706912" y="4059830"/>
            <a:ext cx="692046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80" idx="0"/>
            <a:endCxn id="195" idx="4"/>
          </p:cNvCxnSpPr>
          <p:nvPr/>
        </p:nvCxnSpPr>
        <p:spPr>
          <a:xfrm flipV="1">
            <a:off x="4706912" y="4059829"/>
            <a:ext cx="1384092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80" idx="0"/>
          </p:cNvCxnSpPr>
          <p:nvPr/>
        </p:nvCxnSpPr>
        <p:spPr>
          <a:xfrm flipV="1">
            <a:off x="4706912" y="4059829"/>
            <a:ext cx="2535836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81" idx="0"/>
            <a:endCxn id="193" idx="4"/>
          </p:cNvCxnSpPr>
          <p:nvPr/>
        </p:nvCxnSpPr>
        <p:spPr>
          <a:xfrm flipH="1" flipV="1">
            <a:off x="4706912" y="4059830"/>
            <a:ext cx="692046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1" idx="0"/>
            <a:endCxn id="194" idx="4"/>
          </p:cNvCxnSpPr>
          <p:nvPr/>
        </p:nvCxnSpPr>
        <p:spPr>
          <a:xfrm flipV="1">
            <a:off x="5398958" y="4059830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81" idx="0"/>
            <a:endCxn id="195" idx="4"/>
          </p:cNvCxnSpPr>
          <p:nvPr/>
        </p:nvCxnSpPr>
        <p:spPr>
          <a:xfrm flipV="1">
            <a:off x="5398958" y="4059829"/>
            <a:ext cx="692046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81" idx="0"/>
          </p:cNvCxnSpPr>
          <p:nvPr/>
        </p:nvCxnSpPr>
        <p:spPr>
          <a:xfrm flipV="1">
            <a:off x="5398958" y="4059829"/>
            <a:ext cx="1843790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82" idx="0"/>
          </p:cNvCxnSpPr>
          <p:nvPr/>
        </p:nvCxnSpPr>
        <p:spPr>
          <a:xfrm flipV="1">
            <a:off x="6091004" y="4059829"/>
            <a:ext cx="1151744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82" idx="0"/>
            <a:endCxn id="195" idx="4"/>
          </p:cNvCxnSpPr>
          <p:nvPr/>
        </p:nvCxnSpPr>
        <p:spPr>
          <a:xfrm flipV="1">
            <a:off x="6091004" y="4059829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2" idx="0"/>
            <a:endCxn id="193" idx="4"/>
          </p:cNvCxnSpPr>
          <p:nvPr/>
        </p:nvCxnSpPr>
        <p:spPr>
          <a:xfrm flipH="1" flipV="1">
            <a:off x="4706912" y="4059830"/>
            <a:ext cx="1384092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2" idx="0"/>
            <a:endCxn id="194" idx="4"/>
          </p:cNvCxnSpPr>
          <p:nvPr/>
        </p:nvCxnSpPr>
        <p:spPr>
          <a:xfrm flipH="1" flipV="1">
            <a:off x="5398958" y="4059830"/>
            <a:ext cx="692046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3" idx="0"/>
            <a:endCxn id="195" idx="4"/>
          </p:cNvCxnSpPr>
          <p:nvPr/>
        </p:nvCxnSpPr>
        <p:spPr>
          <a:xfrm flipH="1" flipV="1">
            <a:off x="6091004" y="4059829"/>
            <a:ext cx="1151744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0"/>
          </p:cNvCxnSpPr>
          <p:nvPr/>
        </p:nvCxnSpPr>
        <p:spPr>
          <a:xfrm flipV="1">
            <a:off x="7242748" y="4059829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3" idx="0"/>
            <a:endCxn id="194" idx="4"/>
          </p:cNvCxnSpPr>
          <p:nvPr/>
        </p:nvCxnSpPr>
        <p:spPr>
          <a:xfrm flipH="1" flipV="1">
            <a:off x="5398958" y="4059830"/>
            <a:ext cx="1843790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3" idx="0"/>
            <a:endCxn id="193" idx="4"/>
          </p:cNvCxnSpPr>
          <p:nvPr/>
        </p:nvCxnSpPr>
        <p:spPr>
          <a:xfrm flipH="1" flipV="1">
            <a:off x="4706912" y="4059830"/>
            <a:ext cx="2535836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4474564" y="2533305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166610" y="2533305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5858656" y="2533304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7010400" y="2533304"/>
            <a:ext cx="464695" cy="4646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/>
          <p:cNvCxnSpPr/>
          <p:nvPr/>
        </p:nvCxnSpPr>
        <p:spPr>
          <a:xfrm flipV="1">
            <a:off x="4706912" y="2998000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4706912" y="2998000"/>
            <a:ext cx="692046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4706912" y="2997999"/>
            <a:ext cx="1384092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4706912" y="2997999"/>
            <a:ext cx="2535836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 flipV="1">
            <a:off x="4706912" y="2998000"/>
            <a:ext cx="692046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V="1">
            <a:off x="5398958" y="2998000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5398958" y="2997999"/>
            <a:ext cx="692046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5398958" y="2997999"/>
            <a:ext cx="1843790" cy="59713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6091004" y="2997999"/>
            <a:ext cx="1151744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6091004" y="2997999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 flipV="1">
            <a:off x="4706912" y="2998000"/>
            <a:ext cx="1384092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 flipV="1">
            <a:off x="5398958" y="2998000"/>
            <a:ext cx="692046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H="1" flipV="1">
            <a:off x="6091004" y="2997999"/>
            <a:ext cx="1151744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7242748" y="2997999"/>
            <a:ext cx="0" cy="597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H="1" flipV="1">
            <a:off x="5398958" y="2998000"/>
            <a:ext cx="1843790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 flipV="1">
            <a:off x="4706912" y="2998000"/>
            <a:ext cx="2535836" cy="59713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6318354" y="3351943"/>
            <a:ext cx="687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318353" y="2290113"/>
            <a:ext cx="687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432</Words>
  <Application>Microsoft Macintosh PowerPoint</Application>
  <PresentationFormat>Widescreen</PresentationFormat>
  <Paragraphs>182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Calibri</vt:lpstr>
      <vt:lpstr>Calibri Light</vt:lpstr>
      <vt:lpstr>Cambria Math</vt:lpstr>
      <vt:lpstr>Mangal</vt:lpstr>
      <vt:lpstr>Roboto</vt:lpstr>
      <vt:lpstr>Roboto Light</vt:lpstr>
      <vt:lpstr>Roboto Thin</vt:lpstr>
      <vt:lpstr>Arial</vt:lpstr>
      <vt:lpstr>Office Theme</vt:lpstr>
      <vt:lpstr>Language Modelling for Text Prediction</vt:lpstr>
      <vt:lpstr>PowerPoint Presentation</vt:lpstr>
      <vt:lpstr>PowerPoint Presentation</vt:lpstr>
      <vt:lpstr>N-gram</vt:lpstr>
      <vt:lpstr>N-gram</vt:lpstr>
      <vt:lpstr>N-gram</vt:lpstr>
      <vt:lpstr>N-gram</vt:lpstr>
      <vt:lpstr>N-gram</vt:lpstr>
      <vt:lpstr>Neural Networks</vt:lpstr>
      <vt:lpstr>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What have I built?</vt:lpstr>
      <vt:lpstr>Progress</vt:lpstr>
      <vt:lpstr>Progress</vt:lpstr>
      <vt:lpstr>Progress</vt:lpstr>
      <vt:lpstr>Progress</vt:lpstr>
      <vt:lpstr>What’s left?</vt:lpstr>
      <vt:lpstr>What’s Left</vt:lpstr>
      <vt:lpstr>What’s Left</vt:lpstr>
      <vt:lpstr>PowerPoint Presentation</vt:lpstr>
      <vt:lpstr>PowerPoint Presentation</vt:lpstr>
      <vt:lpstr>Thanks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Modelling for Text Prediction</dc:title>
  <dc:creator>D. Kuleindiren</dc:creator>
  <cp:lastModifiedBy>D. Kuleindiren</cp:lastModifiedBy>
  <cp:revision>35</cp:revision>
  <cp:lastPrinted>2017-02-11T03:43:06Z</cp:lastPrinted>
  <dcterms:created xsi:type="dcterms:W3CDTF">2017-02-07T23:38:25Z</dcterms:created>
  <dcterms:modified xsi:type="dcterms:W3CDTF">2017-02-11T03:51:27Z</dcterms:modified>
</cp:coreProperties>
</file>