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31D73DA-AADF-41CF-B947-E3D26D5FC756}">
  <a:tblStyle styleId="{E31D73DA-AADF-41CF-B947-E3D26D5FC7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0" autoAdjust="0"/>
    <p:restoredTop sz="94660"/>
  </p:normalViewPr>
  <p:slideViewPr>
    <p:cSldViewPr>
      <p:cViewPr>
        <p:scale>
          <a:sx n="88" d="100"/>
          <a:sy n="88" d="100"/>
        </p:scale>
        <p:origin x="-840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23045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51435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95250" y="2571750"/>
            <a:ext cx="51435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400050"/>
            <a:ext cx="5105400" cy="2151126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2654898"/>
            <a:ext cx="5114778" cy="825936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4918459"/>
            <a:ext cx="2002464" cy="170177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8/23/2019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4918460"/>
            <a:ext cx="2927722" cy="17145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4917186"/>
            <a:ext cx="588336" cy="17145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06217"/>
            <a:ext cx="1524000" cy="4388644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4918459"/>
            <a:ext cx="2002464" cy="170177"/>
          </a:xfrm>
        </p:spPr>
        <p:txBody>
          <a:bodyPr/>
          <a:lstStyle>
            <a:extLst/>
          </a:lstStyle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4917186"/>
            <a:ext cx="3657600" cy="171450"/>
          </a:xfrm>
        </p:spPr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4914900"/>
            <a:ext cx="588336" cy="1714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216025" y="1991825"/>
            <a:ext cx="6711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116378"/>
            <a:ext cx="6255488" cy="1021556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28751"/>
            <a:ext cx="6255488" cy="55763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4917607"/>
            <a:ext cx="2002464" cy="170177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8/23/2019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4917608"/>
            <a:ext cx="2895600" cy="17145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4916334"/>
            <a:ext cx="588336" cy="171450"/>
          </a:xfrm>
        </p:spPr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520440" cy="3394472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200151"/>
            <a:ext cx="3520440" cy="3394472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400550"/>
            <a:ext cx="3520440" cy="3429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4400550"/>
            <a:ext cx="3520440" cy="3429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283880"/>
            <a:ext cx="3520440" cy="308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283880"/>
            <a:ext cx="3520440" cy="308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8/23/2019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5897880" cy="88011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23062"/>
            <a:ext cx="5897880" cy="451884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239000" cy="32788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9" y="753501"/>
            <a:ext cx="4319527" cy="323443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7" y="749112"/>
            <a:ext cx="4319527" cy="323443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857250"/>
            <a:ext cx="3429000" cy="154305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2462726"/>
            <a:ext cx="3429000" cy="144018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780752"/>
            <a:ext cx="4206240" cy="315468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5143500"/>
          </a:xfrm>
          <a:prstGeom prst="rect">
            <a:avLst/>
          </a:prstGeom>
          <a:blipFill>
            <a:blip r:embed="rId15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85725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207062"/>
            <a:ext cx="7239000" cy="363474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4918459"/>
            <a:ext cx="2002464" cy="170177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eaLnBrk="1" latinLnBrk="0" hangingPunct="1"/>
            <a:fld id="{F8CFA630-13BB-46C4-BD44-B2C5F9B66074}" type="datetimeFigureOut">
              <a:rPr lang="en-US" smtClean="0"/>
              <a:pPr eaLnBrk="1" latinLnBrk="0" hangingPunct="1"/>
              <a:t>8/23/2019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4918460"/>
            <a:ext cx="3657600" cy="17145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4917186"/>
            <a:ext cx="588336" cy="17145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ademia.edu/15829035/Identitas_nasional_dan_unsur_nasional" TargetMode="External"/><Relationship Id="rId2" Type="http://schemas.openxmlformats.org/officeDocument/2006/relationships/hyperlink" Target="https://pdfs.semanticscholar.org/a271/af75f1fd745a76d1ac94e9d216669da2859c.pdf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kompasiana.com/dasurya/555e0ee2347b615f0d8b4567/makna-burung-garuda" TargetMode="External"/><Relationship Id="rId4" Type="http://schemas.openxmlformats.org/officeDocument/2006/relationships/hyperlink" Target="http://www.berdikarionline.com/supratman-dan-kisah-lagu-indonesia-ray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ctrTitle"/>
          </p:nvPr>
        </p:nvSpPr>
        <p:spPr>
          <a:xfrm>
            <a:off x="1187624" y="1203598"/>
            <a:ext cx="6711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id-ID" dirty="0" smtClean="0"/>
              <a:t>IDENTITAS NASIONAL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2924437"/>
            <a:ext cx="44644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>
                <a:solidFill>
                  <a:schemeClr val="tx1"/>
                </a:solidFill>
                <a:latin typeface="Franklin Gothic Medium" pitchFamily="34" charset="0"/>
              </a:rPr>
              <a:t>Aldhea Fauziah R 		071911633097</a:t>
            </a:r>
          </a:p>
          <a:p>
            <a:r>
              <a:rPr lang="id-ID" sz="1600" dirty="0">
                <a:solidFill>
                  <a:schemeClr val="tx1"/>
                </a:solidFill>
                <a:latin typeface="Franklin Gothic Medium" pitchFamily="34" charset="0"/>
              </a:rPr>
              <a:t>Mutiara Madini Rasyida 	071911633016</a:t>
            </a:r>
          </a:p>
          <a:p>
            <a:r>
              <a:rPr lang="id-ID" sz="1600" dirty="0">
                <a:solidFill>
                  <a:schemeClr val="tx1"/>
                </a:solidFill>
                <a:latin typeface="Franklin Gothic Medium" pitchFamily="34" charset="0"/>
              </a:rPr>
              <a:t>Nabila Chairunisa		071911633030</a:t>
            </a:r>
          </a:p>
          <a:p>
            <a:r>
              <a:rPr lang="id-ID" sz="1600" dirty="0">
                <a:solidFill>
                  <a:schemeClr val="tx1"/>
                </a:solidFill>
                <a:latin typeface="Franklin Gothic Medium" pitchFamily="34" charset="0"/>
              </a:rPr>
              <a:t>Ilmiyathul Lathifah 		071911633042</a:t>
            </a:r>
          </a:p>
          <a:p>
            <a:r>
              <a:rPr lang="id-ID" sz="1600" dirty="0">
                <a:solidFill>
                  <a:schemeClr val="tx1"/>
                </a:solidFill>
                <a:latin typeface="Franklin Gothic Medium" pitchFamily="34" charset="0"/>
              </a:rPr>
              <a:t>Fakhrudin Asrori     		071911633101</a:t>
            </a:r>
          </a:p>
          <a:p>
            <a:pPr marL="514350" indent="-514350">
              <a:buAutoNum type="arabicPeriod"/>
            </a:pPr>
            <a:endParaRPr lang="id-ID" sz="1600" dirty="0">
              <a:solidFill>
                <a:schemeClr val="tx1"/>
              </a:solidFill>
              <a:latin typeface="Franklin Gothic Medium" pitchFamily="34" charset="0"/>
            </a:endParaRPr>
          </a:p>
          <a:p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1026" name="Picture 2" descr="Hasil gambar untuk bendera indonesia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948192"/>
            <a:ext cx="264795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"/>
            <a:ext cx="7699325" cy="1276350"/>
          </a:xfrm>
        </p:spPr>
        <p:txBody>
          <a:bodyPr/>
          <a:lstStyle/>
          <a:p>
            <a:r>
              <a:rPr lang="id-ID" dirty="0">
                <a:solidFill>
                  <a:schemeClr val="bg1"/>
                </a:solidFill>
              </a:rPr>
              <a:t>UUD 1945 Sebagai </a:t>
            </a:r>
            <a:r>
              <a:rPr lang="id-ID" dirty="0" smtClean="0">
                <a:solidFill>
                  <a:schemeClr val="bg1"/>
                </a:solidFill>
              </a:rPr>
              <a:t>Konstitusi negara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581150"/>
            <a:ext cx="7699325" cy="3352800"/>
          </a:xfrm>
        </p:spPr>
        <p:txBody>
          <a:bodyPr/>
          <a:lstStyle/>
          <a:p>
            <a:pPr lvl="4"/>
            <a:r>
              <a:rPr lang="id-ID" sz="2400" dirty="0" smtClean="0"/>
              <a:t>UUD 1945 merupakan konstitusi negara yang berfungsi sebagai dasar dan sumber dari peraturan – peraturan lain atau perundang – undangan lain yang berlaku di wilayah NKRI </a:t>
            </a:r>
            <a:endParaRPr lang="id-ID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6" y="1581150"/>
            <a:ext cx="21145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1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09550"/>
            <a:ext cx="6711900" cy="623100"/>
          </a:xfrm>
        </p:spPr>
        <p:txBody>
          <a:bodyPr/>
          <a:lstStyle/>
          <a:p>
            <a:r>
              <a:rPr lang="id-ID" dirty="0" smtClean="0"/>
              <a:t>REFERENSI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895350"/>
            <a:ext cx="6711900" cy="3962400"/>
          </a:xfrm>
        </p:spPr>
        <p:txBody>
          <a:bodyPr/>
          <a:lstStyle/>
          <a:p>
            <a:pPr marL="0" indent="0">
              <a:buNone/>
            </a:pPr>
            <a:r>
              <a:rPr lang="en-ID" sz="1400" dirty="0" err="1"/>
              <a:t>Sumaludin</a:t>
            </a:r>
            <a:r>
              <a:rPr lang="en-ID" sz="1400" dirty="0"/>
              <a:t>, M. </a:t>
            </a:r>
            <a:r>
              <a:rPr lang="en-ID" sz="1400" dirty="0" err="1"/>
              <a:t>Maman</a:t>
            </a:r>
            <a:r>
              <a:rPr lang="en-ID" sz="1400" dirty="0"/>
              <a:t>. 2017. </a:t>
            </a:r>
            <a:r>
              <a:rPr lang="en-ID" sz="1400" i="1" dirty="0" err="1"/>
              <a:t>Identitas</a:t>
            </a:r>
            <a:r>
              <a:rPr lang="en-ID" sz="1400" i="1" dirty="0"/>
              <a:t> </a:t>
            </a:r>
            <a:r>
              <a:rPr lang="en-ID" sz="1400" i="1" dirty="0" err="1"/>
              <a:t>Nasional</a:t>
            </a:r>
            <a:r>
              <a:rPr lang="en-ID" sz="1400" i="1" dirty="0"/>
              <a:t> </a:t>
            </a:r>
            <a:r>
              <a:rPr lang="en-ID" sz="1400" i="1" dirty="0" err="1"/>
              <a:t>dalam</a:t>
            </a:r>
            <a:r>
              <a:rPr lang="en-ID" sz="1400" i="1" dirty="0"/>
              <a:t> </a:t>
            </a:r>
            <a:r>
              <a:rPr lang="en-ID" sz="1400" i="1" dirty="0" err="1"/>
              <a:t>Buku</a:t>
            </a:r>
            <a:r>
              <a:rPr lang="en-ID" sz="1400" i="1" dirty="0"/>
              <a:t> </a:t>
            </a:r>
            <a:r>
              <a:rPr lang="en-ID" sz="1400" i="1" dirty="0" err="1"/>
              <a:t>Teks</a:t>
            </a:r>
            <a:r>
              <a:rPr lang="en-ID" sz="1400" i="1" dirty="0"/>
              <a:t> </a:t>
            </a:r>
            <a:r>
              <a:rPr lang="en-ID" sz="1400" i="1" dirty="0" err="1"/>
              <a:t>Pelajaran</a:t>
            </a:r>
            <a:r>
              <a:rPr lang="en-ID" sz="1400" i="1" dirty="0"/>
              <a:t> </a:t>
            </a:r>
            <a:r>
              <a:rPr lang="en-ID" sz="1400" i="1" dirty="0" err="1"/>
              <a:t>Sejarah</a:t>
            </a:r>
            <a:r>
              <a:rPr lang="en-ID" sz="1400" i="1" dirty="0"/>
              <a:t> SMA</a:t>
            </a:r>
            <a:r>
              <a:rPr lang="en-US" sz="1400" dirty="0"/>
              <a:t> </a:t>
            </a:r>
            <a:r>
              <a:rPr lang="en-ID" sz="1400" dirty="0"/>
              <a:t>[Online]. </a:t>
            </a:r>
            <a:r>
              <a:rPr lang="en-ID" sz="1400" dirty="0" err="1"/>
              <a:t>Tersedia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: </a:t>
            </a:r>
            <a:r>
              <a:rPr lang="en-ID" sz="1400" dirty="0">
                <a:hlinkClick r:id="rId2"/>
              </a:rPr>
              <a:t>https://pdfs.semanticscholar.org/a271/af75f1fd745a76d1ac94e9d216669da2859c.pdf</a:t>
            </a:r>
            <a:r>
              <a:rPr lang="en-ID" sz="1400" dirty="0"/>
              <a:t> (</a:t>
            </a:r>
            <a:r>
              <a:rPr lang="en-ID" sz="1400" dirty="0" err="1"/>
              <a:t>diakses</a:t>
            </a:r>
            <a:r>
              <a:rPr lang="en-ID" sz="1400" dirty="0"/>
              <a:t> 22 </a:t>
            </a:r>
            <a:r>
              <a:rPr lang="en-ID" sz="1400" dirty="0" err="1"/>
              <a:t>Agustus</a:t>
            </a:r>
            <a:r>
              <a:rPr lang="en-ID" sz="1400" dirty="0"/>
              <a:t> 2019)</a:t>
            </a:r>
          </a:p>
          <a:p>
            <a:pPr marL="0" indent="0">
              <a:buNone/>
            </a:pPr>
            <a:r>
              <a:rPr lang="en-ID" sz="1400" dirty="0" err="1" smtClean="0"/>
              <a:t>Rusyda</a:t>
            </a:r>
            <a:r>
              <a:rPr lang="en-ID" sz="1400" dirty="0"/>
              <a:t>, </a:t>
            </a:r>
            <a:r>
              <a:rPr lang="en-ID" sz="1400" dirty="0" err="1"/>
              <a:t>Ima</a:t>
            </a:r>
            <a:r>
              <a:rPr lang="en-ID" sz="1400" dirty="0"/>
              <a:t>. </a:t>
            </a:r>
            <a:r>
              <a:rPr lang="en-ID" sz="1400" i="1" dirty="0" err="1"/>
              <a:t>Pengertian</a:t>
            </a:r>
            <a:r>
              <a:rPr lang="en-ID" sz="1400" i="1" dirty="0"/>
              <a:t> </a:t>
            </a:r>
            <a:r>
              <a:rPr lang="en-ID" sz="1400" i="1" dirty="0" err="1"/>
              <a:t>Identitas</a:t>
            </a:r>
            <a:r>
              <a:rPr lang="en-ID" sz="1400" i="1" dirty="0"/>
              <a:t> </a:t>
            </a:r>
            <a:r>
              <a:rPr lang="en-ID" sz="1400" i="1" dirty="0" err="1"/>
              <a:t>Nasional</a:t>
            </a:r>
            <a:r>
              <a:rPr lang="en-ID" sz="1400" i="1" dirty="0"/>
              <a:t> </a:t>
            </a:r>
            <a:r>
              <a:rPr lang="en-ID" sz="1400" i="1" dirty="0" err="1"/>
              <a:t>dan</a:t>
            </a:r>
            <a:r>
              <a:rPr lang="en-ID" sz="1400" i="1" dirty="0"/>
              <a:t> </a:t>
            </a:r>
            <a:r>
              <a:rPr lang="en-ID" sz="1400" i="1" dirty="0" err="1"/>
              <a:t>Unsur-unsur</a:t>
            </a:r>
            <a:r>
              <a:rPr lang="en-ID" sz="1400" i="1" dirty="0"/>
              <a:t> </a:t>
            </a:r>
            <a:r>
              <a:rPr lang="en-ID" sz="1400" i="1" dirty="0" err="1"/>
              <a:t>Identitas</a:t>
            </a:r>
            <a:r>
              <a:rPr lang="en-ID" sz="1400" i="1" dirty="0"/>
              <a:t> </a:t>
            </a:r>
            <a:r>
              <a:rPr lang="en-ID" sz="1400" i="1" dirty="0" err="1"/>
              <a:t>Nasional</a:t>
            </a:r>
            <a:r>
              <a:rPr lang="en-ID" sz="1400" i="1" dirty="0"/>
              <a:t> </a:t>
            </a:r>
            <a:r>
              <a:rPr lang="en-ID" sz="1400" dirty="0"/>
              <a:t>[Online]. </a:t>
            </a:r>
            <a:r>
              <a:rPr lang="en-ID" sz="1400" dirty="0" err="1"/>
              <a:t>Tersedia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: </a:t>
            </a:r>
            <a:r>
              <a:rPr lang="en-US" sz="1400" dirty="0">
                <a:hlinkClick r:id="rId3"/>
              </a:rPr>
              <a:t>https://www.academia.edu/15829035/Identitas_nasional_dan_unsur_nasional</a:t>
            </a:r>
            <a:r>
              <a:rPr lang="en-US" sz="1400" dirty="0"/>
              <a:t> (</a:t>
            </a:r>
            <a:r>
              <a:rPr lang="en-US" sz="1400" dirty="0" err="1"/>
              <a:t>diakses</a:t>
            </a:r>
            <a:r>
              <a:rPr lang="en-US" sz="1400" dirty="0"/>
              <a:t> 22 </a:t>
            </a:r>
            <a:r>
              <a:rPr lang="en-US" sz="1400" dirty="0" err="1"/>
              <a:t>Agustus</a:t>
            </a:r>
            <a:r>
              <a:rPr lang="en-US" sz="1400" dirty="0"/>
              <a:t> 2019</a:t>
            </a:r>
            <a:r>
              <a:rPr lang="en-US" sz="1400" dirty="0" smtClean="0"/>
              <a:t>)</a:t>
            </a:r>
            <a:endParaRPr lang="id-ID" sz="1400" dirty="0" smtClean="0"/>
          </a:p>
          <a:p>
            <a:pPr marL="0" indent="0">
              <a:buNone/>
            </a:pPr>
            <a:r>
              <a:rPr lang="id-ID" sz="1400" dirty="0" smtClean="0">
                <a:hlinkClick r:id="rId4"/>
              </a:rPr>
              <a:t>http</a:t>
            </a:r>
            <a:r>
              <a:rPr lang="id-ID" sz="1400" dirty="0">
                <a:hlinkClick r:id="rId4"/>
              </a:rPr>
              <a:t>://www.berdikarionline.com/supratman-dan-kisah-lagu-indonesia-raya</a:t>
            </a:r>
            <a:r>
              <a:rPr lang="id-ID" sz="1400" dirty="0" smtClean="0">
                <a:hlinkClick r:id="rId4"/>
              </a:rPr>
              <a:t>/</a:t>
            </a:r>
            <a:endParaRPr lang="id-ID" sz="1400" dirty="0" smtClean="0"/>
          </a:p>
          <a:p>
            <a:pPr marL="0" indent="0">
              <a:buNone/>
            </a:pPr>
            <a:r>
              <a:rPr lang="id-ID" sz="1400" dirty="0">
                <a:hlinkClick r:id="rId5"/>
              </a:rPr>
              <a:t>https://www.kompasiana.com/dasurya/555e0ee2347b615f0d8b4567/makna-burung-garuda</a:t>
            </a:r>
            <a:endParaRPr lang="id-ID" sz="1400" dirty="0" smtClean="0"/>
          </a:p>
          <a:p>
            <a:pPr marL="0" indent="0">
              <a:buNone/>
            </a:pPr>
            <a:r>
              <a:rPr lang="es-ES" sz="1400" dirty="0"/>
              <a:t>PP No. 66 </a:t>
            </a:r>
            <a:r>
              <a:rPr lang="es-ES" sz="1400" dirty="0" err="1"/>
              <a:t>Tahun</a:t>
            </a:r>
            <a:r>
              <a:rPr lang="es-ES" sz="1400" dirty="0"/>
              <a:t> </a:t>
            </a:r>
            <a:r>
              <a:rPr lang="es-ES" sz="1400" dirty="0" smtClean="0"/>
              <a:t>1951</a:t>
            </a:r>
            <a:r>
              <a:rPr lang="id-ID" sz="1400" dirty="0" smtClean="0"/>
              <a:t> tentang Lambang Negara</a:t>
            </a:r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endParaRPr lang="id-ID" sz="1400" dirty="0"/>
          </a:p>
          <a:p>
            <a:pPr marL="0" indent="0">
              <a:buNone/>
            </a:pPr>
            <a:endParaRPr lang="en-US" sz="1400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338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987574"/>
            <a:ext cx="6711900" cy="623100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PENGERTIAN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d-ID" dirty="0"/>
              <a:t>Istilah “identitas nasional” secara terminologis adalah suatu ciri yang dimiliki oleh suatu bangsa yang secara filosofis membedakan bangsa tersebut dengan bangsa lain. 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334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33350"/>
            <a:ext cx="5876205" cy="623100"/>
          </a:xfrm>
        </p:spPr>
        <p:txBody>
          <a:bodyPr/>
          <a:lstStyle/>
          <a:p>
            <a:r>
              <a:rPr lang="id-ID" dirty="0">
                <a:solidFill>
                  <a:schemeClr val="bg1"/>
                </a:solidFill>
              </a:rPr>
              <a:t>Unsur </a:t>
            </a:r>
            <a:r>
              <a:rPr lang="id-ID" dirty="0" smtClean="0">
                <a:solidFill>
                  <a:schemeClr val="bg1"/>
                </a:solidFill>
              </a:rPr>
              <a:t>Pembentuk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19150"/>
            <a:ext cx="6711900" cy="2494200"/>
          </a:xfrm>
        </p:spPr>
        <p:txBody>
          <a:bodyPr/>
          <a:lstStyle/>
          <a:p>
            <a:pPr marL="0" indent="0">
              <a:buNone/>
            </a:pPr>
            <a:r>
              <a:rPr lang="en-ID" sz="1800" dirty="0" err="1"/>
              <a:t>Identitas</a:t>
            </a:r>
            <a:r>
              <a:rPr lang="en-ID" sz="1800" dirty="0"/>
              <a:t> </a:t>
            </a:r>
            <a:r>
              <a:rPr lang="en-ID" sz="1800" dirty="0" err="1"/>
              <a:t>Nasional</a:t>
            </a:r>
            <a:r>
              <a:rPr lang="en-ID" sz="1800" dirty="0"/>
              <a:t> </a:t>
            </a:r>
            <a:r>
              <a:rPr lang="en-ID" sz="1800" dirty="0" err="1"/>
              <a:t>merujuk</a:t>
            </a:r>
            <a:r>
              <a:rPr lang="en-ID" sz="1800" dirty="0"/>
              <a:t> </a:t>
            </a:r>
            <a:r>
              <a:rPr lang="en-ID" sz="1800" dirty="0" err="1"/>
              <a:t>pada</a:t>
            </a:r>
            <a:r>
              <a:rPr lang="en-ID" sz="1800" dirty="0"/>
              <a:t> </a:t>
            </a:r>
            <a:r>
              <a:rPr lang="en-ID" sz="1800" dirty="0" err="1"/>
              <a:t>kemajemukan</a:t>
            </a:r>
            <a:r>
              <a:rPr lang="en-ID" sz="1800" dirty="0"/>
              <a:t>. </a:t>
            </a:r>
            <a:r>
              <a:rPr lang="en-ID" sz="1800" dirty="0" err="1"/>
              <a:t>Kemajemukan</a:t>
            </a:r>
            <a:r>
              <a:rPr lang="en-ID" sz="1800" dirty="0"/>
              <a:t> </a:t>
            </a:r>
            <a:r>
              <a:rPr lang="en-ID" sz="1800" dirty="0" err="1"/>
              <a:t>itu</a:t>
            </a:r>
            <a:r>
              <a:rPr lang="en-ID" sz="1800" dirty="0"/>
              <a:t> </a:t>
            </a:r>
            <a:r>
              <a:rPr lang="en-ID" sz="1800" dirty="0" err="1"/>
              <a:t>merupakan</a:t>
            </a:r>
            <a:r>
              <a:rPr lang="en-ID" sz="1800" dirty="0"/>
              <a:t> </a:t>
            </a:r>
            <a:r>
              <a:rPr lang="en-ID" sz="1800" dirty="0" err="1"/>
              <a:t>gabungan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unsur-unsur</a:t>
            </a:r>
            <a:r>
              <a:rPr lang="en-ID" sz="1800" dirty="0"/>
              <a:t>:</a:t>
            </a:r>
          </a:p>
          <a:p>
            <a:pPr marL="514350" indent="-514350">
              <a:buAutoNum type="arabicPeriod"/>
            </a:pPr>
            <a:r>
              <a:rPr lang="en-ID" sz="1800" dirty="0" err="1"/>
              <a:t>Suku</a:t>
            </a:r>
            <a:r>
              <a:rPr lang="en-ID" sz="1800" dirty="0"/>
              <a:t> </a:t>
            </a:r>
            <a:r>
              <a:rPr lang="en-ID" sz="1800" dirty="0" err="1"/>
              <a:t>Bangsa</a:t>
            </a:r>
            <a:endParaRPr lang="en-ID" sz="1800" dirty="0"/>
          </a:p>
          <a:p>
            <a:pPr marL="514350" indent="-514350">
              <a:buAutoNum type="arabicPeriod"/>
            </a:pPr>
            <a:r>
              <a:rPr lang="en-ID" sz="1800" dirty="0"/>
              <a:t>Agama</a:t>
            </a:r>
          </a:p>
          <a:p>
            <a:pPr marL="514350" indent="-514350">
              <a:buAutoNum type="arabicPeriod"/>
            </a:pPr>
            <a:r>
              <a:rPr lang="en-ID" sz="1800" dirty="0" err="1"/>
              <a:t>Kebudayaan</a:t>
            </a:r>
            <a:endParaRPr lang="en-ID" sz="1800" dirty="0"/>
          </a:p>
          <a:p>
            <a:pPr marL="514350" indent="-514350">
              <a:buAutoNum type="arabicPeriod"/>
            </a:pPr>
            <a:r>
              <a:rPr lang="en-ID" sz="1800" dirty="0" err="1"/>
              <a:t>Bahasa</a:t>
            </a:r>
            <a:endParaRPr lang="en-US" sz="1800" dirty="0"/>
          </a:p>
          <a:p>
            <a:endParaRPr lang="id-ID" sz="1800" dirty="0" smtClean="0"/>
          </a:p>
          <a:p>
            <a:pPr marL="114300" indent="0">
              <a:buNone/>
            </a:pPr>
            <a:r>
              <a:rPr lang="en-ID" sz="1800" dirty="0"/>
              <a:t>Dari </a:t>
            </a:r>
            <a:r>
              <a:rPr lang="en-ID" sz="1800" dirty="0" err="1"/>
              <a:t>unsur</a:t>
            </a:r>
            <a:r>
              <a:rPr lang="en-ID" sz="1800" dirty="0"/>
              <a:t> </a:t>
            </a:r>
            <a:r>
              <a:rPr lang="en-ID" sz="1800" dirty="0" err="1"/>
              <a:t>tersebut</a:t>
            </a:r>
            <a:r>
              <a:rPr lang="en-ID" sz="1800" dirty="0"/>
              <a:t>,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dirumuskan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tiga</a:t>
            </a:r>
            <a:r>
              <a:rPr lang="en-ID" sz="1800" dirty="0"/>
              <a:t> </a:t>
            </a:r>
            <a:r>
              <a:rPr lang="en-ID" sz="1800" dirty="0" err="1" smtClean="0"/>
              <a:t>bagian</a:t>
            </a:r>
            <a:endParaRPr lang="id-ID" sz="1800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D" sz="1800" dirty="0" err="1"/>
              <a:t>Identitas</a:t>
            </a:r>
            <a:r>
              <a:rPr lang="en-ID" sz="1800" dirty="0"/>
              <a:t> Fundamental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D" sz="1800" dirty="0" err="1"/>
              <a:t>Identitas</a:t>
            </a:r>
            <a:r>
              <a:rPr lang="en-ID" sz="1800" dirty="0"/>
              <a:t> Instrumental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D" sz="1800" dirty="0" err="1"/>
              <a:t>Identitas</a:t>
            </a:r>
            <a:r>
              <a:rPr lang="en-ID" sz="1800" dirty="0"/>
              <a:t> </a:t>
            </a:r>
            <a:r>
              <a:rPr lang="en-ID" sz="1800" dirty="0" err="1"/>
              <a:t>Alamiah</a:t>
            </a:r>
            <a:endParaRPr lang="en-ID" sz="1800" dirty="0"/>
          </a:p>
          <a:p>
            <a:endParaRPr lang="id-ID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559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047750"/>
            <a:ext cx="5919812" cy="623100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Pancasila </a:t>
            </a:r>
            <a:r>
              <a:rPr lang="id-ID" dirty="0">
                <a:solidFill>
                  <a:schemeClr val="bg1"/>
                </a:solidFill>
              </a:rPr>
              <a:t>Sebagai Kepribadian Bangsa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885950"/>
            <a:ext cx="6711900" cy="2494200"/>
          </a:xfrm>
        </p:spPr>
        <p:txBody>
          <a:bodyPr/>
          <a:lstStyle/>
          <a:p>
            <a:r>
              <a:rPr lang="id-ID" dirty="0"/>
              <a:t>Pancasila sebagai kepribadian bangsa yaitu Pancasila mengandung nilai norma,etika dan budaya dari leluhur kita sehingga dalam bertindak dan berperilaku harus mencerminkan nilai-nilai Pancasila 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786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047750"/>
            <a:ext cx="5804197" cy="623100"/>
          </a:xfrm>
        </p:spPr>
        <p:txBody>
          <a:bodyPr/>
          <a:lstStyle/>
          <a:p>
            <a:r>
              <a:rPr lang="id-ID" sz="3200" dirty="0">
                <a:solidFill>
                  <a:schemeClr val="bg1"/>
                </a:solidFill>
              </a:rPr>
              <a:t>Bahasa Indonesia Sebagai Bahasa Nasional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885950"/>
            <a:ext cx="6711900" cy="2494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Bahasa</a:t>
            </a:r>
            <a:r>
              <a:rPr lang="en-US" dirty="0" smtClean="0"/>
              <a:t> Indonesia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indonesia</a:t>
            </a:r>
            <a:r>
              <a:rPr lang="en-US" dirty="0" smtClean="0"/>
              <a:t> yang </a:t>
            </a:r>
            <a:r>
              <a:rPr lang="en-US" dirty="0" err="1" smtClean="0"/>
              <a:t>ditetapkan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ikrar</a:t>
            </a:r>
            <a:r>
              <a:rPr lang="en-US" dirty="0" smtClean="0"/>
              <a:t> </a:t>
            </a:r>
            <a:r>
              <a:rPr lang="en-US" dirty="0" err="1" smtClean="0"/>
              <a:t>Sumpah</a:t>
            </a:r>
            <a:r>
              <a:rPr lang="en-US" dirty="0" smtClean="0"/>
              <a:t> </a:t>
            </a:r>
            <a:r>
              <a:rPr lang="en-US" dirty="0" err="1" smtClean="0"/>
              <a:t>Pemuda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28 </a:t>
            </a:r>
            <a:r>
              <a:rPr lang="en-US" dirty="0" err="1" smtClean="0"/>
              <a:t>Oktober</a:t>
            </a:r>
            <a:r>
              <a:rPr lang="en-US" dirty="0" smtClean="0"/>
              <a:t> 1928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tercantum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UUD 1945 </a:t>
            </a:r>
            <a:r>
              <a:rPr lang="en-US" dirty="0" err="1" smtClean="0"/>
              <a:t>Pasal</a:t>
            </a:r>
            <a:r>
              <a:rPr lang="en-US" dirty="0" smtClean="0"/>
              <a:t> 36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636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7" y="1003175"/>
            <a:ext cx="5804197" cy="623100"/>
          </a:xfrm>
        </p:spPr>
        <p:txBody>
          <a:bodyPr/>
          <a:lstStyle/>
          <a:p>
            <a:r>
              <a:rPr lang="id-ID" sz="3600" dirty="0" smtClean="0">
                <a:solidFill>
                  <a:schemeClr val="bg1"/>
                </a:solidFill>
              </a:rPr>
              <a:t>Sang Merah Putih Sebagai Bendera Negara</a:t>
            </a:r>
            <a:endParaRPr lang="id-ID" sz="36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6600" y="1885950"/>
            <a:ext cx="4419600" cy="2743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Bendera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Indonesia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bendera</a:t>
            </a:r>
            <a:r>
              <a:rPr lang="en-US" dirty="0" smtClean="0"/>
              <a:t> Sang </a:t>
            </a:r>
            <a:r>
              <a:rPr lang="en-US" dirty="0" err="1" smtClean="0"/>
              <a:t>Saka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r>
              <a:rPr lang="en-US" dirty="0" smtClean="0"/>
              <a:t> </a:t>
            </a:r>
            <a:r>
              <a:rPr lang="en-US" dirty="0" err="1" smtClean="0"/>
              <a:t>Putih</a:t>
            </a:r>
            <a:r>
              <a:rPr lang="en-US" dirty="0" smtClean="0"/>
              <a:t>.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berani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putih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suci</a:t>
            </a:r>
            <a:r>
              <a:rPr lang="en-US" dirty="0" smtClean="0"/>
              <a:t>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pic>
        <p:nvPicPr>
          <p:cNvPr id="5" name="Picture 4" descr="bendera-indones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66950"/>
            <a:ext cx="27432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3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1" y="1003175"/>
            <a:ext cx="7316364" cy="623100"/>
          </a:xfrm>
        </p:spPr>
        <p:txBody>
          <a:bodyPr/>
          <a:lstStyle/>
          <a:p>
            <a:r>
              <a:rPr lang="id-ID" sz="4000" dirty="0">
                <a:solidFill>
                  <a:schemeClr val="bg1"/>
                </a:solidFill>
              </a:rPr>
              <a:t>Indonesia Raya </a:t>
            </a:r>
            <a:r>
              <a:rPr lang="id-ID" sz="4000" dirty="0" smtClean="0">
                <a:solidFill>
                  <a:schemeClr val="bg1"/>
                </a:solidFill>
              </a:rPr>
              <a:t>Sebagai Lagu Kebangsaan</a:t>
            </a:r>
            <a:endParaRPr lang="id-ID" sz="40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1960" y="2092566"/>
            <a:ext cx="3859980" cy="2494200"/>
          </a:xfrm>
        </p:spPr>
        <p:txBody>
          <a:bodyPr/>
          <a:lstStyle/>
          <a:p>
            <a:pPr marL="114300" indent="0">
              <a:buNone/>
            </a:pPr>
            <a:r>
              <a:rPr lang="id-ID" dirty="0"/>
              <a:t>Lagu Kebangsaan adalah Indonesia Raya yang </a:t>
            </a:r>
            <a:r>
              <a:rPr lang="id-ID" dirty="0" smtClean="0"/>
              <a:t>dibuat </a:t>
            </a:r>
            <a:r>
              <a:rPr lang="id-ID" dirty="0"/>
              <a:t>oleh Wage Rudolf </a:t>
            </a:r>
            <a:r>
              <a:rPr lang="id-ID" dirty="0" smtClean="0"/>
              <a:t>Supratman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9662"/>
            <a:ext cx="3120008" cy="3120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35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059582"/>
            <a:ext cx="7532388" cy="623100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Burung Garuda sebagai Lambang Negara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7864" y="1851670"/>
            <a:ext cx="4392488" cy="2304256"/>
          </a:xfrm>
        </p:spPr>
        <p:txBody>
          <a:bodyPr/>
          <a:lstStyle/>
          <a:p>
            <a:pPr marL="114300" indent="0">
              <a:buNone/>
            </a:pPr>
            <a:r>
              <a:rPr lang="id-ID" sz="2400" dirty="0" smtClean="0"/>
              <a:t>Burung Garuda dijadikan sebagai lambang negara Indonesia sesuai Peraturan Pemerintah No. 66 Tahun 1951. Burung Garuda memiliki beberapa makna yang penting bagi Bangsa Indonesia</a:t>
            </a:r>
            <a:endParaRPr lang="id-ID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pic>
        <p:nvPicPr>
          <p:cNvPr id="6" name="Picture 3" descr="D:\LALA\CoolYeah\521px-Garuda_Pancasila,_Coat_of_Arms_of_Indonesia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9702"/>
            <a:ext cx="2448272" cy="265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07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85" y="133350"/>
            <a:ext cx="7851725" cy="1066800"/>
          </a:xfrm>
        </p:spPr>
        <p:txBody>
          <a:bodyPr/>
          <a:lstStyle/>
          <a:p>
            <a:r>
              <a:rPr lang="id-ID" sz="3600" dirty="0">
                <a:solidFill>
                  <a:schemeClr val="bg1"/>
                </a:solidFill>
              </a:rPr>
              <a:t>Bhinneka Tunggal Ika Sebagai Semboyan Negara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504950"/>
            <a:ext cx="7699325" cy="3352800"/>
          </a:xfrm>
        </p:spPr>
        <p:txBody>
          <a:bodyPr/>
          <a:lstStyle/>
          <a:p>
            <a:pPr lvl="8"/>
            <a:r>
              <a:rPr lang="id-ID" sz="2400" dirty="0" smtClean="0"/>
              <a:t>Bhinneka tunggal ika sebagai semboyan negara digunakan sebagai pengikat pluralitas dan heterogenitas Bangsa Indonesia </a:t>
            </a:r>
            <a:endParaRPr lang="id-ID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1" y="1504950"/>
            <a:ext cx="3554300" cy="2138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04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Custom 4">
      <a:dk1>
        <a:sysClr val="windowText" lastClr="000000"/>
      </a:dk1>
      <a:lt1>
        <a:sysClr val="window" lastClr="FFFFFF"/>
      </a:lt1>
      <a:dk2>
        <a:srgbClr val="CC0000"/>
      </a:dk2>
      <a:lt2>
        <a:srgbClr val="F4E7ED"/>
      </a:lt2>
      <a:accent1>
        <a:srgbClr val="E36305"/>
      </a:accent1>
      <a:accent2>
        <a:srgbClr val="FFFFFF"/>
      </a:accent2>
      <a:accent3>
        <a:srgbClr val="DE6C36"/>
      </a:accent3>
      <a:accent4>
        <a:srgbClr val="F9B639"/>
      </a:accent4>
      <a:accent5>
        <a:srgbClr val="E36305"/>
      </a:accent5>
      <a:accent6>
        <a:srgbClr val="FA8D3D"/>
      </a:accent6>
      <a:hlink>
        <a:srgbClr val="FFDE66"/>
      </a:hlink>
      <a:folHlink>
        <a:srgbClr val="D15B0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124</TotalTime>
  <Words>287</Words>
  <Application>Microsoft Office PowerPoint</Application>
  <PresentationFormat>On-screen Show (16:9)</PresentationFormat>
  <Paragraphs>51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IDENTITAS NASIONAL</vt:lpstr>
      <vt:lpstr>PENGERTIAN</vt:lpstr>
      <vt:lpstr>Unsur Pembentuk</vt:lpstr>
      <vt:lpstr>Pancasila Sebagai Kepribadian Bangsa</vt:lpstr>
      <vt:lpstr>Bahasa Indonesia Sebagai Bahasa Nasional</vt:lpstr>
      <vt:lpstr>Sang Merah Putih Sebagai Bendera Negara</vt:lpstr>
      <vt:lpstr>Indonesia Raya Sebagai Lagu Kebangsaan</vt:lpstr>
      <vt:lpstr>Burung Garuda sebagai Lambang Negara</vt:lpstr>
      <vt:lpstr>Bhinneka Tunggal Ika Sebagai Semboyan Negara</vt:lpstr>
      <vt:lpstr>UUD 1945 Sebagai Konstitusi negara</vt:lpstr>
      <vt:lpstr>REFERENSI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IDENTITAS NASIONAL</dc:title>
  <cp:lastModifiedBy>Toshiba</cp:lastModifiedBy>
  <cp:revision>14</cp:revision>
  <dcterms:modified xsi:type="dcterms:W3CDTF">2019-08-22T23:53:04Z</dcterms:modified>
</cp:coreProperties>
</file>