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65" r:id="rId3"/>
    <p:sldId id="257" r:id="rId4"/>
    <p:sldId id="258" r:id="rId5"/>
    <p:sldId id="259" r:id="rId6"/>
    <p:sldId id="260" r:id="rId7"/>
    <p:sldId id="261" r:id="rId8"/>
    <p:sldId id="262" r:id="rId9"/>
    <p:sldId id="264" r:id="rId10"/>
    <p:sldId id="269" r:id="rId11"/>
    <p:sldId id="270" r:id="rId12"/>
    <p:sldId id="271" r:id="rId13"/>
    <p:sldId id="268" r:id="rId14"/>
    <p:sldId id="266" r:id="rId15"/>
    <p:sldId id="267" r:id="rId16"/>
  </p:sldIdLst>
  <p:sldSz cx="9144000" cy="5143500" type="screen16x9"/>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792"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4A7BF6-5580-4F80-B3A7-2F3B0A68D9FD}" type="datetimeFigureOut">
              <a:rPr lang="id-ID" smtClean="0"/>
              <a:t>23/02/2020</a:t>
            </a:fld>
            <a:endParaRPr lang="id-ID"/>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64C084C-BABB-47EA-9532-26D97CAB0B98}" type="slidenum">
              <a:rPr lang="id-ID" smtClean="0"/>
              <a:t>‹#›</a:t>
            </a:fld>
            <a:endParaRPr lang="id-ID"/>
          </a:p>
        </p:txBody>
      </p:sp>
    </p:spTree>
    <p:extLst>
      <p:ext uri="{BB962C8B-B14F-4D97-AF65-F5344CB8AC3E}">
        <p14:creationId xmlns:p14="http://schemas.microsoft.com/office/powerpoint/2010/main" val="36606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d-ID" dirty="0"/>
          </a:p>
        </p:txBody>
      </p:sp>
      <p:sp>
        <p:nvSpPr>
          <p:cNvPr id="4" name="Slide Number Placeholder 3"/>
          <p:cNvSpPr>
            <a:spLocks noGrp="1"/>
          </p:cNvSpPr>
          <p:nvPr>
            <p:ph type="sldNum" sz="quarter" idx="10"/>
          </p:nvPr>
        </p:nvSpPr>
        <p:spPr/>
        <p:txBody>
          <a:bodyPr/>
          <a:lstStyle/>
          <a:p>
            <a:fld id="{C64C084C-BABB-47EA-9532-26D97CAB0B98}" type="slidenum">
              <a:rPr lang="id-ID" smtClean="0"/>
              <a:t>4</a:t>
            </a:fld>
            <a:endParaRPr lang="id-ID"/>
          </a:p>
        </p:txBody>
      </p:sp>
    </p:spTree>
    <p:extLst>
      <p:ext uri="{BB962C8B-B14F-4D97-AF65-F5344CB8AC3E}">
        <p14:creationId xmlns:p14="http://schemas.microsoft.com/office/powerpoint/2010/main" val="37177646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2400300"/>
            <a:ext cx="7543800" cy="1143000"/>
          </a:xfrm>
        </p:spPr>
        <p:txBody>
          <a:bodyPr>
            <a:noAutofit/>
          </a:bodyPr>
          <a:lstStyle>
            <a:lvl1pPr>
              <a:defRPr sz="8000"/>
            </a:lvl1pPr>
          </a:lstStyle>
          <a:p>
            <a:r>
              <a:rPr lang="en-US"/>
              <a:t>Click to edit Master title style</a:t>
            </a:r>
            <a:endParaRPr lang="en-US" dirty="0"/>
          </a:p>
        </p:txBody>
      </p:sp>
      <p:sp>
        <p:nvSpPr>
          <p:cNvPr id="3" name="Subtitle 2"/>
          <p:cNvSpPr>
            <a:spLocks noGrp="1"/>
          </p:cNvSpPr>
          <p:nvPr>
            <p:ph type="subTitle" idx="1"/>
          </p:nvPr>
        </p:nvSpPr>
        <p:spPr>
          <a:xfrm>
            <a:off x="762000" y="3543300"/>
            <a:ext cx="6858000" cy="74295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DCF48C0-0E7A-483A-B0D0-3CE338F29105}" type="datetimeFigureOut">
              <a:rPr lang="id-ID" smtClean="0"/>
              <a:t>23/02/2020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DCE7E7F-5A19-47A4-95EC-DC25F24CB1A0}" type="slidenum">
              <a:rPr lang="id-ID" smtClean="0"/>
              <a:t>‹#›</a:t>
            </a:fld>
            <a:endParaRPr lang="id-ID"/>
          </a:p>
        </p:txBody>
      </p:sp>
      <p:sp>
        <p:nvSpPr>
          <p:cNvPr id="7" name="Rectangle 6"/>
          <p:cNvSpPr/>
          <p:nvPr/>
        </p:nvSpPr>
        <p:spPr>
          <a:xfrm>
            <a:off x="777240" y="4629150"/>
            <a:ext cx="7543800" cy="2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914400" y="514350"/>
            <a:ext cx="7239000" cy="291465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CF48C0-0E7A-483A-B0D0-3CE338F29105}" type="datetimeFigureOut">
              <a:rPr lang="id-ID" smtClean="0"/>
              <a:t>23/02/2020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DCE7E7F-5A19-47A4-95EC-DC25F24CB1A0}" type="slidenum">
              <a:rPr lang="id-ID" smtClean="0"/>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514351"/>
            <a:ext cx="1828800" cy="405764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590800" y="514351"/>
            <a:ext cx="5715000" cy="36576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CF48C0-0E7A-483A-B0D0-3CE338F29105}" type="datetimeFigureOut">
              <a:rPr lang="id-ID" smtClean="0"/>
              <a:t>23/02/2020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DCE7E7F-5A19-47A4-95EC-DC25F24CB1A0}" type="slidenum">
              <a:rPr lang="id-ID" smtClean="0"/>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CF48C0-0E7A-483A-B0D0-3CE338F29105}" type="datetimeFigureOut">
              <a:rPr lang="id-ID" smtClean="0"/>
              <a:t>23/02/2020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DCE7E7F-5A19-47A4-95EC-DC25F24CB1A0}" type="slidenum">
              <a:rPr lang="id-ID" smtClean="0"/>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2457450"/>
            <a:ext cx="7543800" cy="1257300"/>
          </a:xfrm>
        </p:spPr>
        <p:txBody>
          <a:bodyPr anchor="b" anchorCtr="0"/>
          <a:lstStyle>
            <a:lvl1pPr algn="l">
              <a:defRPr sz="5400" b="0" cap="all"/>
            </a:lvl1pPr>
          </a:lstStyle>
          <a:p>
            <a:r>
              <a:rPr lang="en-US"/>
              <a:t>Click to edit Master title style</a:t>
            </a:r>
            <a:endParaRPr lang="en-US" dirty="0"/>
          </a:p>
        </p:txBody>
      </p:sp>
      <p:sp>
        <p:nvSpPr>
          <p:cNvPr id="3" name="Text Placeholder 2"/>
          <p:cNvSpPr>
            <a:spLocks noGrp="1"/>
          </p:cNvSpPr>
          <p:nvPr>
            <p:ph type="body" idx="1"/>
          </p:nvPr>
        </p:nvSpPr>
        <p:spPr>
          <a:xfrm>
            <a:off x="762000" y="3714750"/>
            <a:ext cx="6858000" cy="6858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CF48C0-0E7A-483A-B0D0-3CE338F29105}" type="datetimeFigureOut">
              <a:rPr lang="id-ID" smtClean="0"/>
              <a:t>23/02/2020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DCE7E7F-5A19-47A4-95EC-DC25F24CB1A0}" type="slidenum">
              <a:rPr lang="id-ID" smtClean="0"/>
              <a:t>‹#›</a:t>
            </a:fld>
            <a:endParaRPr lang="id-ID"/>
          </a:p>
        </p:txBody>
      </p:sp>
      <p:sp>
        <p:nvSpPr>
          <p:cNvPr id="8" name="Rectangle 7"/>
          <p:cNvSpPr/>
          <p:nvPr/>
        </p:nvSpPr>
        <p:spPr>
          <a:xfrm>
            <a:off x="777240" y="4629150"/>
            <a:ext cx="7543800" cy="2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62000" y="457201"/>
            <a:ext cx="3657600" cy="28254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457201"/>
            <a:ext cx="3657600" cy="28254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DCF48C0-0E7A-483A-B0D0-3CE338F29105}" type="datetimeFigureOut">
              <a:rPr lang="id-ID" smtClean="0"/>
              <a:t>23/02/2020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DCE7E7F-5A19-47A4-95EC-DC25F24CB1A0}" type="slidenum">
              <a:rPr lang="id-ID" smtClean="0"/>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8952" y="457200"/>
            <a:ext cx="3657600" cy="47982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8952" y="996948"/>
            <a:ext cx="3657600" cy="2286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152" y="457200"/>
            <a:ext cx="3657600" cy="47982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152" y="996948"/>
            <a:ext cx="3657600" cy="2286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CF48C0-0E7A-483A-B0D0-3CE338F29105}" type="datetimeFigureOut">
              <a:rPr lang="id-ID" smtClean="0"/>
              <a:t>23/02/2020</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DCE7E7F-5A19-47A4-95EC-DC25F24CB1A0}" type="slidenum">
              <a:rPr lang="id-ID" smtClean="0"/>
              <a:t>‹#›</a:t>
            </a:fld>
            <a:endParaRPr lang="id-ID"/>
          </a:p>
        </p:txBody>
      </p:sp>
      <p:cxnSp>
        <p:nvCxnSpPr>
          <p:cNvPr id="11" name="Straight Connector 10"/>
          <p:cNvCxnSpPr/>
          <p:nvPr/>
        </p:nvCxnSpPr>
        <p:spPr>
          <a:xfrm>
            <a:off x="758952" y="937022"/>
            <a:ext cx="3657600"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937022"/>
            <a:ext cx="3657600" cy="1191"/>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DCF48C0-0E7A-483A-B0D0-3CE338F29105}" type="datetimeFigureOut">
              <a:rPr lang="id-ID" smtClean="0"/>
              <a:t>23/02/2020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DCE7E7F-5A19-47A4-95EC-DC25F24CB1A0}" type="slidenum">
              <a:rPr lang="id-ID" smtClean="0"/>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CF48C0-0E7A-483A-B0D0-3CE338F29105}" type="datetimeFigureOut">
              <a:rPr lang="id-ID" smtClean="0"/>
              <a:t>23/02/2020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DCE7E7F-5A19-47A4-95EC-DC25F24CB1A0}" type="slidenum">
              <a:rPr lang="id-ID" smtClean="0"/>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3429000"/>
            <a:ext cx="6784848" cy="1200150"/>
          </a:xfrm>
        </p:spPr>
        <p:txBody>
          <a:bodyPr anchor="b">
            <a:normAutofit/>
          </a:bodyPr>
          <a:lstStyle>
            <a:lvl1pPr algn="l">
              <a:defRPr sz="5400" b="0"/>
            </a:lvl1pPr>
          </a:lstStyle>
          <a:p>
            <a:r>
              <a:rPr lang="en-US"/>
              <a:t>Click to edit Master title style</a:t>
            </a:r>
          </a:p>
        </p:txBody>
      </p:sp>
      <p:sp>
        <p:nvSpPr>
          <p:cNvPr id="3" name="Content Placeholder 2"/>
          <p:cNvSpPr>
            <a:spLocks noGrp="1"/>
          </p:cNvSpPr>
          <p:nvPr>
            <p:ph idx="1"/>
          </p:nvPr>
        </p:nvSpPr>
        <p:spPr>
          <a:xfrm>
            <a:off x="3710866" y="342900"/>
            <a:ext cx="4594934" cy="30860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2002" y="342900"/>
            <a:ext cx="2673657" cy="30861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CF48C0-0E7A-483A-B0D0-3CE338F29105}" type="datetimeFigureOut">
              <a:rPr lang="id-ID" smtClean="0"/>
              <a:t>23/02/2020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DCE7E7F-5A19-47A4-95EC-DC25F24CB1A0}" type="slidenum">
              <a:rPr lang="id-ID" smtClean="0"/>
              <a:t>‹#›</a:t>
            </a:fld>
            <a:endParaRPr lang="id-ID"/>
          </a:p>
        </p:txBody>
      </p:sp>
      <p:cxnSp>
        <p:nvCxnSpPr>
          <p:cNvPr id="10" name="Straight Connector 9"/>
          <p:cNvCxnSpPr/>
          <p:nvPr/>
        </p:nvCxnSpPr>
        <p:spPr>
          <a:xfrm rot="5400000">
            <a:off x="2153444" y="1885752"/>
            <a:ext cx="28575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3429000"/>
            <a:ext cx="6784848" cy="1200150"/>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p:cNvSpPr>
          <p:nvPr>
            <p:ph type="pic" idx="1"/>
          </p:nvPr>
        </p:nvSpPr>
        <p:spPr>
          <a:xfrm>
            <a:off x="777240" y="342900"/>
            <a:ext cx="7543800" cy="21717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0392" y="2628900"/>
            <a:ext cx="7391400" cy="603647"/>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CF48C0-0E7A-483A-B0D0-3CE338F29105}" type="datetimeFigureOut">
              <a:rPr lang="id-ID" smtClean="0"/>
              <a:t>23/02/2020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DCE7E7F-5A19-47A4-95EC-DC25F24CB1A0}" type="slidenum">
              <a:rPr lang="id-ID" smtClean="0"/>
              <a:t>‹#›</a:t>
            </a:fld>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3429000"/>
            <a:ext cx="6781800" cy="120015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762000" y="514350"/>
            <a:ext cx="7543800" cy="2914650"/>
          </a:xfrm>
          <a:prstGeom prst="rect">
            <a:avLst/>
          </a:prstGeom>
        </p:spPr>
        <p:txBody>
          <a:bodyPr vert="horz" lIns="91440" tIns="45720" rIns="91440" bIns="45720" rtlCol="0" anchor="ctr"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48400" y="4656582"/>
            <a:ext cx="2133600" cy="273844"/>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4DCF48C0-0E7A-483A-B0D0-3CE338F29105}" type="datetimeFigureOut">
              <a:rPr lang="id-ID" smtClean="0"/>
              <a:t>23/02/2020</a:t>
            </a:fld>
            <a:endParaRPr lang="id-ID"/>
          </a:p>
        </p:txBody>
      </p:sp>
      <p:sp>
        <p:nvSpPr>
          <p:cNvPr id="5" name="Footer Placeholder 4"/>
          <p:cNvSpPr>
            <a:spLocks noGrp="1"/>
          </p:cNvSpPr>
          <p:nvPr>
            <p:ph type="ftr" sz="quarter" idx="3"/>
          </p:nvPr>
        </p:nvSpPr>
        <p:spPr>
          <a:xfrm>
            <a:off x="762000" y="4656582"/>
            <a:ext cx="4873869" cy="273844"/>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id-ID"/>
          </a:p>
        </p:txBody>
      </p:sp>
      <p:sp>
        <p:nvSpPr>
          <p:cNvPr id="6" name="Slide Number Placeholder 5"/>
          <p:cNvSpPr>
            <a:spLocks noGrp="1"/>
          </p:cNvSpPr>
          <p:nvPr>
            <p:ph type="sldNum" sz="quarter" idx="4"/>
          </p:nvPr>
        </p:nvSpPr>
        <p:spPr>
          <a:xfrm>
            <a:off x="7620000" y="4265676"/>
            <a:ext cx="762000" cy="273844"/>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FDCE7E7F-5A19-47A4-95EC-DC25F24CB1A0}" type="slidenum">
              <a:rPr lang="id-ID" smtClean="0"/>
              <a:t>‹#›</a:t>
            </a:fld>
            <a:endParaRPr lang="id-ID"/>
          </a:p>
        </p:txBody>
      </p:sp>
      <p:sp>
        <p:nvSpPr>
          <p:cNvPr id="8" name="Rectangle 7"/>
          <p:cNvSpPr/>
          <p:nvPr/>
        </p:nvSpPr>
        <p:spPr>
          <a:xfrm>
            <a:off x="777240" y="0"/>
            <a:ext cx="7543800"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4629150"/>
            <a:ext cx="7543800" cy="2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Integrasi</a:t>
            </a:r>
            <a:r>
              <a:rPr lang="en-US" dirty="0"/>
              <a:t> </a:t>
            </a:r>
            <a:r>
              <a:rPr lang="en-US" dirty="0" err="1"/>
              <a:t>nasional</a:t>
            </a:r>
            <a:r>
              <a:rPr lang="en-US" dirty="0"/>
              <a:t> </a:t>
            </a:r>
            <a:endParaRPr lang="id-ID" dirty="0"/>
          </a:p>
        </p:txBody>
      </p:sp>
    </p:spTree>
    <p:extLst>
      <p:ext uri="{BB962C8B-B14F-4D97-AF65-F5344CB8AC3E}">
        <p14:creationId xmlns:p14="http://schemas.microsoft.com/office/powerpoint/2010/main" val="11290679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0"/>
            <a:ext cx="7543800" cy="1143000"/>
          </a:xfrm>
        </p:spPr>
        <p:txBody>
          <a:bodyPr/>
          <a:lstStyle/>
          <a:p>
            <a:r>
              <a:rPr lang="en-US" sz="6000" dirty="0" err="1" smtClean="0"/>
              <a:t>Disintegrasi</a:t>
            </a:r>
            <a:r>
              <a:rPr lang="en-US" sz="6000" dirty="0" smtClean="0"/>
              <a:t> </a:t>
            </a:r>
            <a:r>
              <a:rPr lang="en-US" sz="6000" dirty="0" err="1" smtClean="0"/>
              <a:t>Nasional</a:t>
            </a:r>
            <a:endParaRPr lang="en-US" sz="6000" dirty="0"/>
          </a:p>
        </p:txBody>
      </p:sp>
      <p:sp>
        <p:nvSpPr>
          <p:cNvPr id="3" name="Subtitle 2"/>
          <p:cNvSpPr>
            <a:spLocks noGrp="1"/>
          </p:cNvSpPr>
          <p:nvPr>
            <p:ph type="subTitle" idx="1"/>
          </p:nvPr>
        </p:nvSpPr>
        <p:spPr>
          <a:xfrm>
            <a:off x="971600" y="1131590"/>
            <a:ext cx="7152456" cy="3154660"/>
          </a:xfrm>
        </p:spPr>
        <p:style>
          <a:lnRef idx="2">
            <a:schemeClr val="accent1"/>
          </a:lnRef>
          <a:fillRef idx="1">
            <a:schemeClr val="lt1"/>
          </a:fillRef>
          <a:effectRef idx="0">
            <a:schemeClr val="accent1"/>
          </a:effectRef>
          <a:fontRef idx="minor">
            <a:schemeClr val="dk1"/>
          </a:fontRef>
        </p:style>
        <p:txBody>
          <a:bodyPr/>
          <a:lstStyle/>
          <a:p>
            <a:r>
              <a:rPr lang="en-US" dirty="0" err="1"/>
              <a:t>Disintegrasi</a:t>
            </a:r>
            <a:r>
              <a:rPr lang="en-US" dirty="0"/>
              <a:t> </a:t>
            </a:r>
            <a:r>
              <a:rPr lang="en-US" dirty="0" err="1"/>
              <a:t>merupakan</a:t>
            </a:r>
            <a:r>
              <a:rPr lang="en-US" dirty="0"/>
              <a:t> </a:t>
            </a:r>
            <a:r>
              <a:rPr lang="en-US" dirty="0" err="1"/>
              <a:t>situasi</a:t>
            </a:r>
            <a:r>
              <a:rPr lang="en-US" dirty="0"/>
              <a:t> </a:t>
            </a:r>
            <a:r>
              <a:rPr lang="en-US" dirty="0" err="1"/>
              <a:t>tidak</a:t>
            </a:r>
            <a:r>
              <a:rPr lang="en-US" dirty="0"/>
              <a:t> </a:t>
            </a:r>
            <a:r>
              <a:rPr lang="en-US" dirty="0" err="1"/>
              <a:t>adanya</a:t>
            </a:r>
            <a:r>
              <a:rPr lang="en-US" dirty="0"/>
              <a:t> </a:t>
            </a:r>
            <a:r>
              <a:rPr lang="en-US" dirty="0" err="1"/>
              <a:t>peraturan</a:t>
            </a:r>
            <a:r>
              <a:rPr lang="en-US" dirty="0"/>
              <a:t> </a:t>
            </a:r>
            <a:r>
              <a:rPr lang="en-US" dirty="0" err="1"/>
              <a:t>dan</a:t>
            </a:r>
            <a:r>
              <a:rPr lang="en-US" dirty="0"/>
              <a:t> </a:t>
            </a:r>
            <a:r>
              <a:rPr lang="en-US" dirty="0" err="1"/>
              <a:t>kesatuan</a:t>
            </a:r>
            <a:r>
              <a:rPr lang="en-US" dirty="0"/>
              <a:t> yang </a:t>
            </a:r>
            <a:r>
              <a:rPr lang="en-US" dirty="0" err="1"/>
              <a:t>berlaku</a:t>
            </a:r>
            <a:r>
              <a:rPr lang="en-US" dirty="0"/>
              <a:t> di </a:t>
            </a:r>
            <a:r>
              <a:rPr lang="en-US" dirty="0" err="1"/>
              <a:t>kehidupan</a:t>
            </a:r>
            <a:r>
              <a:rPr lang="en-US" dirty="0"/>
              <a:t> </a:t>
            </a:r>
            <a:r>
              <a:rPr lang="en-US" dirty="0" err="1"/>
              <a:t>bermasyarakat</a:t>
            </a:r>
            <a:endParaRPr lang="en-US" dirty="0"/>
          </a:p>
          <a:p>
            <a:r>
              <a:rPr lang="en-US" dirty="0" err="1"/>
              <a:t>Menurut</a:t>
            </a:r>
            <a:r>
              <a:rPr lang="en-US" dirty="0"/>
              <a:t> </a:t>
            </a:r>
            <a:r>
              <a:rPr lang="en-US" dirty="0" err="1"/>
              <a:t>Soerjono</a:t>
            </a:r>
            <a:r>
              <a:rPr lang="en-US" dirty="0"/>
              <a:t> </a:t>
            </a:r>
            <a:r>
              <a:rPr lang="en-US" dirty="0" err="1"/>
              <a:t>Soekamto,disintegrasi</a:t>
            </a:r>
            <a:r>
              <a:rPr lang="en-US" dirty="0"/>
              <a:t> </a:t>
            </a:r>
            <a:r>
              <a:rPr lang="en-US" dirty="0" err="1"/>
              <a:t>adalah</a:t>
            </a:r>
            <a:r>
              <a:rPr lang="en-US" dirty="0"/>
              <a:t> </a:t>
            </a:r>
            <a:r>
              <a:rPr lang="en-US" dirty="0" err="1"/>
              <a:t>keadaan</a:t>
            </a:r>
            <a:r>
              <a:rPr lang="en-US" dirty="0"/>
              <a:t> yang </a:t>
            </a:r>
            <a:r>
              <a:rPr lang="en-US" dirty="0" err="1"/>
              <a:t>ada</a:t>
            </a:r>
            <a:r>
              <a:rPr lang="en-US" dirty="0"/>
              <a:t> </a:t>
            </a:r>
            <a:r>
              <a:rPr lang="en-US" dirty="0" err="1"/>
              <a:t>dalam</a:t>
            </a:r>
            <a:r>
              <a:rPr lang="en-US" dirty="0"/>
              <a:t> </a:t>
            </a:r>
            <a:r>
              <a:rPr lang="en-US" dirty="0" err="1"/>
              <a:t>masyarakat</a:t>
            </a:r>
            <a:r>
              <a:rPr lang="en-US" dirty="0"/>
              <a:t> </a:t>
            </a:r>
            <a:r>
              <a:rPr lang="en-US" dirty="0" err="1"/>
              <a:t>dalam</a:t>
            </a:r>
            <a:r>
              <a:rPr lang="en-US" dirty="0"/>
              <a:t> </a:t>
            </a:r>
            <a:r>
              <a:rPr lang="en-US" dirty="0" err="1"/>
              <a:t>situasi</a:t>
            </a:r>
            <a:r>
              <a:rPr lang="en-US" dirty="0"/>
              <a:t> </a:t>
            </a:r>
            <a:r>
              <a:rPr lang="en-US" dirty="0" err="1"/>
              <a:t>ketidakteraturan</a:t>
            </a:r>
            <a:r>
              <a:rPr lang="en-US" dirty="0"/>
              <a:t> </a:t>
            </a:r>
          </a:p>
        </p:txBody>
      </p:sp>
    </p:spTree>
    <p:extLst>
      <p:ext uri="{BB962C8B-B14F-4D97-AF65-F5344CB8AC3E}">
        <p14:creationId xmlns:p14="http://schemas.microsoft.com/office/powerpoint/2010/main" val="317367974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67494"/>
            <a:ext cx="7554416" cy="761256"/>
          </a:xfrm>
        </p:spPr>
        <p:txBody>
          <a:bodyPr>
            <a:noAutofit/>
          </a:bodyPr>
          <a:lstStyle/>
          <a:p>
            <a:r>
              <a:rPr lang="en-US" sz="3600" dirty="0" err="1" smtClean="0">
                <a:latin typeface="Algerian" pitchFamily="82" charset="0"/>
              </a:rPr>
              <a:t>Bentuk</a:t>
            </a:r>
            <a:r>
              <a:rPr lang="en-US" sz="3600" dirty="0" smtClean="0">
                <a:latin typeface="Algerian" pitchFamily="82" charset="0"/>
              </a:rPr>
              <a:t> </a:t>
            </a:r>
            <a:r>
              <a:rPr lang="en-US" sz="3600" dirty="0" err="1" smtClean="0">
                <a:latin typeface="Algerian" pitchFamily="82" charset="0"/>
              </a:rPr>
              <a:t>Disintegrasi</a:t>
            </a:r>
            <a:r>
              <a:rPr lang="en-US" sz="3600" dirty="0" smtClean="0">
                <a:latin typeface="Algerian" pitchFamily="82" charset="0"/>
              </a:rPr>
              <a:t> </a:t>
            </a:r>
            <a:r>
              <a:rPr lang="en-US" sz="3600" dirty="0" err="1" smtClean="0">
                <a:latin typeface="Algerian" pitchFamily="82" charset="0"/>
              </a:rPr>
              <a:t>Nasional</a:t>
            </a:r>
            <a:endParaRPr lang="en-US" sz="3600" dirty="0">
              <a:latin typeface="Algerian" pitchFamily="82" charset="0"/>
            </a:endParaRPr>
          </a:p>
        </p:txBody>
      </p:sp>
      <p:sp>
        <p:nvSpPr>
          <p:cNvPr id="3" name="Content Placeholder 2"/>
          <p:cNvSpPr>
            <a:spLocks noGrp="1"/>
          </p:cNvSpPr>
          <p:nvPr>
            <p:ph idx="1"/>
          </p:nvPr>
        </p:nvSpPr>
        <p:spPr>
          <a:xfrm>
            <a:off x="179512" y="987574"/>
            <a:ext cx="8856984" cy="3960440"/>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r>
              <a:rPr lang="en-US" dirty="0" err="1"/>
              <a:t>Disintegrasi</a:t>
            </a:r>
            <a:r>
              <a:rPr lang="en-US" dirty="0"/>
              <a:t> </a:t>
            </a:r>
            <a:r>
              <a:rPr lang="en-US" dirty="0" err="1"/>
              <a:t>Sosial</a:t>
            </a:r>
            <a:endParaRPr lang="en-US" dirty="0"/>
          </a:p>
          <a:p>
            <a:pPr marL="0" indent="0">
              <a:buNone/>
            </a:pPr>
            <a:r>
              <a:rPr lang="en-US" dirty="0" err="1"/>
              <a:t>Ketidak</a:t>
            </a:r>
            <a:r>
              <a:rPr lang="en-US" dirty="0"/>
              <a:t> </a:t>
            </a:r>
            <a:r>
              <a:rPr lang="en-US" dirty="0" err="1"/>
              <a:t>adanya</a:t>
            </a:r>
            <a:r>
              <a:rPr lang="en-US" dirty="0"/>
              <a:t> </a:t>
            </a:r>
            <a:r>
              <a:rPr lang="en-US" dirty="0" err="1"/>
              <a:t>fungsi</a:t>
            </a:r>
            <a:r>
              <a:rPr lang="en-US" dirty="0"/>
              <a:t> </a:t>
            </a:r>
            <a:r>
              <a:rPr lang="en-US" dirty="0" err="1"/>
              <a:t>dan</a:t>
            </a:r>
            <a:r>
              <a:rPr lang="en-US" dirty="0"/>
              <a:t> </a:t>
            </a:r>
            <a:r>
              <a:rPr lang="en-US" dirty="0" err="1"/>
              <a:t>norma</a:t>
            </a:r>
            <a:r>
              <a:rPr lang="en-US" dirty="0"/>
              <a:t> yang </a:t>
            </a:r>
            <a:r>
              <a:rPr lang="en-US" dirty="0" err="1"/>
              <a:t>berjalan.Hal</a:t>
            </a:r>
            <a:r>
              <a:rPr lang="en-US" dirty="0"/>
              <a:t> </a:t>
            </a:r>
            <a:r>
              <a:rPr lang="en-US" dirty="0" err="1"/>
              <a:t>ini</a:t>
            </a:r>
            <a:r>
              <a:rPr lang="en-US" dirty="0"/>
              <a:t> </a:t>
            </a:r>
            <a:r>
              <a:rPr lang="en-US" dirty="0" err="1"/>
              <a:t>terjadi</a:t>
            </a:r>
            <a:r>
              <a:rPr lang="en-US" dirty="0"/>
              <a:t> </a:t>
            </a:r>
            <a:r>
              <a:rPr lang="en-US" dirty="0" err="1"/>
              <a:t>disebabkan</a:t>
            </a:r>
            <a:r>
              <a:rPr lang="en-US" dirty="0"/>
              <a:t> </a:t>
            </a:r>
            <a:r>
              <a:rPr lang="en-US" dirty="0" err="1"/>
              <a:t>oleh</a:t>
            </a:r>
            <a:r>
              <a:rPr lang="en-US" dirty="0"/>
              <a:t> </a:t>
            </a:r>
            <a:r>
              <a:rPr lang="en-US" dirty="0" err="1"/>
              <a:t>kondisi</a:t>
            </a:r>
            <a:r>
              <a:rPr lang="en-US" dirty="0"/>
              <a:t> </a:t>
            </a:r>
            <a:r>
              <a:rPr lang="en-US" dirty="0" err="1"/>
              <a:t>masyarakat</a:t>
            </a:r>
            <a:r>
              <a:rPr lang="en-US" dirty="0"/>
              <a:t> yang </a:t>
            </a:r>
            <a:r>
              <a:rPr lang="en-US" dirty="0" err="1"/>
              <a:t>kurang</a:t>
            </a:r>
            <a:r>
              <a:rPr lang="en-US" dirty="0"/>
              <a:t> </a:t>
            </a:r>
            <a:r>
              <a:rPr lang="en-US" dirty="0" err="1"/>
              <a:t>puas</a:t>
            </a:r>
            <a:r>
              <a:rPr lang="en-US" dirty="0"/>
              <a:t> </a:t>
            </a:r>
            <a:r>
              <a:rPr lang="en-US" dirty="0" err="1"/>
              <a:t>dengan</a:t>
            </a:r>
            <a:r>
              <a:rPr lang="en-US" dirty="0"/>
              <a:t> </a:t>
            </a:r>
            <a:r>
              <a:rPr lang="en-US" dirty="0" err="1"/>
              <a:t>kondisinya</a:t>
            </a:r>
            <a:r>
              <a:rPr lang="en-US" dirty="0"/>
              <a:t> </a:t>
            </a:r>
            <a:r>
              <a:rPr lang="en-US" dirty="0" err="1"/>
              <a:t>sekarang</a:t>
            </a:r>
            <a:r>
              <a:rPr lang="en-US" dirty="0" smtClean="0"/>
              <a:t>.</a:t>
            </a:r>
          </a:p>
          <a:p>
            <a:pPr marL="0" indent="0">
              <a:buNone/>
            </a:pPr>
            <a:endParaRPr lang="en-US" dirty="0"/>
          </a:p>
          <a:p>
            <a:r>
              <a:rPr lang="en-US" dirty="0" err="1"/>
              <a:t>Disintegrasi</a:t>
            </a:r>
            <a:r>
              <a:rPr lang="en-US" dirty="0"/>
              <a:t> </a:t>
            </a:r>
            <a:r>
              <a:rPr lang="en-US" dirty="0" err="1"/>
              <a:t>Bangsa</a:t>
            </a:r>
            <a:endParaRPr lang="en-US" dirty="0"/>
          </a:p>
          <a:p>
            <a:pPr marL="0" indent="0">
              <a:buNone/>
            </a:pPr>
            <a:r>
              <a:rPr lang="en-US" dirty="0" err="1"/>
              <a:t>Perpecahan</a:t>
            </a:r>
            <a:r>
              <a:rPr lang="en-US" dirty="0"/>
              <a:t> </a:t>
            </a:r>
            <a:r>
              <a:rPr lang="en-US" dirty="0" err="1"/>
              <a:t>hidup</a:t>
            </a:r>
            <a:r>
              <a:rPr lang="en-US" dirty="0"/>
              <a:t> </a:t>
            </a:r>
            <a:r>
              <a:rPr lang="en-US" dirty="0" err="1"/>
              <a:t>dalam</a:t>
            </a:r>
            <a:r>
              <a:rPr lang="en-US" dirty="0"/>
              <a:t> </a:t>
            </a:r>
            <a:r>
              <a:rPr lang="en-US" dirty="0" err="1"/>
              <a:t>masyarakat</a:t>
            </a:r>
            <a:r>
              <a:rPr lang="en-US" dirty="0"/>
              <a:t> yang </a:t>
            </a:r>
            <a:r>
              <a:rPr lang="en-US" dirty="0" err="1"/>
              <a:t>disebabkan</a:t>
            </a:r>
            <a:r>
              <a:rPr lang="en-US" dirty="0"/>
              <a:t> </a:t>
            </a:r>
            <a:r>
              <a:rPr lang="en-US" dirty="0" err="1"/>
              <a:t>karena</a:t>
            </a:r>
            <a:r>
              <a:rPr lang="en-US" dirty="0"/>
              <a:t> </a:t>
            </a:r>
            <a:r>
              <a:rPr lang="en-US" dirty="0" err="1"/>
              <a:t>adanya</a:t>
            </a:r>
            <a:r>
              <a:rPr lang="en-US" dirty="0"/>
              <a:t> </a:t>
            </a:r>
            <a:r>
              <a:rPr lang="en-US" dirty="0" err="1"/>
              <a:t>pengaruh</a:t>
            </a:r>
            <a:r>
              <a:rPr lang="en-US" dirty="0"/>
              <a:t> </a:t>
            </a:r>
            <a:r>
              <a:rPr lang="en-US" dirty="0" err="1"/>
              <a:t>dari</a:t>
            </a:r>
            <a:r>
              <a:rPr lang="en-US" dirty="0"/>
              <a:t> </a:t>
            </a:r>
            <a:r>
              <a:rPr lang="en-US" dirty="0" err="1"/>
              <a:t>negara</a:t>
            </a:r>
            <a:r>
              <a:rPr lang="en-US" dirty="0"/>
              <a:t> </a:t>
            </a:r>
            <a:r>
              <a:rPr lang="en-US" dirty="0" err="1"/>
              <a:t>lain.Namun</a:t>
            </a:r>
            <a:r>
              <a:rPr lang="en-US" dirty="0"/>
              <a:t> </a:t>
            </a:r>
            <a:r>
              <a:rPr lang="en-US" dirty="0" err="1"/>
              <a:t>hal</a:t>
            </a:r>
            <a:r>
              <a:rPr lang="en-US" dirty="0"/>
              <a:t> </a:t>
            </a:r>
            <a:r>
              <a:rPr lang="en-US" dirty="0" err="1"/>
              <a:t>ini</a:t>
            </a:r>
            <a:r>
              <a:rPr lang="en-US" dirty="0"/>
              <a:t> </a:t>
            </a:r>
            <a:r>
              <a:rPr lang="en-US" dirty="0" err="1"/>
              <a:t>bisa</a:t>
            </a:r>
            <a:r>
              <a:rPr lang="en-US" dirty="0"/>
              <a:t> </a:t>
            </a:r>
            <a:r>
              <a:rPr lang="en-US" dirty="0" err="1"/>
              <a:t>disebabkan</a:t>
            </a:r>
            <a:r>
              <a:rPr lang="en-US" dirty="0"/>
              <a:t> pula </a:t>
            </a:r>
            <a:r>
              <a:rPr lang="en-US" dirty="0" err="1"/>
              <a:t>oleh</a:t>
            </a:r>
            <a:r>
              <a:rPr lang="en-US" dirty="0"/>
              <a:t> </a:t>
            </a:r>
            <a:r>
              <a:rPr lang="en-US" dirty="0" err="1"/>
              <a:t>negaranya</a:t>
            </a:r>
            <a:r>
              <a:rPr lang="en-US" dirty="0"/>
              <a:t> </a:t>
            </a:r>
            <a:r>
              <a:rPr lang="en-US" dirty="0" err="1" smtClean="0"/>
              <a:t>sendiri</a:t>
            </a:r>
            <a:endParaRPr lang="en-US" dirty="0" smtClean="0"/>
          </a:p>
          <a:p>
            <a:pPr marL="0" indent="0">
              <a:buNone/>
            </a:pPr>
            <a:endParaRPr lang="en-US" dirty="0"/>
          </a:p>
          <a:p>
            <a:r>
              <a:rPr lang="en-US" dirty="0" err="1"/>
              <a:t>Disintegrasi</a:t>
            </a:r>
            <a:r>
              <a:rPr lang="en-US" dirty="0"/>
              <a:t> </a:t>
            </a:r>
            <a:r>
              <a:rPr lang="en-US" dirty="0" err="1"/>
              <a:t>Keluarga</a:t>
            </a:r>
            <a:endParaRPr lang="en-US" dirty="0"/>
          </a:p>
          <a:p>
            <a:pPr marL="0" indent="0">
              <a:buNone/>
            </a:pPr>
            <a:r>
              <a:rPr lang="en-US" dirty="0" err="1"/>
              <a:t>Disorganisasi</a:t>
            </a:r>
            <a:r>
              <a:rPr lang="en-US" dirty="0"/>
              <a:t> </a:t>
            </a:r>
            <a:r>
              <a:rPr lang="en-US" dirty="0" err="1"/>
              <a:t>keluarga</a:t>
            </a:r>
            <a:r>
              <a:rPr lang="en-US" dirty="0"/>
              <a:t> </a:t>
            </a:r>
            <a:r>
              <a:rPr lang="en-US" dirty="0" err="1"/>
              <a:t>yanbg</a:t>
            </a:r>
            <a:r>
              <a:rPr lang="en-US" dirty="0"/>
              <a:t> </a:t>
            </a:r>
            <a:r>
              <a:rPr lang="en-US" dirty="0" err="1"/>
              <a:t>disebabkan</a:t>
            </a:r>
            <a:r>
              <a:rPr lang="en-US" dirty="0"/>
              <a:t> </a:t>
            </a:r>
            <a:r>
              <a:rPr lang="en-US" dirty="0" err="1"/>
              <a:t>oleh</a:t>
            </a:r>
            <a:r>
              <a:rPr lang="en-US" dirty="0"/>
              <a:t> </a:t>
            </a:r>
            <a:r>
              <a:rPr lang="en-US" dirty="0" err="1"/>
              <a:t>kekurangpahaman</a:t>
            </a:r>
            <a:r>
              <a:rPr lang="en-US" dirty="0"/>
              <a:t> </a:t>
            </a:r>
            <a:r>
              <a:rPr lang="en-US" dirty="0" err="1"/>
              <a:t>antar</a:t>
            </a:r>
            <a:r>
              <a:rPr lang="en-US" dirty="0"/>
              <a:t> </a:t>
            </a:r>
            <a:r>
              <a:rPr lang="en-US" dirty="0" err="1"/>
              <a:t>anggota</a:t>
            </a:r>
            <a:r>
              <a:rPr lang="en-US" dirty="0"/>
              <a:t> </a:t>
            </a:r>
            <a:r>
              <a:rPr lang="en-US" dirty="0" err="1"/>
              <a:t>keluarga</a:t>
            </a:r>
            <a:r>
              <a:rPr lang="en-US" dirty="0" smtClean="0"/>
              <a:t>.</a:t>
            </a:r>
            <a:endParaRPr lang="en-US" dirty="0"/>
          </a:p>
        </p:txBody>
      </p:sp>
    </p:spTree>
    <p:extLst>
      <p:ext uri="{BB962C8B-B14F-4D97-AF65-F5344CB8AC3E}">
        <p14:creationId xmlns:p14="http://schemas.microsoft.com/office/powerpoint/2010/main" val="31811103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91680" y="195486"/>
            <a:ext cx="5040560" cy="1193304"/>
          </a:xfrm>
          <a:ln w="76200"/>
        </p:spPr>
        <p:style>
          <a:lnRef idx="2">
            <a:schemeClr val="dk1"/>
          </a:lnRef>
          <a:fillRef idx="1">
            <a:schemeClr val="lt1"/>
          </a:fillRef>
          <a:effectRef idx="0">
            <a:schemeClr val="dk1"/>
          </a:effectRef>
          <a:fontRef idx="minor">
            <a:schemeClr val="dk1"/>
          </a:fontRef>
        </p:style>
        <p:txBody>
          <a:bodyPr>
            <a:noAutofit/>
          </a:bodyPr>
          <a:lstStyle/>
          <a:p>
            <a:r>
              <a:rPr lang="en-US" sz="3600" dirty="0" err="1" smtClean="0">
                <a:latin typeface="Algerian" pitchFamily="82" charset="0"/>
              </a:rPr>
              <a:t>Faktor</a:t>
            </a:r>
            <a:r>
              <a:rPr lang="en-US" sz="3600" dirty="0" smtClean="0">
                <a:latin typeface="Algerian" pitchFamily="82" charset="0"/>
              </a:rPr>
              <a:t> </a:t>
            </a:r>
            <a:r>
              <a:rPr lang="en-US" sz="3600" dirty="0" err="1" smtClean="0">
                <a:latin typeface="Algerian" pitchFamily="82" charset="0"/>
              </a:rPr>
              <a:t>Disintegrasi</a:t>
            </a:r>
            <a:r>
              <a:rPr lang="en-US" sz="3600" dirty="0" smtClean="0">
                <a:latin typeface="Algerian" pitchFamily="82" charset="0"/>
              </a:rPr>
              <a:t> </a:t>
            </a:r>
            <a:r>
              <a:rPr lang="en-US" sz="3600" dirty="0" err="1" smtClean="0">
                <a:latin typeface="Algerian" pitchFamily="82" charset="0"/>
              </a:rPr>
              <a:t>Nasional</a:t>
            </a:r>
            <a:endParaRPr lang="en-US" sz="3600" dirty="0">
              <a:latin typeface="Algerian" pitchFamily="82" charset="0"/>
            </a:endParaRPr>
          </a:p>
        </p:txBody>
      </p:sp>
      <p:cxnSp>
        <p:nvCxnSpPr>
          <p:cNvPr id="6" name="Straight Connector 5"/>
          <p:cNvCxnSpPr/>
          <p:nvPr/>
        </p:nvCxnSpPr>
        <p:spPr>
          <a:xfrm>
            <a:off x="1672205" y="915566"/>
            <a:ext cx="0" cy="3435796"/>
          </a:xfrm>
          <a:prstGeom prst="line">
            <a:avLst/>
          </a:prstGeom>
          <a:ln w="57150"/>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a:off x="1678896" y="2067694"/>
            <a:ext cx="792088"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1678896" y="2787774"/>
            <a:ext cx="792088"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1672205" y="3579862"/>
            <a:ext cx="792088" cy="0"/>
          </a:xfrm>
          <a:prstGeom prst="line">
            <a:avLst/>
          </a:prstGeom>
          <a:ln w="76200"/>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1678896" y="4337383"/>
            <a:ext cx="792088" cy="0"/>
          </a:xfrm>
          <a:prstGeom prst="line">
            <a:avLst/>
          </a:prstGeom>
          <a:ln w="76200"/>
        </p:spPr>
        <p:style>
          <a:lnRef idx="1">
            <a:schemeClr val="dk1"/>
          </a:lnRef>
          <a:fillRef idx="0">
            <a:schemeClr val="dk1"/>
          </a:fillRef>
          <a:effectRef idx="0">
            <a:schemeClr val="dk1"/>
          </a:effectRef>
          <a:fontRef idx="minor">
            <a:schemeClr val="tx1"/>
          </a:fontRef>
        </p:style>
      </p:cxnSp>
      <p:sp>
        <p:nvSpPr>
          <p:cNvPr id="14" name="Rounded Rectangle 13"/>
          <p:cNvSpPr/>
          <p:nvPr/>
        </p:nvSpPr>
        <p:spPr>
          <a:xfrm>
            <a:off x="2339752" y="1851670"/>
            <a:ext cx="4392488" cy="432048"/>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t>KONFLIK</a:t>
            </a:r>
            <a:endParaRPr lang="en-US" b="1" dirty="0"/>
          </a:p>
        </p:txBody>
      </p:sp>
      <p:sp>
        <p:nvSpPr>
          <p:cNvPr id="15" name="Rounded Rectangle 14"/>
          <p:cNvSpPr/>
          <p:nvPr/>
        </p:nvSpPr>
        <p:spPr>
          <a:xfrm>
            <a:off x="2325621" y="2571750"/>
            <a:ext cx="4392488" cy="432048"/>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t>PEPERANGAN</a:t>
            </a:r>
            <a:endParaRPr lang="en-US" b="1" dirty="0"/>
          </a:p>
        </p:txBody>
      </p:sp>
      <p:sp>
        <p:nvSpPr>
          <p:cNvPr id="16" name="Rounded Rectangle 15"/>
          <p:cNvSpPr/>
          <p:nvPr/>
        </p:nvSpPr>
        <p:spPr>
          <a:xfrm>
            <a:off x="2339752" y="3363838"/>
            <a:ext cx="4392488" cy="432048"/>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t>PERTIKAIAN</a:t>
            </a:r>
            <a:endParaRPr lang="en-US" b="1" dirty="0"/>
          </a:p>
        </p:txBody>
      </p:sp>
      <p:sp>
        <p:nvSpPr>
          <p:cNvPr id="17" name="Rounded Rectangle 16"/>
          <p:cNvSpPr/>
          <p:nvPr/>
        </p:nvSpPr>
        <p:spPr>
          <a:xfrm>
            <a:off x="2325621" y="4135338"/>
            <a:ext cx="4392488" cy="432048"/>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smtClean="0"/>
              <a:t>KESENJANGAN SOSIAL</a:t>
            </a:r>
            <a:endParaRPr lang="en-US" b="1" dirty="0"/>
          </a:p>
        </p:txBody>
      </p:sp>
    </p:spTree>
    <p:extLst>
      <p:ext uri="{BB962C8B-B14F-4D97-AF65-F5344CB8AC3E}">
        <p14:creationId xmlns:p14="http://schemas.microsoft.com/office/powerpoint/2010/main" val="82532308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84775"/>
            <a:ext cx="8856984" cy="4363239"/>
          </a:xfrm>
        </p:spPr>
        <p:style>
          <a:lnRef idx="3">
            <a:schemeClr val="lt1"/>
          </a:lnRef>
          <a:fillRef idx="1">
            <a:schemeClr val="accent1"/>
          </a:fillRef>
          <a:effectRef idx="1">
            <a:schemeClr val="accent1"/>
          </a:effectRef>
          <a:fontRef idx="minor">
            <a:schemeClr val="lt1"/>
          </a:fontRef>
        </p:style>
        <p:txBody>
          <a:bodyPr>
            <a:noAutofit/>
          </a:bodyPr>
          <a:lstStyle/>
          <a:p>
            <a:r>
              <a:rPr lang="en-US" sz="2000" dirty="0" err="1" smtClean="0"/>
              <a:t>Integrasi</a:t>
            </a:r>
            <a:r>
              <a:rPr lang="en-US" sz="2000" dirty="0" smtClean="0"/>
              <a:t> </a:t>
            </a:r>
            <a:r>
              <a:rPr lang="en-US" sz="2000" dirty="0" err="1" smtClean="0"/>
              <a:t>Nasional</a:t>
            </a:r>
            <a:r>
              <a:rPr lang="en-US" sz="2000" dirty="0" smtClean="0"/>
              <a:t> </a:t>
            </a:r>
            <a:r>
              <a:rPr lang="en-US" sz="2000" dirty="0" err="1" smtClean="0"/>
              <a:t>secara</a:t>
            </a:r>
            <a:r>
              <a:rPr lang="en-US" sz="2000" dirty="0" smtClean="0"/>
              <a:t> </a:t>
            </a:r>
            <a:r>
              <a:rPr lang="en-US" sz="2000" dirty="0" err="1" smtClean="0"/>
              <a:t>umum</a:t>
            </a:r>
            <a:r>
              <a:rPr lang="en-US" sz="2000" dirty="0" smtClean="0"/>
              <a:t> </a:t>
            </a:r>
            <a:r>
              <a:rPr lang="en-US" sz="2000" dirty="0" err="1" smtClean="0"/>
              <a:t>dapat</a:t>
            </a:r>
            <a:r>
              <a:rPr lang="en-US" sz="2000" dirty="0" smtClean="0"/>
              <a:t> </a:t>
            </a:r>
            <a:r>
              <a:rPr lang="en-US" sz="2000" dirty="0" err="1" smtClean="0"/>
              <a:t>diartikan</a:t>
            </a:r>
            <a:r>
              <a:rPr lang="en-US" sz="2000" dirty="0" smtClean="0"/>
              <a:t> </a:t>
            </a:r>
            <a:r>
              <a:rPr lang="en-US" sz="2000" dirty="0" err="1" smtClean="0"/>
              <a:t>sebagai</a:t>
            </a:r>
            <a:r>
              <a:rPr lang="en-US" sz="2000" dirty="0" smtClean="0"/>
              <a:t> </a:t>
            </a:r>
            <a:r>
              <a:rPr lang="en-US" sz="2000" dirty="0" err="1"/>
              <a:t>penyatuan</a:t>
            </a:r>
            <a:r>
              <a:rPr lang="en-US" sz="2000" dirty="0"/>
              <a:t> </a:t>
            </a:r>
            <a:r>
              <a:rPr lang="en-US" sz="2000" dirty="0" err="1"/>
              <a:t>dari</a:t>
            </a:r>
            <a:r>
              <a:rPr lang="en-US" sz="2000" dirty="0"/>
              <a:t> </a:t>
            </a:r>
            <a:r>
              <a:rPr lang="en-US" sz="2000" dirty="0" err="1"/>
              <a:t>suatu</a:t>
            </a:r>
            <a:r>
              <a:rPr lang="en-US" sz="2000" dirty="0"/>
              <a:t> proses </a:t>
            </a:r>
            <a:r>
              <a:rPr lang="en-US" sz="2000" dirty="0" err="1"/>
              <a:t>peleburan</a:t>
            </a:r>
            <a:r>
              <a:rPr lang="en-US" sz="2000" dirty="0"/>
              <a:t> </a:t>
            </a:r>
            <a:r>
              <a:rPr lang="en-US" sz="2000" dirty="0" err="1"/>
              <a:t>antara</a:t>
            </a:r>
            <a:r>
              <a:rPr lang="en-US" sz="2000" dirty="0"/>
              <a:t> </a:t>
            </a:r>
            <a:r>
              <a:rPr lang="en-US" sz="2000" dirty="0" err="1"/>
              <a:t>unsur-unsur</a:t>
            </a:r>
            <a:r>
              <a:rPr lang="en-US" sz="2000" dirty="0"/>
              <a:t> yang </a:t>
            </a:r>
            <a:r>
              <a:rPr lang="en-US" sz="2000" dirty="0" err="1"/>
              <a:t>beraneka</a:t>
            </a:r>
            <a:r>
              <a:rPr lang="en-US" sz="2000" dirty="0"/>
              <a:t> </a:t>
            </a:r>
            <a:r>
              <a:rPr lang="en-US" sz="2000" dirty="0" err="1"/>
              <a:t>ragam</a:t>
            </a:r>
            <a:r>
              <a:rPr lang="en-US" sz="2000" dirty="0"/>
              <a:t>, </a:t>
            </a:r>
            <a:r>
              <a:rPr lang="en-US" sz="2000" dirty="0" err="1"/>
              <a:t>sehingga</a:t>
            </a:r>
            <a:r>
              <a:rPr lang="en-US" sz="2000" dirty="0"/>
              <a:t> </a:t>
            </a:r>
            <a:r>
              <a:rPr lang="en-US" sz="2000" dirty="0" err="1"/>
              <a:t>dapat</a:t>
            </a:r>
            <a:r>
              <a:rPr lang="en-US" sz="2000" dirty="0"/>
              <a:t> </a:t>
            </a:r>
            <a:r>
              <a:rPr lang="en-US" sz="2000" dirty="0" err="1"/>
              <a:t>saling</a:t>
            </a:r>
            <a:r>
              <a:rPr lang="en-US" sz="2000" dirty="0"/>
              <a:t> </a:t>
            </a:r>
            <a:r>
              <a:rPr lang="en-US" sz="2000" dirty="0" err="1"/>
              <a:t>menyatu</a:t>
            </a:r>
            <a:r>
              <a:rPr lang="en-US" sz="2000" dirty="0"/>
              <a:t> </a:t>
            </a:r>
            <a:r>
              <a:rPr lang="en-US" sz="2000" dirty="0" err="1"/>
              <a:t>dan</a:t>
            </a:r>
            <a:r>
              <a:rPr lang="en-US" sz="2000" dirty="0"/>
              <a:t> </a:t>
            </a:r>
            <a:r>
              <a:rPr lang="en-US" sz="2000" dirty="0" err="1"/>
              <a:t>melengkapi</a:t>
            </a:r>
            <a:r>
              <a:rPr lang="en-US" sz="2000" dirty="0" smtClean="0"/>
              <a:t>.</a:t>
            </a:r>
            <a:br>
              <a:rPr lang="en-US" sz="2000" dirty="0" smtClean="0"/>
            </a:br>
            <a:r>
              <a:rPr lang="en-US" sz="2000" dirty="0"/>
              <a:t/>
            </a:r>
            <a:br>
              <a:rPr lang="en-US" sz="2000" dirty="0"/>
            </a:br>
            <a:r>
              <a:rPr lang="en-US" sz="2000" dirty="0" err="1" smtClean="0"/>
              <a:t>Dalam</a:t>
            </a:r>
            <a:r>
              <a:rPr lang="en-US" sz="2000" dirty="0" smtClean="0"/>
              <a:t> </a:t>
            </a:r>
            <a:r>
              <a:rPr lang="en-US" sz="2000" dirty="0" err="1" smtClean="0"/>
              <a:t>penerapannya</a:t>
            </a:r>
            <a:r>
              <a:rPr lang="en-US" sz="2000" dirty="0" smtClean="0"/>
              <a:t>, </a:t>
            </a:r>
            <a:r>
              <a:rPr lang="en-US" sz="2000" dirty="0" err="1" smtClean="0"/>
              <a:t>integrasi</a:t>
            </a:r>
            <a:r>
              <a:rPr lang="en-US" sz="2000" dirty="0" smtClean="0"/>
              <a:t> </a:t>
            </a:r>
            <a:r>
              <a:rPr lang="en-US" sz="2000" dirty="0" err="1" smtClean="0"/>
              <a:t>nasional</a:t>
            </a:r>
            <a:r>
              <a:rPr lang="en-US" sz="2000" dirty="0" smtClean="0"/>
              <a:t> </a:t>
            </a:r>
            <a:r>
              <a:rPr lang="en-US" sz="2000" dirty="0" err="1" smtClean="0"/>
              <a:t>memiliki</a:t>
            </a:r>
            <a:r>
              <a:rPr lang="en-US" sz="2000" dirty="0" smtClean="0"/>
              <a:t> 3 </a:t>
            </a:r>
            <a:r>
              <a:rPr lang="en-US" sz="2000" dirty="0" err="1" smtClean="0"/>
              <a:t>faktor</a:t>
            </a:r>
            <a:r>
              <a:rPr lang="en-US" sz="2000" dirty="0" smtClean="0"/>
              <a:t> yang </a:t>
            </a:r>
            <a:r>
              <a:rPr lang="en-US" sz="2000" dirty="0" err="1" smtClean="0"/>
              <a:t>menentukan</a:t>
            </a:r>
            <a:r>
              <a:rPr lang="en-US" sz="2000" dirty="0" smtClean="0"/>
              <a:t>, </a:t>
            </a:r>
            <a:r>
              <a:rPr lang="en-US" sz="2000" dirty="0" err="1" smtClean="0"/>
              <a:t>yaitu</a:t>
            </a:r>
            <a:r>
              <a:rPr lang="en-US" sz="2000" dirty="0" smtClean="0"/>
              <a:t> :</a:t>
            </a:r>
            <a:br>
              <a:rPr lang="en-US" sz="2000" dirty="0" smtClean="0"/>
            </a:br>
            <a:r>
              <a:rPr lang="en-US" sz="2000" dirty="0" smtClean="0"/>
              <a:t>- </a:t>
            </a:r>
            <a:r>
              <a:rPr lang="en-US" sz="2000" dirty="0" err="1" smtClean="0"/>
              <a:t>faktor</a:t>
            </a:r>
            <a:r>
              <a:rPr lang="en-US" sz="2000" dirty="0" smtClean="0"/>
              <a:t> </a:t>
            </a:r>
            <a:r>
              <a:rPr lang="en-US" sz="2000" dirty="0" err="1" smtClean="0"/>
              <a:t>pembentuk</a:t>
            </a:r>
            <a:r>
              <a:rPr lang="en-US" sz="2000" dirty="0" smtClean="0"/>
              <a:t> </a:t>
            </a:r>
            <a:r>
              <a:rPr lang="en-US" sz="2000" dirty="0" err="1" smtClean="0"/>
              <a:t>integrasi</a:t>
            </a:r>
            <a:r>
              <a:rPr lang="en-US" sz="2000" dirty="0" smtClean="0"/>
              <a:t> </a:t>
            </a:r>
            <a:r>
              <a:rPr lang="en-US" sz="2000" dirty="0" err="1" smtClean="0"/>
              <a:t>nasional</a:t>
            </a:r>
            <a:r>
              <a:rPr lang="en-US" sz="2000" dirty="0" smtClean="0"/>
              <a:t/>
            </a:r>
            <a:br>
              <a:rPr lang="en-US" sz="2000" dirty="0" smtClean="0"/>
            </a:br>
            <a:r>
              <a:rPr lang="en-US" sz="2000" dirty="0" smtClean="0"/>
              <a:t>- </a:t>
            </a:r>
            <a:r>
              <a:rPr lang="en-US" sz="2000" dirty="0" err="1" smtClean="0"/>
              <a:t>faktor</a:t>
            </a:r>
            <a:r>
              <a:rPr lang="en-US" sz="2000" dirty="0" smtClean="0"/>
              <a:t> </a:t>
            </a:r>
            <a:r>
              <a:rPr lang="en-US" sz="2000" dirty="0" err="1" smtClean="0"/>
              <a:t>penghambat</a:t>
            </a:r>
            <a:r>
              <a:rPr lang="en-US" sz="2000" dirty="0" smtClean="0"/>
              <a:t> </a:t>
            </a:r>
            <a:r>
              <a:rPr lang="en-US" sz="2000" dirty="0" err="1" smtClean="0"/>
              <a:t>integrasi</a:t>
            </a:r>
            <a:r>
              <a:rPr lang="en-US" sz="2000" dirty="0" smtClean="0"/>
              <a:t> </a:t>
            </a:r>
            <a:r>
              <a:rPr lang="en-US" sz="2000" dirty="0" err="1" smtClean="0"/>
              <a:t>nasional</a:t>
            </a:r>
            <a:r>
              <a:rPr lang="en-US" sz="2000" dirty="0" smtClean="0"/>
              <a:t/>
            </a:r>
            <a:br>
              <a:rPr lang="en-US" sz="2000" dirty="0" smtClean="0"/>
            </a:br>
            <a:r>
              <a:rPr lang="en-US" sz="2000" dirty="0" smtClean="0"/>
              <a:t>- </a:t>
            </a:r>
            <a:r>
              <a:rPr lang="en-US" sz="2000" dirty="0" err="1" smtClean="0"/>
              <a:t>faktor</a:t>
            </a:r>
            <a:r>
              <a:rPr lang="en-US" sz="2000" dirty="0" smtClean="0"/>
              <a:t> </a:t>
            </a:r>
            <a:r>
              <a:rPr lang="en-US" sz="2000" dirty="0" err="1" smtClean="0"/>
              <a:t>penentu</a:t>
            </a:r>
            <a:r>
              <a:rPr lang="en-US" sz="2000" dirty="0" smtClean="0"/>
              <a:t> </a:t>
            </a:r>
            <a:r>
              <a:rPr lang="en-US" sz="2000" dirty="0" err="1" smtClean="0"/>
              <a:t>tingkat</a:t>
            </a:r>
            <a:r>
              <a:rPr lang="en-US" sz="2000" dirty="0" smtClean="0"/>
              <a:t> </a:t>
            </a:r>
            <a:r>
              <a:rPr lang="en-US" sz="2000" dirty="0" err="1" smtClean="0"/>
              <a:t>integrasi</a:t>
            </a:r>
            <a:r>
              <a:rPr lang="en-US" sz="2000" dirty="0" smtClean="0"/>
              <a:t> </a:t>
            </a:r>
            <a:r>
              <a:rPr lang="en-US" sz="2000" dirty="0" err="1" smtClean="0"/>
              <a:t>suatu</a:t>
            </a:r>
            <a:r>
              <a:rPr lang="en-US" sz="2000" dirty="0" smtClean="0"/>
              <a:t> </a:t>
            </a:r>
            <a:r>
              <a:rPr lang="en-US" sz="2000" dirty="0" err="1" smtClean="0"/>
              <a:t>bangsa</a:t>
            </a:r>
            <a:r>
              <a:rPr lang="en-US" sz="2000" dirty="0" smtClean="0"/>
              <a:t/>
            </a:r>
            <a:br>
              <a:rPr lang="en-US" sz="2000" dirty="0" smtClean="0"/>
            </a:br>
            <a:r>
              <a:rPr lang="en-US" sz="2000" dirty="0"/>
              <a:t/>
            </a:r>
            <a:br>
              <a:rPr lang="en-US" sz="2000" dirty="0"/>
            </a:br>
            <a:r>
              <a:rPr lang="en-US" sz="2000" dirty="0" err="1"/>
              <a:t>Integrasi</a:t>
            </a:r>
            <a:r>
              <a:rPr lang="en-US" sz="2000" dirty="0"/>
              <a:t> </a:t>
            </a:r>
            <a:r>
              <a:rPr lang="en-US" sz="2000" dirty="0" err="1"/>
              <a:t>nasional</a:t>
            </a:r>
            <a:r>
              <a:rPr lang="en-US" sz="2000" dirty="0"/>
              <a:t> </a:t>
            </a:r>
            <a:r>
              <a:rPr lang="en-US" sz="2000" dirty="0" err="1"/>
              <a:t>menjadi</a:t>
            </a:r>
            <a:r>
              <a:rPr lang="en-US" sz="2000" dirty="0"/>
              <a:t> </a:t>
            </a:r>
            <a:r>
              <a:rPr lang="en-US" sz="2000" dirty="0" err="1"/>
              <a:t>penting</a:t>
            </a:r>
            <a:r>
              <a:rPr lang="en-US" sz="2000" dirty="0"/>
              <a:t> </a:t>
            </a:r>
            <a:r>
              <a:rPr lang="en-US" sz="2000" dirty="0" err="1"/>
              <a:t>karena</a:t>
            </a:r>
            <a:r>
              <a:rPr lang="en-US" sz="2000" dirty="0"/>
              <a:t> </a:t>
            </a:r>
            <a:r>
              <a:rPr lang="en-US" sz="2000" dirty="0" err="1"/>
              <a:t>sebuah</a:t>
            </a:r>
            <a:r>
              <a:rPr lang="en-US" sz="2000" dirty="0"/>
              <a:t> </a:t>
            </a:r>
            <a:r>
              <a:rPr lang="en-US" sz="2000" dirty="0" err="1"/>
              <a:t>tujuan</a:t>
            </a:r>
            <a:r>
              <a:rPr lang="en-US" sz="2000" dirty="0"/>
              <a:t> </a:t>
            </a:r>
            <a:r>
              <a:rPr lang="en-US" sz="2000" dirty="0" err="1"/>
              <a:t>negara</a:t>
            </a:r>
            <a:r>
              <a:rPr lang="en-US" sz="2000" dirty="0"/>
              <a:t> </a:t>
            </a:r>
            <a:r>
              <a:rPr lang="en-US" sz="2000" dirty="0" err="1"/>
              <a:t>hanya</a:t>
            </a:r>
            <a:r>
              <a:rPr lang="en-US" sz="2000" dirty="0"/>
              <a:t> </a:t>
            </a:r>
            <a:r>
              <a:rPr lang="en-US" sz="2000" dirty="0" err="1"/>
              <a:t>akan</a:t>
            </a:r>
            <a:r>
              <a:rPr lang="en-US" sz="2000" dirty="0"/>
              <a:t> </a:t>
            </a:r>
            <a:r>
              <a:rPr lang="en-US" sz="2000" dirty="0" err="1"/>
              <a:t>dapat</a:t>
            </a:r>
            <a:r>
              <a:rPr lang="en-US" sz="2000" dirty="0"/>
              <a:t> </a:t>
            </a:r>
            <a:r>
              <a:rPr lang="en-US" sz="2000" dirty="0" err="1"/>
              <a:t>dicapai</a:t>
            </a:r>
            <a:r>
              <a:rPr lang="en-US" sz="2000" dirty="0"/>
              <a:t> </a:t>
            </a:r>
            <a:r>
              <a:rPr lang="en-US" sz="2000" dirty="0" err="1"/>
              <a:t>apabila</a:t>
            </a:r>
            <a:r>
              <a:rPr lang="en-US" sz="2000" dirty="0"/>
              <a:t> </a:t>
            </a:r>
            <a:r>
              <a:rPr lang="en-US" sz="2000" dirty="0" err="1"/>
              <a:t>terdapat</a:t>
            </a:r>
            <a:r>
              <a:rPr lang="en-US" sz="2000" dirty="0"/>
              <a:t> </a:t>
            </a:r>
            <a:r>
              <a:rPr lang="en-US" sz="2000" dirty="0" err="1"/>
              <a:t>suatu</a:t>
            </a:r>
            <a:r>
              <a:rPr lang="en-US" sz="2000" dirty="0"/>
              <a:t> </a:t>
            </a:r>
            <a:r>
              <a:rPr lang="en-US" sz="2000" dirty="0" err="1"/>
              <a:t>pemerintahan</a:t>
            </a:r>
            <a:r>
              <a:rPr lang="en-US" sz="2000" dirty="0"/>
              <a:t> yang </a:t>
            </a:r>
            <a:r>
              <a:rPr lang="en-US" sz="2000" dirty="0" err="1"/>
              <a:t>mampu</a:t>
            </a:r>
            <a:r>
              <a:rPr lang="en-US" sz="2000" dirty="0"/>
              <a:t> </a:t>
            </a:r>
            <a:r>
              <a:rPr lang="en-US" sz="2000" dirty="0" err="1"/>
              <a:t>menggerakkan</a:t>
            </a:r>
            <a:r>
              <a:rPr lang="en-US" sz="2000" dirty="0"/>
              <a:t> </a:t>
            </a:r>
            <a:r>
              <a:rPr lang="en-US" sz="2000" dirty="0" err="1"/>
              <a:t>seluruh</a:t>
            </a:r>
            <a:r>
              <a:rPr lang="en-US" sz="2000" dirty="0"/>
              <a:t> </a:t>
            </a:r>
            <a:r>
              <a:rPr lang="en-US" sz="2000" dirty="0" err="1"/>
              <a:t>potensi</a:t>
            </a:r>
            <a:r>
              <a:rPr lang="en-US" sz="2000" dirty="0"/>
              <a:t> </a:t>
            </a:r>
            <a:r>
              <a:rPr lang="en-US" sz="2000" dirty="0" err="1"/>
              <a:t>masyarakat</a:t>
            </a:r>
            <a:r>
              <a:rPr lang="en-US" sz="2000" dirty="0"/>
              <a:t> agar </a:t>
            </a:r>
            <a:r>
              <a:rPr lang="en-US" sz="2000" dirty="0" err="1"/>
              <a:t>mau</a:t>
            </a:r>
            <a:r>
              <a:rPr lang="en-US" sz="2000" dirty="0"/>
              <a:t> </a:t>
            </a:r>
            <a:r>
              <a:rPr lang="en-US" sz="2000" dirty="0" err="1"/>
              <a:t>bersatu</a:t>
            </a:r>
            <a:r>
              <a:rPr lang="en-US" sz="2000" dirty="0"/>
              <a:t> </a:t>
            </a:r>
            <a:r>
              <a:rPr lang="en-US" sz="2000" dirty="0" err="1"/>
              <a:t>dan</a:t>
            </a:r>
            <a:r>
              <a:rPr lang="en-US" sz="2000" dirty="0"/>
              <a:t> </a:t>
            </a:r>
            <a:r>
              <a:rPr lang="en-US" sz="2000" dirty="0" err="1"/>
              <a:t>bekerja</a:t>
            </a:r>
            <a:r>
              <a:rPr lang="en-US" sz="2000" dirty="0"/>
              <a:t> </a:t>
            </a:r>
            <a:r>
              <a:rPr lang="en-US" sz="2000" dirty="0" err="1"/>
              <a:t>sama.Selain</a:t>
            </a:r>
            <a:r>
              <a:rPr lang="en-US" sz="2000" dirty="0"/>
              <a:t> </a:t>
            </a:r>
            <a:r>
              <a:rPr lang="en-US" sz="2000" dirty="0" err="1"/>
              <a:t>itu</a:t>
            </a:r>
            <a:r>
              <a:rPr lang="en-US" sz="2000" dirty="0"/>
              <a:t> </a:t>
            </a:r>
            <a:r>
              <a:rPr lang="en-US" sz="2000" dirty="0" err="1"/>
              <a:t>integrasi</a:t>
            </a:r>
            <a:r>
              <a:rPr lang="en-US" sz="2000" dirty="0"/>
              <a:t> </a:t>
            </a:r>
            <a:r>
              <a:rPr lang="en-US" sz="2000" dirty="0" err="1"/>
              <a:t>merupakan</a:t>
            </a:r>
            <a:r>
              <a:rPr lang="en-US" sz="2000" dirty="0"/>
              <a:t> </a:t>
            </a:r>
            <a:r>
              <a:rPr lang="en-US" sz="2000" dirty="0" err="1"/>
              <a:t>cara</a:t>
            </a:r>
            <a:r>
              <a:rPr lang="en-US" sz="2000" dirty="0"/>
              <a:t> yang </a:t>
            </a:r>
            <a:r>
              <a:rPr lang="en-US" sz="2000" dirty="0" err="1"/>
              <a:t>baik</a:t>
            </a:r>
            <a:r>
              <a:rPr lang="en-US" sz="2000" dirty="0"/>
              <a:t> </a:t>
            </a:r>
            <a:r>
              <a:rPr lang="en-US" sz="2000" dirty="0" err="1"/>
              <a:t>untuk</a:t>
            </a:r>
            <a:r>
              <a:rPr lang="en-US" sz="2000" dirty="0"/>
              <a:t> </a:t>
            </a:r>
            <a:r>
              <a:rPr lang="en-US" sz="2000" dirty="0" err="1"/>
              <a:t>menyatukan</a:t>
            </a:r>
            <a:r>
              <a:rPr lang="en-US" sz="2000" dirty="0"/>
              <a:t> </a:t>
            </a:r>
            <a:r>
              <a:rPr lang="en-US" sz="2000" dirty="0" err="1"/>
              <a:t>sesuatu</a:t>
            </a:r>
            <a:r>
              <a:rPr lang="en-US" sz="2000" dirty="0"/>
              <a:t> yang </a:t>
            </a:r>
            <a:r>
              <a:rPr lang="en-US" sz="2000" dirty="0" err="1"/>
              <a:t>terpisah</a:t>
            </a:r>
            <a:r>
              <a:rPr lang="en-US" sz="2000" dirty="0"/>
              <a:t> </a:t>
            </a:r>
            <a:r>
              <a:rPr lang="en-US" sz="2000" dirty="0" err="1"/>
              <a:t>menjadi</a:t>
            </a:r>
            <a:r>
              <a:rPr lang="en-US" sz="2000" dirty="0"/>
              <a:t> </a:t>
            </a:r>
            <a:r>
              <a:rPr lang="en-US" sz="2000" dirty="0" err="1"/>
              <a:t>satu</a:t>
            </a:r>
            <a:r>
              <a:rPr lang="en-US" sz="2000" dirty="0"/>
              <a:t> </a:t>
            </a:r>
            <a:r>
              <a:rPr lang="en-US" sz="2000" dirty="0" err="1"/>
              <a:t>kesatuan</a:t>
            </a:r>
            <a:r>
              <a:rPr lang="en-US" sz="2000" dirty="0"/>
              <a:t>. </a:t>
            </a:r>
          </a:p>
        </p:txBody>
      </p:sp>
      <p:sp>
        <p:nvSpPr>
          <p:cNvPr id="3" name="Title 1"/>
          <p:cNvSpPr txBox="1">
            <a:spLocks/>
          </p:cNvSpPr>
          <p:nvPr/>
        </p:nvSpPr>
        <p:spPr>
          <a:xfrm>
            <a:off x="873898" y="2355726"/>
            <a:ext cx="6781800" cy="120015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dirty="0"/>
          </a:p>
        </p:txBody>
      </p:sp>
      <p:sp>
        <p:nvSpPr>
          <p:cNvPr id="4" name="TextBox 3"/>
          <p:cNvSpPr txBox="1"/>
          <p:nvPr/>
        </p:nvSpPr>
        <p:spPr>
          <a:xfrm>
            <a:off x="2987824" y="0"/>
            <a:ext cx="3096344" cy="58477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3200" b="1" u="sng" dirty="0" smtClean="0">
                <a:solidFill>
                  <a:srgbClr val="C00000"/>
                </a:solidFill>
              </a:rPr>
              <a:t>KESIMPULAN</a:t>
            </a:r>
            <a:endParaRPr lang="id-ID" sz="3200" b="1" u="sng" dirty="0">
              <a:solidFill>
                <a:srgbClr val="C00000"/>
              </a:solidFill>
            </a:endParaRPr>
          </a:p>
        </p:txBody>
      </p:sp>
    </p:spTree>
    <p:extLst>
      <p:ext uri="{BB962C8B-B14F-4D97-AF65-F5344CB8AC3E}">
        <p14:creationId xmlns:p14="http://schemas.microsoft.com/office/powerpoint/2010/main" val="16980577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23478"/>
            <a:ext cx="7543800" cy="1143000"/>
          </a:xfrm>
        </p:spPr>
        <p:txBody>
          <a:bodyPr/>
          <a:lstStyle/>
          <a:p>
            <a:r>
              <a:rPr lang="en-US" dirty="0" err="1" smtClean="0"/>
              <a:t>Pertanyaan</a:t>
            </a:r>
            <a:endParaRPr lang="en-US" dirty="0"/>
          </a:p>
        </p:txBody>
      </p:sp>
      <p:sp>
        <p:nvSpPr>
          <p:cNvPr id="3" name="Subtitle 2"/>
          <p:cNvSpPr>
            <a:spLocks noGrp="1"/>
          </p:cNvSpPr>
          <p:nvPr>
            <p:ph type="subTitle" idx="1"/>
          </p:nvPr>
        </p:nvSpPr>
        <p:spPr>
          <a:xfrm>
            <a:off x="395536" y="1203598"/>
            <a:ext cx="8424936" cy="3600400"/>
          </a:xfrm>
        </p:spPr>
        <p:style>
          <a:lnRef idx="1">
            <a:schemeClr val="accent1"/>
          </a:lnRef>
          <a:fillRef idx="2">
            <a:schemeClr val="accent1"/>
          </a:fillRef>
          <a:effectRef idx="1">
            <a:schemeClr val="accent1"/>
          </a:effectRef>
          <a:fontRef idx="minor">
            <a:schemeClr val="dk1"/>
          </a:fontRef>
        </p:style>
        <p:txBody>
          <a:bodyPr/>
          <a:lstStyle/>
          <a:p>
            <a:pPr marL="514350" indent="-514350">
              <a:buFont typeface="+mj-lt"/>
              <a:buAutoNum type="arabicPeriod"/>
            </a:pPr>
            <a:endParaRPr lang="en-US" dirty="0"/>
          </a:p>
        </p:txBody>
      </p:sp>
    </p:spTree>
    <p:extLst>
      <p:ext uri="{BB962C8B-B14F-4D97-AF65-F5344CB8AC3E}">
        <p14:creationId xmlns:p14="http://schemas.microsoft.com/office/powerpoint/2010/main" val="2173213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0"/>
            <a:ext cx="7543800" cy="1143000"/>
          </a:xfrm>
        </p:spPr>
        <p:txBody>
          <a:bodyPr/>
          <a:lstStyle/>
          <a:p>
            <a:r>
              <a:rPr lang="en-US" dirty="0" err="1" smtClean="0"/>
              <a:t>Penambahan</a:t>
            </a:r>
            <a:endParaRPr lang="en-US" dirty="0"/>
          </a:p>
        </p:txBody>
      </p:sp>
      <p:sp>
        <p:nvSpPr>
          <p:cNvPr id="3" name="Subtitle 2"/>
          <p:cNvSpPr>
            <a:spLocks noGrp="1"/>
          </p:cNvSpPr>
          <p:nvPr>
            <p:ph type="subTitle" idx="1"/>
          </p:nvPr>
        </p:nvSpPr>
        <p:spPr>
          <a:xfrm>
            <a:off x="323528" y="1059582"/>
            <a:ext cx="8424936" cy="3384376"/>
          </a:xfrm>
        </p:spPr>
        <p:style>
          <a:lnRef idx="1">
            <a:schemeClr val="accent1"/>
          </a:lnRef>
          <a:fillRef idx="2">
            <a:schemeClr val="accent1"/>
          </a:fillRef>
          <a:effectRef idx="1">
            <a:schemeClr val="accent1"/>
          </a:effectRef>
          <a:fontRef idx="minor">
            <a:schemeClr val="dk1"/>
          </a:fontRef>
        </p:style>
        <p:txBody>
          <a:bodyPr/>
          <a:lstStyle/>
          <a:p>
            <a:pPr marL="514350" indent="-514350">
              <a:buFont typeface="+mj-lt"/>
              <a:buAutoNum type="arabicPeriod"/>
            </a:pPr>
            <a:endParaRPr lang="en-US" dirty="0"/>
          </a:p>
        </p:txBody>
      </p:sp>
    </p:spTree>
    <p:extLst>
      <p:ext uri="{BB962C8B-B14F-4D97-AF65-F5344CB8AC3E}">
        <p14:creationId xmlns:p14="http://schemas.microsoft.com/office/powerpoint/2010/main" val="22421526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C21930-1646-4D11-9269-FFC4FF6D4EB9}"/>
              </a:ext>
            </a:extLst>
          </p:cNvPr>
          <p:cNvSpPr>
            <a:spLocks noGrp="1"/>
          </p:cNvSpPr>
          <p:nvPr>
            <p:ph type="title"/>
          </p:nvPr>
        </p:nvSpPr>
        <p:spPr>
          <a:xfrm>
            <a:off x="741831" y="267494"/>
            <a:ext cx="6781800" cy="1200150"/>
          </a:xfrm>
        </p:spPr>
        <p:txBody>
          <a:bodyPr/>
          <a:lstStyle/>
          <a:p>
            <a:r>
              <a:rPr lang="en-US" dirty="0"/>
              <a:t>Nama </a:t>
            </a:r>
            <a:r>
              <a:rPr lang="en-US" dirty="0" err="1"/>
              <a:t>anggota</a:t>
            </a:r>
            <a:r>
              <a:rPr lang="en-US" dirty="0"/>
              <a:t> :</a:t>
            </a:r>
          </a:p>
        </p:txBody>
      </p:sp>
      <p:sp>
        <p:nvSpPr>
          <p:cNvPr id="3" name="Content Placeholder 2">
            <a:extLst>
              <a:ext uri="{FF2B5EF4-FFF2-40B4-BE49-F238E27FC236}">
                <a16:creationId xmlns:a16="http://schemas.microsoft.com/office/drawing/2014/main" xmlns="" id="{04317036-80D9-46D4-A4F3-AB4398EED25F}"/>
              </a:ext>
            </a:extLst>
          </p:cNvPr>
          <p:cNvSpPr>
            <a:spLocks noGrp="1"/>
          </p:cNvSpPr>
          <p:nvPr>
            <p:ph idx="1"/>
          </p:nvPr>
        </p:nvSpPr>
        <p:spPr>
          <a:xfrm>
            <a:off x="741831" y="1467644"/>
            <a:ext cx="7543800" cy="2914650"/>
          </a:xfrm>
        </p:spPr>
        <p:txBody>
          <a:bodyPr>
            <a:normAutofit/>
          </a:bodyPr>
          <a:lstStyle/>
          <a:p>
            <a:r>
              <a:rPr lang="en-US" dirty="0" err="1"/>
              <a:t>Aulia</a:t>
            </a:r>
            <a:r>
              <a:rPr lang="en-US" dirty="0"/>
              <a:t> </a:t>
            </a:r>
            <a:r>
              <a:rPr lang="en-US" dirty="0" err="1"/>
              <a:t>Eka</a:t>
            </a:r>
            <a:r>
              <a:rPr lang="en-US" dirty="0"/>
              <a:t> W	</a:t>
            </a:r>
            <a:r>
              <a:rPr lang="en-US" dirty="0" smtClean="0"/>
              <a:t>	(071911633006)</a:t>
            </a:r>
            <a:endParaRPr lang="en-US" dirty="0"/>
          </a:p>
          <a:p>
            <a:r>
              <a:rPr lang="en-US" dirty="0" err="1"/>
              <a:t>Intan</a:t>
            </a:r>
            <a:r>
              <a:rPr lang="en-US" dirty="0"/>
              <a:t> Farida </a:t>
            </a:r>
            <a:r>
              <a:rPr lang="en-US" dirty="0" smtClean="0"/>
              <a:t>		(071911633032)</a:t>
            </a:r>
            <a:endParaRPr lang="en-US" dirty="0"/>
          </a:p>
          <a:p>
            <a:r>
              <a:rPr lang="en-US" dirty="0" err="1"/>
              <a:t>Kharimatul</a:t>
            </a:r>
            <a:r>
              <a:rPr lang="en-US" dirty="0"/>
              <a:t> </a:t>
            </a:r>
            <a:r>
              <a:rPr lang="en-US" dirty="0" smtClean="0"/>
              <a:t>Erika		(071911633044)</a:t>
            </a:r>
            <a:endParaRPr lang="en-US" dirty="0"/>
          </a:p>
          <a:p>
            <a:r>
              <a:rPr lang="en-US" dirty="0" err="1"/>
              <a:t>Lailatul</a:t>
            </a:r>
            <a:r>
              <a:rPr lang="en-US" dirty="0"/>
              <a:t> </a:t>
            </a:r>
            <a:r>
              <a:rPr lang="en-US" dirty="0" err="1"/>
              <a:t>Qudroti</a:t>
            </a:r>
            <a:r>
              <a:rPr lang="en-US" dirty="0"/>
              <a:t> I </a:t>
            </a:r>
            <a:r>
              <a:rPr lang="en-US" dirty="0" smtClean="0"/>
              <a:t>		(071911633020)</a:t>
            </a:r>
            <a:endParaRPr lang="en-US" dirty="0"/>
          </a:p>
          <a:p>
            <a:r>
              <a:rPr lang="en-US" dirty="0"/>
              <a:t>Putri </a:t>
            </a:r>
            <a:r>
              <a:rPr lang="en-US" dirty="0" err="1"/>
              <a:t>Fajar</a:t>
            </a:r>
            <a:r>
              <a:rPr lang="en-US" dirty="0"/>
              <a:t> </a:t>
            </a:r>
            <a:r>
              <a:rPr lang="en-US" dirty="0" err="1" smtClean="0"/>
              <a:t>Ayu</a:t>
            </a:r>
            <a:r>
              <a:rPr lang="en-US" dirty="0" smtClean="0"/>
              <a:t> H		(071911633002)</a:t>
            </a:r>
            <a:endParaRPr lang="en-US" dirty="0"/>
          </a:p>
          <a:p>
            <a:r>
              <a:rPr lang="en-US" dirty="0"/>
              <a:t>Taniya </a:t>
            </a:r>
            <a:r>
              <a:rPr lang="en-US" dirty="0" err="1"/>
              <a:t>Septiani</a:t>
            </a:r>
            <a:r>
              <a:rPr lang="en-US" dirty="0"/>
              <a:t> </a:t>
            </a:r>
            <a:r>
              <a:rPr lang="en-US" dirty="0" smtClean="0"/>
              <a:t>		(</a:t>
            </a:r>
            <a:r>
              <a:rPr lang="en-US" dirty="0"/>
              <a:t>071911633018)</a:t>
            </a:r>
          </a:p>
        </p:txBody>
      </p:sp>
    </p:spTree>
    <p:extLst>
      <p:ext uri="{BB962C8B-B14F-4D97-AF65-F5344CB8AC3E}">
        <p14:creationId xmlns:p14="http://schemas.microsoft.com/office/powerpoint/2010/main" val="6741907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267494"/>
            <a:ext cx="7560840" cy="584775"/>
          </a:xfrm>
          <a:prstGeom prst="rect">
            <a:avLst/>
          </a:prstGeom>
          <a:noFill/>
        </p:spPr>
        <p:txBody>
          <a:bodyPr wrap="square" rtlCol="0">
            <a:spAutoFit/>
          </a:bodyPr>
          <a:lstStyle/>
          <a:p>
            <a:pPr algn="ctr"/>
            <a:r>
              <a:rPr lang="id-ID" sz="3200" b="1" u="sng" dirty="0">
                <a:solidFill>
                  <a:srgbClr val="C00000"/>
                </a:solidFill>
              </a:rPr>
              <a:t>PENGERTIAN</a:t>
            </a:r>
          </a:p>
        </p:txBody>
      </p:sp>
      <p:sp>
        <p:nvSpPr>
          <p:cNvPr id="5" name="Rounded Rectangle 4"/>
          <p:cNvSpPr/>
          <p:nvPr/>
        </p:nvSpPr>
        <p:spPr>
          <a:xfrm>
            <a:off x="107504" y="1275606"/>
            <a:ext cx="1872208"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dirty="0"/>
              <a:t>INTEGRASI NASIONAL</a:t>
            </a:r>
          </a:p>
        </p:txBody>
      </p:sp>
      <p:sp>
        <p:nvSpPr>
          <p:cNvPr id="6" name="Rounded Rectangle 5"/>
          <p:cNvSpPr/>
          <p:nvPr/>
        </p:nvSpPr>
        <p:spPr>
          <a:xfrm>
            <a:off x="4644008" y="998249"/>
            <a:ext cx="4320480" cy="10801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u="sng" dirty="0"/>
              <a:t>KBBI</a:t>
            </a:r>
            <a:r>
              <a:rPr lang="id-ID" u="sng" dirty="0"/>
              <a:t> </a:t>
            </a:r>
          </a:p>
          <a:p>
            <a:r>
              <a:rPr lang="id-ID" dirty="0"/>
              <a:t>integrasi berarti pembaruan dan penyatuan sehingga menjadi kesatuan yang utuh dan bulat.</a:t>
            </a:r>
          </a:p>
        </p:txBody>
      </p:sp>
      <p:sp>
        <p:nvSpPr>
          <p:cNvPr id="7" name="Rounded Rectangle 6"/>
          <p:cNvSpPr/>
          <p:nvPr/>
        </p:nvSpPr>
        <p:spPr>
          <a:xfrm>
            <a:off x="3923928" y="2211710"/>
            <a:ext cx="4536504" cy="14502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u="sng" dirty="0"/>
              <a:t>Antropologis</a:t>
            </a:r>
          </a:p>
          <a:p>
            <a:pPr algn="just"/>
            <a:r>
              <a:rPr lang="id-ID" dirty="0"/>
              <a:t>Integrasi nasional berarti proses penyesuaian di antara unsur kebudayaan yang berbeda sehingga mencapai unsur keserasian dalam kehidupan bermasyarakat.</a:t>
            </a:r>
          </a:p>
        </p:txBody>
      </p:sp>
      <p:sp>
        <p:nvSpPr>
          <p:cNvPr id="8" name="Rounded Rectangle 7"/>
          <p:cNvSpPr/>
          <p:nvPr/>
        </p:nvSpPr>
        <p:spPr>
          <a:xfrm>
            <a:off x="107504" y="3147814"/>
            <a:ext cx="3672408" cy="137822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b="1" u="sng" dirty="0"/>
              <a:t>Saafroedin Bahar ( 1997)</a:t>
            </a:r>
          </a:p>
          <a:p>
            <a:pPr algn="just"/>
            <a:r>
              <a:rPr lang="id-ID" dirty="0"/>
              <a:t>Intregasi nasional adalah upaya menyatukan seluruh unsur suatu bangsa dengan pemerintah dan wilayahnya.</a:t>
            </a:r>
          </a:p>
        </p:txBody>
      </p:sp>
      <p:cxnSp>
        <p:nvCxnSpPr>
          <p:cNvPr id="10" name="Straight Arrow Connector 9"/>
          <p:cNvCxnSpPr>
            <a:stCxn id="5" idx="3"/>
          </p:cNvCxnSpPr>
          <p:nvPr/>
        </p:nvCxnSpPr>
        <p:spPr>
          <a:xfrm>
            <a:off x="1979712" y="1527634"/>
            <a:ext cx="2556284"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p:nvPr/>
        </p:nvCxnSpPr>
        <p:spPr>
          <a:xfrm>
            <a:off x="1763688" y="1680034"/>
            <a:ext cx="2016224" cy="89171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2" name="Straight Arrow Connector 11"/>
          <p:cNvCxnSpPr/>
          <p:nvPr/>
        </p:nvCxnSpPr>
        <p:spPr>
          <a:xfrm>
            <a:off x="1006370" y="1779662"/>
            <a:ext cx="757318" cy="129614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75131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339502"/>
            <a:ext cx="7416824" cy="584775"/>
          </a:xfrm>
          <a:prstGeom prst="rect">
            <a:avLst/>
          </a:prstGeom>
          <a:noFill/>
        </p:spPr>
        <p:txBody>
          <a:bodyPr wrap="square" rtlCol="0">
            <a:spAutoFit/>
          </a:bodyPr>
          <a:lstStyle/>
          <a:p>
            <a:pPr algn="ctr"/>
            <a:r>
              <a:rPr lang="id-ID" sz="3200" b="1" u="sng" dirty="0">
                <a:solidFill>
                  <a:srgbClr val="C00000"/>
                </a:solidFill>
              </a:rPr>
              <a:t>JENIS-JENIS INTEGRASI</a:t>
            </a:r>
          </a:p>
        </p:txBody>
      </p:sp>
      <p:sp>
        <p:nvSpPr>
          <p:cNvPr id="5" name="Rounded Rectangle 4"/>
          <p:cNvSpPr/>
          <p:nvPr/>
        </p:nvSpPr>
        <p:spPr>
          <a:xfrm>
            <a:off x="0" y="924277"/>
            <a:ext cx="6277032" cy="1143417"/>
          </a:xfrm>
          <a:prstGeom prst="roundRect">
            <a:avLst>
              <a:gd name="adj" fmla="val 24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400" dirty="0"/>
              <a:t>1.      Integrasi bangsa</a:t>
            </a:r>
          </a:p>
          <a:p>
            <a:pPr algn="just"/>
            <a:r>
              <a:rPr lang="id-ID" sz="1400" dirty="0"/>
              <a:t>Integrasi bangsa adalah proses penyatuan berbagai kelompok budaya dan sosial dalam satu kesatuan wilayah dan dalam suatu pembentukan identitas nasional. Ini dilakukan untuk membangun rasa kebangsaan dalam suatu wilayah.</a:t>
            </a:r>
          </a:p>
          <a:p>
            <a:pPr algn="ctr"/>
            <a:endParaRPr lang="id-ID" sz="1400" dirty="0"/>
          </a:p>
        </p:txBody>
      </p:sp>
      <p:sp>
        <p:nvSpPr>
          <p:cNvPr id="11" name="Rounded Rectangle 10"/>
          <p:cNvSpPr/>
          <p:nvPr/>
        </p:nvSpPr>
        <p:spPr>
          <a:xfrm>
            <a:off x="0" y="2714435"/>
            <a:ext cx="6277032" cy="793420"/>
          </a:xfrm>
          <a:prstGeom prst="roundRect">
            <a:avLst>
              <a:gd name="adj" fmla="val 24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1400" dirty="0"/>
              <a:t>3.      Integrasi nilai</a:t>
            </a:r>
          </a:p>
          <a:p>
            <a:pPr algn="just"/>
            <a:r>
              <a:rPr lang="id-ID" sz="1400" dirty="0"/>
              <a:t>Integrasi nilai, yakni adanya persetujuan atau konsensus  terhadap nilai- nilai bersama yang diperlukan untuk memelihara nilai sosial.</a:t>
            </a:r>
          </a:p>
        </p:txBody>
      </p:sp>
      <p:sp>
        <p:nvSpPr>
          <p:cNvPr id="12" name="Rounded Rectangle 11"/>
          <p:cNvSpPr/>
          <p:nvPr/>
        </p:nvSpPr>
        <p:spPr>
          <a:xfrm>
            <a:off x="2843808" y="1851670"/>
            <a:ext cx="6300192" cy="1063351"/>
          </a:xfrm>
          <a:prstGeom prst="roundRect">
            <a:avLst>
              <a:gd name="adj" fmla="val 24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1400" dirty="0"/>
              <a:t>2.      Integrasi wilayah</a:t>
            </a:r>
          </a:p>
          <a:p>
            <a:pPr algn="just"/>
            <a:r>
              <a:rPr lang="id-ID" sz="1400" dirty="0"/>
              <a:t>Integrasi wilayah yaitu pembentukan wewenang kekuasaan nasional pusat di atas unit-unit sosial yang lebih kecil yang beranggotakan kelompok kelompok sosial budaya masyarakat tertentu.</a:t>
            </a:r>
          </a:p>
          <a:p>
            <a:pPr algn="just"/>
            <a:endParaRPr lang="id-ID" sz="1400" dirty="0"/>
          </a:p>
        </p:txBody>
      </p:sp>
      <p:sp>
        <p:nvSpPr>
          <p:cNvPr id="13" name="Rounded Rectangle 12"/>
          <p:cNvSpPr/>
          <p:nvPr/>
        </p:nvSpPr>
        <p:spPr>
          <a:xfrm>
            <a:off x="2867902" y="3507855"/>
            <a:ext cx="6277032" cy="792088"/>
          </a:xfrm>
          <a:prstGeom prst="roundRect">
            <a:avLst>
              <a:gd name="adj" fmla="val 24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id-ID" sz="1400" dirty="0"/>
              <a:t>4.      Integrasi elit-massa</a:t>
            </a:r>
          </a:p>
          <a:p>
            <a:pPr algn="just"/>
            <a:r>
              <a:rPr lang="id-ID" sz="1400" dirty="0"/>
              <a:t>Integrasi elit- massa adalah kemampuan menghubungkan antara yang memerintah dengan yang diperintah, antara penguasa dengan rakyat.</a:t>
            </a:r>
          </a:p>
        </p:txBody>
      </p:sp>
      <p:sp>
        <p:nvSpPr>
          <p:cNvPr id="14" name="Rounded Rectangle 13"/>
          <p:cNvSpPr/>
          <p:nvPr/>
        </p:nvSpPr>
        <p:spPr>
          <a:xfrm>
            <a:off x="0" y="4280798"/>
            <a:ext cx="6277032" cy="862702"/>
          </a:xfrm>
          <a:prstGeom prst="roundRect">
            <a:avLst>
              <a:gd name="adj" fmla="val 24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400" dirty="0"/>
              <a:t>5.      Integrasi tingkah laku</a:t>
            </a:r>
          </a:p>
          <a:p>
            <a:r>
              <a:rPr lang="id-ID" sz="1400" dirty="0"/>
              <a:t>Integrasi tingkah laku, yakni kemampuan orang-orang di dalam masyarakat untuk berorganisasi, bekerja sama demi mencapai tujuan bersama dan yang bermanfaat.</a:t>
            </a:r>
          </a:p>
          <a:p>
            <a:pPr algn="ctr"/>
            <a:endParaRPr lang="id-ID" sz="1400" dirty="0"/>
          </a:p>
        </p:txBody>
      </p:sp>
    </p:spTree>
    <p:extLst>
      <p:ext uri="{BB962C8B-B14F-4D97-AF65-F5344CB8AC3E}">
        <p14:creationId xmlns:p14="http://schemas.microsoft.com/office/powerpoint/2010/main" val="22211995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339502"/>
            <a:ext cx="7632848" cy="584775"/>
          </a:xfrm>
          <a:prstGeom prst="rect">
            <a:avLst/>
          </a:prstGeom>
          <a:noFill/>
        </p:spPr>
        <p:txBody>
          <a:bodyPr wrap="square" rtlCol="0">
            <a:spAutoFit/>
          </a:bodyPr>
          <a:lstStyle/>
          <a:p>
            <a:pPr algn="ctr"/>
            <a:r>
              <a:rPr lang="id-ID" sz="3200" b="1" u="sng" dirty="0">
                <a:solidFill>
                  <a:srgbClr val="C00000"/>
                </a:solidFill>
              </a:rPr>
              <a:t>STRATEGI</a:t>
            </a:r>
          </a:p>
        </p:txBody>
      </p:sp>
      <p:sp>
        <p:nvSpPr>
          <p:cNvPr id="5" name="Rounded Rectangle 4"/>
          <p:cNvSpPr/>
          <p:nvPr/>
        </p:nvSpPr>
        <p:spPr>
          <a:xfrm>
            <a:off x="179512" y="924278"/>
            <a:ext cx="2880320" cy="3659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600" b="1" u="sng" dirty="0"/>
              <a:t>1.      Strategi Asimilasi</a:t>
            </a:r>
          </a:p>
          <a:p>
            <a:r>
              <a:rPr lang="id-ID" sz="1600" dirty="0"/>
              <a:t>Asimilasi adalah proses percampuran  dua macam kebudayaan atau lebih menjadi satu kebudayaan yang baru, di mana  dengan percampuran tersebut maka masing-masing unsur budaya melebur menjadi satu sehingga dalam kebudayaan yang baru itu tidak tampak lagi identitas masing-masing  budaya pembentuknya. </a:t>
            </a:r>
          </a:p>
        </p:txBody>
      </p:sp>
      <p:sp>
        <p:nvSpPr>
          <p:cNvPr id="6" name="Rounded Rectangle 5"/>
          <p:cNvSpPr/>
          <p:nvPr/>
        </p:nvSpPr>
        <p:spPr>
          <a:xfrm>
            <a:off x="3239852" y="924278"/>
            <a:ext cx="2844318" cy="3659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600" b="1" u="sng" dirty="0"/>
              <a:t>2.      Strategi Akulturasi</a:t>
            </a:r>
          </a:p>
          <a:p>
            <a:r>
              <a:rPr lang="id-ID" sz="1600" dirty="0"/>
              <a:t>Akulturasi adalah proses percampuran dua macam kebudayaan atau lebih  sehingga memunculkan kebudayaan yang baru, di mana ciri-ciri budaya asli pembentuknya masih tampak dalam kebudayaan baru tersebut. </a:t>
            </a:r>
          </a:p>
        </p:txBody>
      </p:sp>
      <p:sp>
        <p:nvSpPr>
          <p:cNvPr id="7" name="Rounded Rectangle 6"/>
          <p:cNvSpPr/>
          <p:nvPr/>
        </p:nvSpPr>
        <p:spPr>
          <a:xfrm>
            <a:off x="6228184" y="924277"/>
            <a:ext cx="2736304" cy="365934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600" b="1" u="sng" dirty="0"/>
              <a:t>3.      Strategi Pluralis</a:t>
            </a:r>
          </a:p>
          <a:p>
            <a:r>
              <a:rPr lang="id-ID" sz="1600" dirty="0"/>
              <a:t>Paham pluralis merupakan paham yang menghargai terdapatnya perbedaan dalam masyarakat. Paham pluralis pada prinsipnya  mewujudkan integrasi nasional dengan memberi kesempatan pada segala unsur perbedaan yang ada dalam masyarakat  untuk hidup dan  berkembang. </a:t>
            </a:r>
          </a:p>
        </p:txBody>
      </p:sp>
    </p:spTree>
    <p:extLst>
      <p:ext uri="{BB962C8B-B14F-4D97-AF65-F5344CB8AC3E}">
        <p14:creationId xmlns:p14="http://schemas.microsoft.com/office/powerpoint/2010/main" val="38682346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5576" y="339502"/>
            <a:ext cx="7632848" cy="584775"/>
          </a:xfrm>
          <a:prstGeom prst="rect">
            <a:avLst/>
          </a:prstGeom>
          <a:noFill/>
        </p:spPr>
        <p:txBody>
          <a:bodyPr wrap="square" rtlCol="0">
            <a:spAutoFit/>
          </a:bodyPr>
          <a:lstStyle/>
          <a:p>
            <a:pPr algn="ctr"/>
            <a:r>
              <a:rPr lang="id-ID" sz="3200" b="1" u="sng" dirty="0">
                <a:solidFill>
                  <a:srgbClr val="C00000"/>
                </a:solidFill>
              </a:rPr>
              <a:t>SYARAT</a:t>
            </a:r>
          </a:p>
        </p:txBody>
      </p:sp>
      <p:sp>
        <p:nvSpPr>
          <p:cNvPr id="6" name="Folded Corner 5"/>
          <p:cNvSpPr/>
          <p:nvPr/>
        </p:nvSpPr>
        <p:spPr>
          <a:xfrm>
            <a:off x="971600" y="915566"/>
            <a:ext cx="7272808" cy="3528392"/>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2400" dirty="0"/>
              <a:t>a.       Anggota –anggota masyarakat merasa bahwa mereka saling mengisi dengan kebutuhan yang satu dan yang lainnya.</a:t>
            </a:r>
          </a:p>
          <a:p>
            <a:r>
              <a:rPr lang="id-ID" sz="2400" dirty="0"/>
              <a:t>b.      Terciptannya kesepakatan bersama mengenai norma-norma dan nilai-nilai sosial yang dilestarikan dan dijadikan pedoman</a:t>
            </a:r>
          </a:p>
          <a:p>
            <a:r>
              <a:rPr lang="id-ID" sz="2400" dirty="0"/>
              <a:t>c.       Norma-norma dan nilai sosial dijadikan aturan baku dalam proses integrasi sosial</a:t>
            </a:r>
          </a:p>
        </p:txBody>
      </p:sp>
    </p:spTree>
    <p:extLst>
      <p:ext uri="{BB962C8B-B14F-4D97-AF65-F5344CB8AC3E}">
        <p14:creationId xmlns:p14="http://schemas.microsoft.com/office/powerpoint/2010/main" val="15494119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339502"/>
            <a:ext cx="7488832" cy="369332"/>
          </a:xfrm>
          <a:prstGeom prst="rect">
            <a:avLst/>
          </a:prstGeom>
          <a:noFill/>
        </p:spPr>
        <p:txBody>
          <a:bodyPr wrap="square" rtlCol="0">
            <a:spAutoFit/>
          </a:bodyPr>
          <a:lstStyle/>
          <a:p>
            <a:pPr algn="ctr"/>
            <a:r>
              <a:rPr lang="id-ID" b="1" u="sng" dirty="0">
                <a:solidFill>
                  <a:srgbClr val="C00000"/>
                </a:solidFill>
              </a:rPr>
              <a:t>FAKTOR PEMBENTUK INTEGRASI NASIONAL</a:t>
            </a:r>
          </a:p>
        </p:txBody>
      </p:sp>
      <p:sp>
        <p:nvSpPr>
          <p:cNvPr id="5" name="Rounded Rectangle 4"/>
          <p:cNvSpPr/>
          <p:nvPr/>
        </p:nvSpPr>
        <p:spPr>
          <a:xfrm>
            <a:off x="341784" y="708834"/>
            <a:ext cx="8460432" cy="42391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dirty="0"/>
              <a:t>1.      Adanya rasa senasib dan seperjuangan yang diakibatkan oleh faktor sejarah sebagai bangsa yang pernah dijajah.</a:t>
            </a:r>
          </a:p>
          <a:p>
            <a:r>
              <a:rPr lang="id-ID" dirty="0"/>
              <a:t>2.      Adanya ideologi negara yang tercermin dalam symbol negara yaitu Garuda Pancasila dan semboyan  Bhineka Tunggal Ika.</a:t>
            </a:r>
          </a:p>
          <a:p>
            <a:r>
              <a:rPr lang="id-ID" dirty="0"/>
              <a:t>3.      Adanya keinginan untuk bersatu dan tekat yang kuat masyarakat Indonesia seperti yang dinyatakan dalam Sumpah Pemuda.</a:t>
            </a:r>
          </a:p>
          <a:p>
            <a:r>
              <a:rPr lang="id-ID" dirty="0"/>
              <a:t>4.      Adanya ancaman dari bangsa lain yang menyebabkan munculnya rasa nasionalisme.</a:t>
            </a:r>
          </a:p>
          <a:p>
            <a:r>
              <a:rPr lang="id-ID" dirty="0"/>
              <a:t>5.      Penggunaan bahasa Indonesia sebagai bahasa pemersatu.</a:t>
            </a:r>
          </a:p>
          <a:p>
            <a:r>
              <a:rPr lang="id-ID" dirty="0"/>
              <a:t>6.      Semangat persatuan dan kesatuan dalam bangsa, bahasa dan tanah air.</a:t>
            </a:r>
          </a:p>
          <a:p>
            <a:r>
              <a:rPr lang="id-ID" dirty="0"/>
              <a:t>7.      Pandangan hidup yang sama, yaitu Pancasila.</a:t>
            </a:r>
          </a:p>
          <a:p>
            <a:r>
              <a:rPr lang="id-ID" dirty="0"/>
              <a:t>8.      Adanya jiwa dan semangat gotong royong, solidaritas, dan toleransi keagamaan yang kuat.</a:t>
            </a:r>
          </a:p>
          <a:p>
            <a:r>
              <a:rPr lang="id-ID" dirty="0"/>
              <a:t>9.      Adanya rasa cinta tanah air</a:t>
            </a:r>
          </a:p>
          <a:p>
            <a:pPr algn="ctr"/>
            <a:endParaRPr lang="id-ID" dirty="0"/>
          </a:p>
        </p:txBody>
      </p:sp>
    </p:spTree>
    <p:extLst>
      <p:ext uri="{BB962C8B-B14F-4D97-AF65-F5344CB8AC3E}">
        <p14:creationId xmlns:p14="http://schemas.microsoft.com/office/powerpoint/2010/main" val="28174461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411510"/>
            <a:ext cx="7488832" cy="461665"/>
          </a:xfrm>
          <a:prstGeom prst="rect">
            <a:avLst/>
          </a:prstGeom>
          <a:noFill/>
        </p:spPr>
        <p:txBody>
          <a:bodyPr wrap="square" rtlCol="0">
            <a:spAutoFit/>
          </a:bodyPr>
          <a:lstStyle/>
          <a:p>
            <a:pPr algn="ctr"/>
            <a:r>
              <a:rPr lang="id-ID" sz="2400" b="1" u="sng" dirty="0">
                <a:solidFill>
                  <a:srgbClr val="C00000"/>
                </a:solidFill>
              </a:rPr>
              <a:t>FAKTOR PENGHAMBAT INTEGRASI</a:t>
            </a:r>
          </a:p>
        </p:txBody>
      </p:sp>
      <p:sp>
        <p:nvSpPr>
          <p:cNvPr id="5" name="Folded Corner 4"/>
          <p:cNvSpPr/>
          <p:nvPr/>
        </p:nvSpPr>
        <p:spPr>
          <a:xfrm>
            <a:off x="827314" y="1131590"/>
            <a:ext cx="7489102" cy="3240360"/>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2200" dirty="0"/>
              <a:t>1.      Kurangnya penghargaan dan perhatian terhadap kenyataan bahwa bangsa Indonesia sebagai bangsa majemuk yang heterogen.</a:t>
            </a:r>
          </a:p>
          <a:p>
            <a:r>
              <a:rPr lang="id-ID" sz="2200" dirty="0"/>
              <a:t>2.      Kurangnya toleransi antar golongan.</a:t>
            </a:r>
          </a:p>
          <a:p>
            <a:r>
              <a:rPr lang="id-ID" sz="2200" dirty="0"/>
              <a:t>3.      Kurangnya kesadaran dari masyarakat Indonesia terhadap ancaman dan gangguan dari luar.</a:t>
            </a:r>
          </a:p>
          <a:p>
            <a:r>
              <a:rPr lang="id-ID" sz="2200" dirty="0"/>
              <a:t>4.      Adanya ketidakpuasan dan ketimpangan  terhadap pembangunan yang tidak merata</a:t>
            </a:r>
            <a:r>
              <a:rPr lang="id-ID" sz="2200" dirty="0" smtClean="0"/>
              <a:t>.</a:t>
            </a:r>
            <a:endParaRPr lang="id-ID" sz="2200" dirty="0"/>
          </a:p>
        </p:txBody>
      </p:sp>
    </p:spTree>
    <p:extLst>
      <p:ext uri="{BB962C8B-B14F-4D97-AF65-F5344CB8AC3E}">
        <p14:creationId xmlns:p14="http://schemas.microsoft.com/office/powerpoint/2010/main" val="31200054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7584" y="411510"/>
            <a:ext cx="7488832" cy="830997"/>
          </a:xfrm>
          <a:prstGeom prst="rect">
            <a:avLst/>
          </a:prstGeom>
          <a:noFill/>
        </p:spPr>
        <p:txBody>
          <a:bodyPr wrap="square" rtlCol="0">
            <a:spAutoFit/>
          </a:bodyPr>
          <a:lstStyle/>
          <a:p>
            <a:pPr algn="ctr"/>
            <a:r>
              <a:rPr lang="id-ID" sz="2400" b="1" u="sng" dirty="0">
                <a:solidFill>
                  <a:srgbClr val="C00000"/>
                </a:solidFill>
              </a:rPr>
              <a:t>FAKTOR </a:t>
            </a:r>
            <a:r>
              <a:rPr lang="en-US" sz="2400" b="1" u="sng" dirty="0">
                <a:solidFill>
                  <a:srgbClr val="C00000"/>
                </a:solidFill>
              </a:rPr>
              <a:t>YANG MENENTUKAN TINGKAT </a:t>
            </a:r>
            <a:endParaRPr lang="en-US" sz="2400" b="1" u="sng" dirty="0" smtClean="0">
              <a:solidFill>
                <a:srgbClr val="C00000"/>
              </a:solidFill>
            </a:endParaRPr>
          </a:p>
          <a:p>
            <a:pPr algn="ctr"/>
            <a:r>
              <a:rPr lang="id-ID" sz="2400" b="1" u="sng" dirty="0" smtClean="0">
                <a:solidFill>
                  <a:srgbClr val="C00000"/>
                </a:solidFill>
              </a:rPr>
              <a:t>INTEGRASI</a:t>
            </a:r>
            <a:r>
              <a:rPr lang="en-US" sz="2400" b="1" u="sng" dirty="0" smtClean="0">
                <a:solidFill>
                  <a:srgbClr val="C00000"/>
                </a:solidFill>
              </a:rPr>
              <a:t> </a:t>
            </a:r>
            <a:r>
              <a:rPr lang="en-US" sz="2400" b="1" u="sng" dirty="0">
                <a:solidFill>
                  <a:srgbClr val="C00000"/>
                </a:solidFill>
              </a:rPr>
              <a:t>SUATU NEGARA </a:t>
            </a:r>
            <a:endParaRPr lang="id-ID" sz="2400" b="1" u="sng" dirty="0">
              <a:solidFill>
                <a:srgbClr val="C00000"/>
              </a:solidFill>
            </a:endParaRPr>
          </a:p>
        </p:txBody>
      </p:sp>
      <p:sp>
        <p:nvSpPr>
          <p:cNvPr id="5" name="Folded Corner 4"/>
          <p:cNvSpPr/>
          <p:nvPr/>
        </p:nvSpPr>
        <p:spPr>
          <a:xfrm>
            <a:off x="1403648" y="1419622"/>
            <a:ext cx="6120680" cy="3057435"/>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AutoNum type="arabicPeriod"/>
            </a:pPr>
            <a:r>
              <a:rPr lang="en-US" sz="2800" dirty="0" err="1"/>
              <a:t>Adanya</a:t>
            </a:r>
            <a:r>
              <a:rPr lang="en-US" sz="2800" dirty="0"/>
              <a:t> </a:t>
            </a:r>
            <a:r>
              <a:rPr lang="en-US" sz="2800" dirty="0" err="1"/>
              <a:t>ancaman</a:t>
            </a:r>
            <a:r>
              <a:rPr lang="en-US" sz="2800" dirty="0"/>
              <a:t> </a:t>
            </a:r>
            <a:r>
              <a:rPr lang="en-US" sz="2800" dirty="0" err="1"/>
              <a:t>dari</a:t>
            </a:r>
            <a:r>
              <a:rPr lang="en-US" sz="2800" dirty="0"/>
              <a:t> </a:t>
            </a:r>
            <a:r>
              <a:rPr lang="en-US" sz="2800" dirty="0" err="1"/>
              <a:t>luar</a:t>
            </a:r>
            <a:r>
              <a:rPr lang="en-US" sz="2800" dirty="0"/>
              <a:t> </a:t>
            </a:r>
          </a:p>
          <a:p>
            <a:pPr marL="342900" indent="-342900">
              <a:buAutoNum type="arabicPeriod"/>
            </a:pPr>
            <a:r>
              <a:rPr lang="en-US" sz="2800" dirty="0" err="1"/>
              <a:t>gaya</a:t>
            </a:r>
            <a:r>
              <a:rPr lang="en-US" sz="2800" dirty="0"/>
              <a:t> </a:t>
            </a:r>
            <a:r>
              <a:rPr lang="en-US" sz="2800" dirty="0" err="1"/>
              <a:t>politik</a:t>
            </a:r>
            <a:r>
              <a:rPr lang="en-US" sz="2800" dirty="0"/>
              <a:t> </a:t>
            </a:r>
            <a:r>
              <a:rPr lang="en-US" sz="2800" dirty="0" err="1"/>
              <a:t>kepemimpinan</a:t>
            </a:r>
            <a:r>
              <a:rPr lang="en-US" sz="2800" dirty="0"/>
              <a:t> </a:t>
            </a:r>
          </a:p>
          <a:p>
            <a:pPr marL="342900" indent="-342900">
              <a:buAutoNum type="arabicPeriod"/>
            </a:pPr>
            <a:r>
              <a:rPr lang="en-US" sz="2800" dirty="0" err="1"/>
              <a:t>kekuatan</a:t>
            </a:r>
            <a:r>
              <a:rPr lang="en-US" sz="2800" dirty="0"/>
              <a:t> Lembaga – Lembaga </a:t>
            </a:r>
            <a:r>
              <a:rPr lang="en-US" sz="2800" dirty="0" err="1"/>
              <a:t>politik</a:t>
            </a:r>
            <a:endParaRPr lang="en-US" sz="2800" dirty="0"/>
          </a:p>
          <a:p>
            <a:pPr marL="342900" indent="-342900">
              <a:buAutoNum type="arabicPeriod"/>
            </a:pPr>
            <a:r>
              <a:rPr lang="en-US" sz="2800" dirty="0" err="1"/>
              <a:t>Ideologi</a:t>
            </a:r>
            <a:r>
              <a:rPr lang="en-US" sz="2800" dirty="0"/>
              <a:t> </a:t>
            </a:r>
            <a:r>
              <a:rPr lang="en-US" sz="2800" dirty="0" err="1"/>
              <a:t>nasional</a:t>
            </a:r>
            <a:r>
              <a:rPr lang="en-US" sz="2800" dirty="0"/>
              <a:t>  </a:t>
            </a:r>
          </a:p>
          <a:p>
            <a:pPr marL="342900" indent="-342900">
              <a:buFont typeface="+mj-lt"/>
              <a:buAutoNum type="arabicPeriod"/>
            </a:pPr>
            <a:r>
              <a:rPr lang="en-US" sz="2800" dirty="0" err="1"/>
              <a:t>Kesempatan</a:t>
            </a:r>
            <a:r>
              <a:rPr lang="en-US" sz="2800" dirty="0"/>
              <a:t> </a:t>
            </a:r>
            <a:r>
              <a:rPr lang="en-US" sz="2800" dirty="0" err="1"/>
              <a:t>pembangunan</a:t>
            </a:r>
            <a:r>
              <a:rPr lang="en-US" sz="2800" dirty="0"/>
              <a:t> </a:t>
            </a:r>
            <a:r>
              <a:rPr lang="en-US" sz="2800" dirty="0" err="1"/>
              <a:t>ekonomi</a:t>
            </a:r>
            <a:r>
              <a:rPr lang="en-US" sz="2800" dirty="0"/>
              <a:t> </a:t>
            </a:r>
          </a:p>
        </p:txBody>
      </p:sp>
    </p:spTree>
    <p:extLst>
      <p:ext uri="{BB962C8B-B14F-4D97-AF65-F5344CB8AC3E}">
        <p14:creationId xmlns:p14="http://schemas.microsoft.com/office/powerpoint/2010/main" val="20770045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3143</TotalTime>
  <Words>244</Words>
  <Application>Microsoft Office PowerPoint</Application>
  <PresentationFormat>On-screen Show (16:9)</PresentationFormat>
  <Paragraphs>82</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NewsPrint</vt:lpstr>
      <vt:lpstr>Integrasi nasional </vt:lpstr>
      <vt:lpstr>Nama anggota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Disintegrasi Nasional</vt:lpstr>
      <vt:lpstr>Bentuk Disintegrasi Nasional</vt:lpstr>
      <vt:lpstr>Faktor Disintegrasi Nasional</vt:lpstr>
      <vt:lpstr>Integrasi Nasional secara umum dapat diartikan sebagai penyatuan dari suatu proses peleburan antara unsur-unsur yang beraneka ragam, sehingga dapat saling menyatu dan melengkapi.  Dalam penerapannya, integrasi nasional memiliki 3 faktor yang menentukan, yaitu : - faktor pembentuk integrasi nasional - faktor penghambat integrasi nasional - faktor penentu tingkat integrasi suatu bangsa  Integrasi nasional menjadi penting karena sebuah tujuan negara hanya akan dapat dicapai apabila terdapat suatu pemerintahan yang mampu menggerakkan seluruh potensi masyarakat agar mau bersatu dan bekerja sama.Selain itu integrasi merupakan cara yang baik untuk menyatukan sesuatu yang terpisah menjadi satu kesatuan. </vt:lpstr>
      <vt:lpstr>Pertanyaan</vt:lpstr>
      <vt:lpstr>Penambahan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8.1</dc:creator>
  <cp:lastModifiedBy>user</cp:lastModifiedBy>
  <cp:revision>19</cp:revision>
  <dcterms:created xsi:type="dcterms:W3CDTF">2019-09-01T05:33:16Z</dcterms:created>
  <dcterms:modified xsi:type="dcterms:W3CDTF">2020-02-23T14:42:13Z</dcterms:modified>
</cp:coreProperties>
</file>