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9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7F8F0-01D7-474C-8FA4-43BA06A77A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ED1E2-083E-4A43-96CD-5D80D9CD0B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57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DED1E2-083E-4A43-96CD-5D80D9CD0B9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3FE6210-0183-4363-8B52-2F085B5D4C71}" type="datetimeFigureOut">
              <a:rPr lang="en-US" smtClean="0"/>
              <a:pPr/>
              <a:t>9/29/2019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DC646F3-4B2B-4647-AC5C-A53E0D3A71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4600" y="3657600"/>
            <a:ext cx="6248400" cy="2667000"/>
          </a:xfrm>
        </p:spPr>
        <p:txBody>
          <a:bodyPr>
            <a:normAutofit fontScale="92500"/>
          </a:bodyPr>
          <a:lstStyle/>
          <a:p>
            <a:r>
              <a:rPr lang="en-US" sz="2000" b="1" dirty="0" err="1" smtClean="0">
                <a:solidFill>
                  <a:schemeClr val="tx1"/>
                </a:solidFill>
                <a:latin typeface="Maiandra GD" pitchFamily="34" charset="0"/>
              </a:rPr>
              <a:t>Nama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Maiandra GD" pitchFamily="34" charset="0"/>
              </a:rPr>
              <a:t>Anggota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: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IZZA GARDIAN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(07191163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3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001)</a:t>
            </a:r>
            <a:endParaRPr lang="en-US" sz="2000" b="1" dirty="0" smtClean="0">
              <a:solidFill>
                <a:schemeClr val="tx1"/>
              </a:solidFill>
              <a:latin typeface="Maiandra GD" pitchFamily="34" charset="0"/>
            </a:endParaRPr>
          </a:p>
          <a:p>
            <a:r>
              <a:rPr lang="en-US" sz="2000" b="1" smtClean="0">
                <a:solidFill>
                  <a:schemeClr val="tx1"/>
                </a:solidFill>
                <a:latin typeface="Maiandra GD" pitchFamily="34" charset="0"/>
              </a:rPr>
              <a:t>RIZ</a:t>
            </a:r>
            <a:r>
              <a:rPr lang="id-ID" sz="2000" b="1" smtClean="0">
                <a:solidFill>
                  <a:schemeClr val="tx1"/>
                </a:solidFill>
                <a:latin typeface="Maiandra GD" pitchFamily="34" charset="0"/>
              </a:rPr>
              <a:t>QI 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RAMADHANI ABDILLAH PUTRI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 (</a:t>
            </a:r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071911633005</a:t>
            </a:r>
            <a:r>
              <a:rPr lang="en-US" sz="2000" b="1" dirty="0" smtClean="0">
                <a:solidFill>
                  <a:schemeClr val="tx1"/>
                </a:solidFill>
                <a:latin typeface="Maiandra GD" pitchFamily="34" charset="0"/>
              </a:rPr>
              <a:t>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AISYAH AUDIRA ILMI (071911633017)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BELIA ANGELINE (071911633019)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SHAFIRA ANGGUN KINANTI (071911633031)</a:t>
            </a:r>
          </a:p>
          <a:p>
            <a:r>
              <a:rPr lang="id-ID" sz="2000" b="1" dirty="0" smtClean="0">
                <a:solidFill>
                  <a:schemeClr val="tx1"/>
                </a:solidFill>
                <a:latin typeface="Maiandra GD" pitchFamily="34" charset="0"/>
              </a:rPr>
              <a:t>GALUH FARAHITA AL Z. (071911633043)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81000"/>
            <a:ext cx="5562600" cy="993775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  <a:latin typeface="Bookman Old Style" pitchFamily="18" charset="0"/>
              </a:rPr>
              <a:t>PENDIDIKAN ANTI KORUPSI</a:t>
            </a:r>
            <a:endParaRPr lang="en-US" sz="2800" dirty="0">
              <a:solidFill>
                <a:schemeClr val="tx1"/>
              </a:solidFill>
              <a:latin typeface="Bookman Old Style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TUJUAN PENDIKAN ANTI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066800"/>
            <a:ext cx="3749040" cy="5486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pemahaman</a:t>
            </a:r>
            <a:r>
              <a:rPr lang="en-US" dirty="0" smtClean="0"/>
              <a:t> yang </a:t>
            </a:r>
            <a:r>
              <a:rPr lang="en-US" dirty="0" err="1" smtClean="0"/>
              <a:t>komprehensif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dijadikan</a:t>
            </a:r>
            <a:r>
              <a:rPr lang="en-US" dirty="0" smtClean="0"/>
              <a:t> </a:t>
            </a:r>
            <a:r>
              <a:rPr lang="en-US" dirty="0" err="1" smtClean="0"/>
              <a:t>bekal</a:t>
            </a:r>
            <a:r>
              <a:rPr lang="en-US" dirty="0" smtClean="0"/>
              <a:t> agar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tindak</a:t>
            </a:r>
            <a:r>
              <a:rPr lang="en-US" dirty="0" smtClean="0"/>
              <a:t>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merugikan</a:t>
            </a:r>
            <a:r>
              <a:rPr lang="en-US" dirty="0" smtClean="0"/>
              <a:t> </a:t>
            </a:r>
            <a:r>
              <a:rPr lang="en-US" dirty="0" err="1" smtClean="0"/>
              <a:t>orang</a:t>
            </a:r>
            <a:r>
              <a:rPr lang="en-US" dirty="0" smtClean="0"/>
              <a:t> lain</a:t>
            </a:r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bermoral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066800"/>
            <a:ext cx="3749040" cy="5486400"/>
          </a:xfrm>
        </p:spPr>
        <p:txBody>
          <a:bodyPr>
            <a:normAutofit/>
          </a:bodyPr>
          <a:lstStyle/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rasionalisasi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inovatif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suka</a:t>
            </a:r>
            <a:r>
              <a:rPr lang="en-US" dirty="0" smtClean="0"/>
              <a:t> </a:t>
            </a:r>
            <a:r>
              <a:rPr lang="en-US" dirty="0" err="1" smtClean="0"/>
              <a:t>bekera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0" indent="0"/>
            <a:r>
              <a:rPr lang="en-US" dirty="0" smtClean="0"/>
              <a:t> </a:t>
            </a:r>
            <a:r>
              <a:rPr lang="en-US" dirty="0" err="1" smtClean="0"/>
              <a:t>Membentuk</a:t>
            </a:r>
            <a:r>
              <a:rPr lang="en-US" dirty="0" smtClean="0"/>
              <a:t> </a:t>
            </a:r>
            <a:r>
              <a:rPr lang="en-US" dirty="0" err="1" smtClean="0"/>
              <a:t>manusia</a:t>
            </a:r>
            <a:r>
              <a:rPr lang="en-US" dirty="0" smtClean="0"/>
              <a:t> Indonesia yang </a:t>
            </a:r>
            <a:r>
              <a:rPr lang="en-US" dirty="0" err="1" smtClean="0"/>
              <a:t>optimis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percaya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4800"/>
            <a:ext cx="3733800" cy="609600"/>
          </a:xfrm>
        </p:spPr>
        <p:txBody>
          <a:bodyPr/>
          <a:lstStyle/>
          <a:p>
            <a:pPr algn="ctr"/>
            <a:r>
              <a:rPr lang="en-US" sz="2800" b="0" dirty="0" smtClean="0">
                <a:latin typeface="Tw Cen MT Condensed" pitchFamily="34" charset="0"/>
              </a:rPr>
              <a:t>NILAI-NILAI ANTI KORUPSI</a:t>
            </a:r>
            <a:endParaRPr lang="en-US" sz="2800" b="0" dirty="0">
              <a:latin typeface="Tw Cen MT Condense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304800"/>
            <a:ext cx="3733800" cy="609600"/>
          </a:xfrm>
        </p:spPr>
        <p:txBody>
          <a:bodyPr/>
          <a:lstStyle/>
          <a:p>
            <a:pPr algn="ctr"/>
            <a:r>
              <a:rPr lang="en-US" sz="2800" b="0" dirty="0" smtClean="0">
                <a:latin typeface="Tw Cen MT Condensed" pitchFamily="34" charset="0"/>
              </a:rPr>
              <a:t>PRINSIP-PRINSIP ANTI KORUPSI</a:t>
            </a:r>
            <a:endParaRPr lang="en-US" sz="2800" b="0" dirty="0"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295400"/>
            <a:ext cx="37338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Jujur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Disiplin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Tanggung</a:t>
            </a:r>
            <a:r>
              <a:rPr lang="en-US" dirty="0" smtClean="0"/>
              <a:t> </a:t>
            </a:r>
            <a:r>
              <a:rPr lang="en-US" dirty="0" err="1" smtClean="0"/>
              <a:t>jawab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Adil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keras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Mandiri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Berani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Sederhana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Peduli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295400"/>
            <a:ext cx="37338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Akuntabilitas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Transparansi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Kewajaran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Kebijakan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Kontrol</a:t>
            </a:r>
            <a:r>
              <a:rPr lang="en-US" dirty="0" smtClean="0"/>
              <a:t> </a:t>
            </a:r>
            <a:r>
              <a:rPr lang="en-US" dirty="0" err="1" smtClean="0"/>
              <a:t>kebijakan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3">
                    <a:lumMod val="75000"/>
                  </a:schemeClr>
                </a:solidFill>
                <a:latin typeface="Tw Cen MT Condensed" pitchFamily="34" charset="0"/>
              </a:rPr>
              <a:t>PENGERTIAN</a:t>
            </a:r>
            <a:endParaRPr lang="en-US" sz="5400" dirty="0">
              <a:solidFill>
                <a:schemeClr val="accent3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3733800" cy="6096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APA KORUPSI ITU?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676400"/>
            <a:ext cx="3733800" cy="7620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APA PENDIDIKAN ANTI KORUPSI?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81000" y="2133600"/>
            <a:ext cx="3733800" cy="449580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harfiah</a:t>
            </a:r>
            <a:r>
              <a:rPr lang="en-US" dirty="0" smtClean="0"/>
              <a:t>, </a:t>
            </a:r>
            <a:r>
              <a:rPr lang="en-US" dirty="0" err="1" smtClean="0"/>
              <a:t>korupsi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perilaku</a:t>
            </a:r>
            <a:r>
              <a:rPr lang="en-US" dirty="0" smtClean="0"/>
              <a:t> </a:t>
            </a:r>
            <a:r>
              <a:rPr lang="en-US" dirty="0" err="1" smtClean="0"/>
              <a:t>pejabat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politikus</a:t>
            </a:r>
            <a:r>
              <a:rPr lang="en-US" dirty="0" smtClean="0"/>
              <a:t> / </a:t>
            </a:r>
            <a:r>
              <a:rPr lang="en-US" dirty="0" err="1" smtClean="0"/>
              <a:t>politisi</a:t>
            </a:r>
            <a:r>
              <a:rPr lang="en-US" dirty="0" smtClean="0"/>
              <a:t> </a:t>
            </a:r>
            <a:r>
              <a:rPr lang="en-US" dirty="0" err="1" smtClean="0"/>
              <a:t>maupun</a:t>
            </a:r>
            <a:r>
              <a:rPr lang="en-US" dirty="0" smtClean="0"/>
              <a:t> </a:t>
            </a:r>
            <a:r>
              <a:rPr lang="en-US" dirty="0" err="1" smtClean="0"/>
              <a:t>pegawai</a:t>
            </a:r>
            <a:r>
              <a:rPr lang="en-US" dirty="0" smtClean="0"/>
              <a:t> </a:t>
            </a:r>
            <a:r>
              <a:rPr lang="en-US" dirty="0" err="1" smtClean="0"/>
              <a:t>negeri</a:t>
            </a:r>
            <a:r>
              <a:rPr lang="en-US" dirty="0" smtClean="0"/>
              <a:t>, yang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wajar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legal </a:t>
            </a:r>
            <a:r>
              <a:rPr lang="en-US" dirty="0" err="1" smtClean="0"/>
              <a:t>memperkaya</a:t>
            </a:r>
            <a:r>
              <a:rPr lang="en-US" dirty="0" smtClean="0"/>
              <a:t> </a:t>
            </a:r>
            <a:r>
              <a:rPr lang="en-US" dirty="0" err="1" smtClean="0"/>
              <a:t>diri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memperkaya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 yang </a:t>
            </a:r>
            <a:r>
              <a:rPr lang="en-US" dirty="0" err="1" smtClean="0"/>
              <a:t>dekat</a:t>
            </a:r>
            <a:r>
              <a:rPr lang="en-US" dirty="0" smtClean="0"/>
              <a:t> </a:t>
            </a:r>
            <a:r>
              <a:rPr lang="en-US" dirty="0" err="1" smtClean="0"/>
              <a:t>dengannya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menyalahgunakan</a:t>
            </a:r>
            <a:r>
              <a:rPr lang="en-US" dirty="0" smtClean="0"/>
              <a:t> </a:t>
            </a:r>
            <a:r>
              <a:rPr lang="en-US" dirty="0" err="1" smtClean="0"/>
              <a:t>kekuasaan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 yang </a:t>
            </a:r>
            <a:r>
              <a:rPr lang="en-US" dirty="0" err="1" smtClean="0"/>
              <a:t>dipercayakan</a:t>
            </a:r>
            <a:r>
              <a:rPr lang="en-US" dirty="0" smtClean="0"/>
              <a:t> </a:t>
            </a:r>
            <a:r>
              <a:rPr lang="en-US" dirty="0" err="1" smtClean="0"/>
              <a:t>kepada</a:t>
            </a:r>
            <a:r>
              <a:rPr lang="en-US" dirty="0" smtClean="0"/>
              <a:t> </a:t>
            </a:r>
            <a:r>
              <a:rPr lang="en-US" dirty="0" err="1" smtClean="0"/>
              <a:t>mereka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876800" y="2514600"/>
            <a:ext cx="3733800" cy="4114800"/>
          </a:xfrm>
        </p:spPr>
        <p:txBody>
          <a:bodyPr>
            <a:normAutofit/>
          </a:bodyPr>
          <a:lstStyle/>
          <a:p>
            <a:pPr algn="ctr"/>
            <a:r>
              <a:rPr lang="en-US" sz="2400" dirty="0" err="1" smtClean="0"/>
              <a:t>Pendidikan</a:t>
            </a:r>
            <a:r>
              <a:rPr lang="en-US" sz="2400" dirty="0" smtClean="0"/>
              <a:t> anti </a:t>
            </a:r>
            <a:r>
              <a:rPr lang="en-US" sz="2400" dirty="0" err="1" smtClean="0"/>
              <a:t>korupsi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sadar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terencana</a:t>
            </a:r>
            <a:r>
              <a:rPr lang="en-US" sz="2400" dirty="0" smtClean="0"/>
              <a:t> </a:t>
            </a:r>
            <a:r>
              <a:rPr lang="en-US" sz="2400" dirty="0" err="1" smtClean="0"/>
              <a:t>untuk</a:t>
            </a:r>
            <a:r>
              <a:rPr lang="en-US" sz="2400" dirty="0" smtClean="0"/>
              <a:t> </a:t>
            </a:r>
            <a:r>
              <a:rPr lang="en-US" sz="2400" dirty="0" err="1" smtClean="0"/>
              <a:t>mewujudkan</a:t>
            </a:r>
            <a:r>
              <a:rPr lang="en-US" sz="2400" dirty="0" smtClean="0"/>
              <a:t> </a:t>
            </a:r>
            <a:r>
              <a:rPr lang="en-US" sz="2400" dirty="0" err="1" smtClean="0"/>
              <a:t>proses</a:t>
            </a:r>
            <a:r>
              <a:rPr lang="en-US" sz="2400" dirty="0" smtClean="0"/>
              <a:t> </a:t>
            </a:r>
            <a:r>
              <a:rPr lang="en-US" sz="2400" dirty="0" err="1" smtClean="0"/>
              <a:t>belajar</a:t>
            </a:r>
            <a:r>
              <a:rPr lang="en-US" sz="2400" dirty="0" smtClean="0"/>
              <a:t> </a:t>
            </a:r>
            <a:r>
              <a:rPr lang="en-US" sz="2400" dirty="0" err="1" smtClean="0"/>
              <a:t>mengajar</a:t>
            </a:r>
            <a:r>
              <a:rPr lang="en-US" sz="2400" dirty="0" smtClean="0"/>
              <a:t> yang </a:t>
            </a:r>
            <a:r>
              <a:rPr lang="en-US" sz="2400" dirty="0" err="1" smtClean="0"/>
              <a:t>kritis</a:t>
            </a:r>
            <a:r>
              <a:rPr lang="en-US" sz="2400" dirty="0" smtClean="0"/>
              <a:t> </a:t>
            </a:r>
            <a:r>
              <a:rPr lang="en-US" sz="2400" dirty="0" err="1" smtClean="0"/>
              <a:t>terhadap</a:t>
            </a:r>
            <a:r>
              <a:rPr lang="en-US" sz="2400" dirty="0" smtClean="0"/>
              <a:t> </a:t>
            </a:r>
            <a:r>
              <a:rPr lang="en-US" sz="2400" dirty="0" err="1" smtClean="0"/>
              <a:t>nilai-nilai</a:t>
            </a:r>
            <a:r>
              <a:rPr lang="en-US" sz="2400" dirty="0" smtClean="0"/>
              <a:t> anti </a:t>
            </a:r>
            <a:r>
              <a:rPr lang="en-US" sz="2400" dirty="0" err="1" smtClean="0"/>
              <a:t>korupsi</a:t>
            </a:r>
            <a:r>
              <a:rPr lang="en-US" sz="2400" dirty="0" smtClean="0"/>
              <a:t>. 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CIRI </a:t>
            </a:r>
            <a:r>
              <a:rPr lang="en-US" sz="5400" dirty="0" err="1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CIRI</a:t>
            </a:r>
            <a:r>
              <a:rPr lang="en-US" sz="54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 KORUPSI</a:t>
            </a:r>
            <a:endParaRPr lang="en-US" sz="540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5181600"/>
          </a:xfrm>
        </p:spPr>
        <p:txBody>
          <a:bodyPr>
            <a:noAutofit/>
          </a:bodyPr>
          <a:lstStyle/>
          <a:p>
            <a:pPr marL="514350" indent="-514350">
              <a:buNone/>
            </a:pPr>
            <a:r>
              <a:rPr lang="en-US" sz="2200" dirty="0" smtClean="0"/>
              <a:t>a. 	</a:t>
            </a:r>
            <a:r>
              <a:rPr lang="en-US" sz="2100" dirty="0" err="1" smtClean="0"/>
              <a:t>Suatu</a:t>
            </a:r>
            <a:r>
              <a:rPr lang="en-US" sz="2100" dirty="0" smtClean="0"/>
              <a:t> </a:t>
            </a:r>
            <a:r>
              <a:rPr lang="en-US" sz="2100" dirty="0" err="1" smtClean="0"/>
              <a:t>pengkhianatan</a:t>
            </a:r>
            <a:r>
              <a:rPr lang="en-US" sz="2100" dirty="0" smtClean="0"/>
              <a:t> </a:t>
            </a:r>
            <a:r>
              <a:rPr lang="en-US" sz="2100" dirty="0" err="1" smtClean="0"/>
              <a:t>terhadap</a:t>
            </a:r>
            <a:r>
              <a:rPr lang="en-US" sz="2100" dirty="0" smtClean="0"/>
              <a:t> </a:t>
            </a:r>
            <a:r>
              <a:rPr lang="en-US" sz="2100" dirty="0" err="1" smtClean="0"/>
              <a:t>kepercayaan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b. 	</a:t>
            </a:r>
            <a:r>
              <a:rPr lang="en-US" sz="2100" dirty="0" err="1" smtClean="0"/>
              <a:t>Penipuan</a:t>
            </a:r>
            <a:r>
              <a:rPr lang="en-US" sz="2100" dirty="0" smtClean="0"/>
              <a:t> </a:t>
            </a:r>
            <a:r>
              <a:rPr lang="en-US" sz="2100" dirty="0" err="1" smtClean="0"/>
              <a:t>terhadap</a:t>
            </a:r>
            <a:r>
              <a:rPr lang="en-US" sz="2100" dirty="0" smtClean="0"/>
              <a:t> </a:t>
            </a:r>
            <a:r>
              <a:rPr lang="en-US" sz="2100" dirty="0" err="1" smtClean="0"/>
              <a:t>badan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c. 	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sengaja</a:t>
            </a:r>
            <a:r>
              <a:rPr lang="en-US" sz="2100" dirty="0" smtClean="0"/>
              <a:t> </a:t>
            </a:r>
            <a:r>
              <a:rPr lang="en-US" sz="2100" dirty="0" err="1" smtClean="0"/>
              <a:t>melalaikan</a:t>
            </a:r>
            <a:r>
              <a:rPr lang="en-US" sz="2100" dirty="0" smtClean="0"/>
              <a:t> </a:t>
            </a:r>
            <a:r>
              <a:rPr lang="en-US" sz="2100" dirty="0" err="1" smtClean="0"/>
              <a:t>kepentingan</a:t>
            </a:r>
            <a:r>
              <a:rPr lang="en-US" sz="2100" dirty="0" smtClean="0"/>
              <a:t> </a:t>
            </a:r>
            <a:r>
              <a:rPr lang="en-US" sz="2100" dirty="0" err="1" smtClean="0"/>
              <a:t>umum</a:t>
            </a:r>
            <a:r>
              <a:rPr lang="en-US" sz="2100" dirty="0" smtClean="0"/>
              <a:t> </a:t>
            </a:r>
            <a:r>
              <a:rPr lang="en-US" sz="2100" dirty="0" err="1" smtClean="0"/>
              <a:t>untuk</a:t>
            </a:r>
            <a:r>
              <a:rPr lang="en-US" sz="2100" dirty="0" smtClean="0"/>
              <a:t> </a:t>
            </a:r>
            <a:r>
              <a:rPr lang="en-US" sz="2100" dirty="0" err="1" smtClean="0"/>
              <a:t>kepentingan</a:t>
            </a:r>
            <a:r>
              <a:rPr lang="en-US" sz="2100" dirty="0" smtClean="0"/>
              <a:t> </a:t>
            </a:r>
            <a:r>
              <a:rPr lang="en-US" sz="2100" dirty="0" err="1" smtClean="0"/>
              <a:t>khusus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en-US" sz="2100" dirty="0" smtClean="0"/>
              <a:t>d.	</a:t>
            </a:r>
            <a:r>
              <a:rPr lang="en-US" sz="2100" dirty="0" err="1" smtClean="0"/>
              <a:t>Dilakukan</a:t>
            </a:r>
            <a:r>
              <a:rPr lang="en-US" sz="2100" dirty="0" smtClean="0"/>
              <a:t> </a:t>
            </a:r>
            <a:r>
              <a:rPr lang="en-US" sz="2100" dirty="0" err="1" smtClean="0"/>
              <a:t>dengan</a:t>
            </a:r>
            <a:r>
              <a:rPr lang="en-US" sz="2100" dirty="0" smtClean="0"/>
              <a:t> </a:t>
            </a:r>
            <a:r>
              <a:rPr lang="en-US" sz="2100" dirty="0" err="1" smtClean="0"/>
              <a:t>rahasia</a:t>
            </a:r>
            <a:r>
              <a:rPr lang="en-US" sz="2100" dirty="0" smtClean="0"/>
              <a:t>, </a:t>
            </a:r>
            <a:r>
              <a:rPr lang="en-US" sz="2100" dirty="0" err="1" smtClean="0"/>
              <a:t>kecuali</a:t>
            </a:r>
            <a:r>
              <a:rPr lang="en-US" sz="2100" dirty="0" smtClean="0"/>
              <a:t> </a:t>
            </a:r>
            <a:r>
              <a:rPr lang="en-US" sz="2100" dirty="0" err="1" smtClean="0"/>
              <a:t>dalam</a:t>
            </a:r>
            <a:r>
              <a:rPr lang="en-US" sz="2100" dirty="0" smtClean="0"/>
              <a:t> </a:t>
            </a:r>
            <a:r>
              <a:rPr lang="en-US" sz="2100" dirty="0" err="1" smtClean="0"/>
              <a:t>keadaan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mana</a:t>
            </a:r>
            <a:r>
              <a:rPr lang="en-US" sz="2100" dirty="0" smtClean="0"/>
              <a:t> </a:t>
            </a:r>
            <a:r>
              <a:rPr lang="en-US" sz="2100" dirty="0" err="1" smtClean="0"/>
              <a:t>orang-orang</a:t>
            </a:r>
            <a:r>
              <a:rPr lang="en-US" sz="2100" dirty="0" smtClean="0"/>
              <a:t> yang </a:t>
            </a:r>
            <a:r>
              <a:rPr lang="en-US" sz="2100" dirty="0" err="1" smtClean="0"/>
              <a:t>berkuasa</a:t>
            </a:r>
            <a:r>
              <a:rPr lang="en-US" sz="2100" dirty="0" smtClean="0"/>
              <a:t> </a:t>
            </a:r>
            <a:r>
              <a:rPr lang="en-US" sz="2100" dirty="0" err="1" smtClean="0"/>
              <a:t>atau</a:t>
            </a:r>
            <a:r>
              <a:rPr lang="en-US" sz="2100" dirty="0" smtClean="0"/>
              <a:t> </a:t>
            </a:r>
            <a:r>
              <a:rPr lang="en-US" sz="2100" dirty="0" err="1" smtClean="0"/>
              <a:t>bawahannya</a:t>
            </a:r>
            <a:r>
              <a:rPr lang="en-US" sz="2100" dirty="0" smtClean="0"/>
              <a:t> </a:t>
            </a:r>
            <a:r>
              <a:rPr lang="en-US" sz="2100" dirty="0" err="1" smtClean="0"/>
              <a:t>menganggapnya</a:t>
            </a:r>
            <a:r>
              <a:rPr lang="en-US" sz="2100" dirty="0" smtClean="0"/>
              <a:t>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perlu</a:t>
            </a:r>
            <a:r>
              <a:rPr lang="en-US" sz="2100" dirty="0" smtClean="0"/>
              <a:t>.</a:t>
            </a:r>
          </a:p>
          <a:p>
            <a:pPr marL="514350" indent="-514350">
              <a:buNone/>
            </a:pPr>
            <a:r>
              <a:rPr lang="fi-FI" sz="2100" dirty="0" smtClean="0"/>
              <a:t>e.	Melibatkan lebih dari satu orang atau pihak.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5181600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None/>
            </a:pPr>
            <a:r>
              <a:rPr lang="en-US" sz="3100" dirty="0" smtClean="0"/>
              <a:t>f.	</a:t>
            </a:r>
            <a:r>
              <a:rPr lang="en-US" sz="3100" dirty="0" err="1" smtClean="0"/>
              <a:t>Adanya</a:t>
            </a:r>
            <a:r>
              <a:rPr lang="en-US" sz="3100" dirty="0" smtClean="0"/>
              <a:t> </a:t>
            </a:r>
            <a:r>
              <a:rPr lang="en-US" sz="3100" dirty="0" err="1" smtClean="0"/>
              <a:t>kewajiban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keuntungan</a:t>
            </a:r>
            <a:r>
              <a:rPr lang="en-US" sz="3100" dirty="0" smtClean="0"/>
              <a:t> </a:t>
            </a:r>
            <a:r>
              <a:rPr lang="en-US" sz="3100" dirty="0" err="1" smtClean="0"/>
              <a:t>bersama</a:t>
            </a:r>
            <a:r>
              <a:rPr lang="en-US" sz="3100" dirty="0" smtClean="0"/>
              <a:t>, </a:t>
            </a:r>
            <a:r>
              <a:rPr lang="en-US" sz="3100" dirty="0" err="1" smtClean="0"/>
              <a:t>dalam</a:t>
            </a:r>
            <a:r>
              <a:rPr lang="en-US" sz="3100" dirty="0" smtClean="0"/>
              <a:t> </a:t>
            </a:r>
            <a:r>
              <a:rPr lang="en-US" sz="3100" dirty="0" err="1" smtClean="0"/>
              <a:t>bentuk</a:t>
            </a:r>
            <a:r>
              <a:rPr lang="en-US" sz="3100" dirty="0" smtClean="0"/>
              <a:t> </a:t>
            </a:r>
            <a:r>
              <a:rPr lang="en-US" sz="3100" dirty="0" err="1" smtClean="0"/>
              <a:t>uang</a:t>
            </a:r>
            <a:r>
              <a:rPr lang="en-US" sz="3100" dirty="0" smtClean="0"/>
              <a:t> </a:t>
            </a:r>
            <a:r>
              <a:rPr lang="en-US" sz="3100" dirty="0" err="1" smtClean="0"/>
              <a:t>atau</a:t>
            </a:r>
            <a:r>
              <a:rPr lang="en-US" sz="3100" dirty="0" smtClean="0"/>
              <a:t> yang lain.</a:t>
            </a:r>
          </a:p>
          <a:p>
            <a:pPr marL="514350" indent="-514350">
              <a:buNone/>
            </a:pPr>
            <a:r>
              <a:rPr lang="en-US" sz="3100" dirty="0" smtClean="0"/>
              <a:t>g.	</a:t>
            </a:r>
            <a:r>
              <a:rPr lang="en-US" sz="3100" dirty="0" err="1" smtClean="0"/>
              <a:t>Terpusatnya</a:t>
            </a:r>
            <a:r>
              <a:rPr lang="en-US" sz="3100" dirty="0" smtClean="0"/>
              <a:t> </a:t>
            </a:r>
            <a:r>
              <a:rPr lang="en-US" sz="3100" dirty="0" err="1" smtClean="0"/>
              <a:t>kegiatan</a:t>
            </a:r>
            <a:r>
              <a:rPr lang="en-US" sz="3100" dirty="0" smtClean="0"/>
              <a:t> (</a:t>
            </a:r>
            <a:r>
              <a:rPr lang="en-US" sz="3100" dirty="0" err="1" smtClean="0"/>
              <a:t>korupsi</a:t>
            </a:r>
            <a:r>
              <a:rPr lang="en-US" sz="3100" dirty="0" smtClean="0"/>
              <a:t>) </a:t>
            </a:r>
            <a:r>
              <a:rPr lang="en-US" sz="3100" dirty="0" err="1" smtClean="0"/>
              <a:t>pada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 </a:t>
            </a:r>
            <a:r>
              <a:rPr lang="en-US" sz="3100" dirty="0" err="1" smtClean="0"/>
              <a:t>menghendaki</a:t>
            </a:r>
            <a:r>
              <a:rPr lang="en-US" sz="3100" dirty="0" smtClean="0"/>
              <a:t> </a:t>
            </a:r>
            <a:r>
              <a:rPr lang="en-US" sz="3100" dirty="0" err="1" smtClean="0"/>
              <a:t>keputusan</a:t>
            </a:r>
            <a:r>
              <a:rPr lang="en-US" sz="3100" dirty="0" smtClean="0"/>
              <a:t> yang </a:t>
            </a:r>
            <a:r>
              <a:rPr lang="en-US" sz="3100" dirty="0" err="1" smtClean="0"/>
              <a:t>pastidan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 </a:t>
            </a:r>
            <a:r>
              <a:rPr lang="en-US" sz="3100" dirty="0" err="1" smtClean="0"/>
              <a:t>dapat</a:t>
            </a:r>
            <a:r>
              <a:rPr lang="en-US" sz="3100" dirty="0" smtClean="0"/>
              <a:t> </a:t>
            </a:r>
            <a:r>
              <a:rPr lang="en-US" sz="3100" dirty="0" err="1" smtClean="0"/>
              <a:t>mempengaruhinya</a:t>
            </a:r>
            <a:r>
              <a:rPr lang="en-US" sz="3100" dirty="0" smtClean="0"/>
              <a:t>.</a:t>
            </a:r>
          </a:p>
          <a:p>
            <a:pPr marL="514350" indent="-514350">
              <a:buNone/>
            </a:pPr>
            <a:r>
              <a:rPr lang="en-US" sz="3100" dirty="0" smtClean="0"/>
              <a:t>h.	</a:t>
            </a:r>
            <a:r>
              <a:rPr lang="en-US" sz="3100" dirty="0" err="1" smtClean="0"/>
              <a:t>Adanya</a:t>
            </a:r>
            <a:r>
              <a:rPr lang="en-US" sz="3100" dirty="0" smtClean="0"/>
              <a:t> </a:t>
            </a:r>
            <a:r>
              <a:rPr lang="en-US" sz="3100" dirty="0" err="1" smtClean="0"/>
              <a:t>usaha</a:t>
            </a:r>
            <a:r>
              <a:rPr lang="en-US" sz="3100" dirty="0" smtClean="0"/>
              <a:t> </a:t>
            </a:r>
            <a:r>
              <a:rPr lang="en-US" sz="3100" dirty="0" err="1" smtClean="0"/>
              <a:t>untuk</a:t>
            </a:r>
            <a:r>
              <a:rPr lang="en-US" sz="3100" dirty="0" smtClean="0"/>
              <a:t> </a:t>
            </a:r>
            <a:r>
              <a:rPr lang="en-US" sz="3100" dirty="0" err="1" smtClean="0"/>
              <a:t>menutupi</a:t>
            </a:r>
            <a:r>
              <a:rPr lang="en-US" sz="3100" dirty="0" smtClean="0"/>
              <a:t> </a:t>
            </a:r>
            <a:r>
              <a:rPr lang="en-US" sz="3100" dirty="0" err="1" smtClean="0"/>
              <a:t>perbuatan</a:t>
            </a:r>
            <a:r>
              <a:rPr lang="en-US" sz="3100" dirty="0" smtClean="0"/>
              <a:t> </a:t>
            </a:r>
            <a:r>
              <a:rPr lang="en-US" sz="3100" dirty="0" err="1" smtClean="0"/>
              <a:t>korup</a:t>
            </a:r>
            <a:r>
              <a:rPr lang="en-US" sz="3100" dirty="0" smtClean="0"/>
              <a:t> </a:t>
            </a:r>
            <a:r>
              <a:rPr lang="en-US" sz="3100" dirty="0" err="1" smtClean="0"/>
              <a:t>dalam</a:t>
            </a:r>
            <a:r>
              <a:rPr lang="en-US" sz="3100" dirty="0" smtClean="0"/>
              <a:t> </a:t>
            </a:r>
            <a:r>
              <a:rPr lang="en-US" sz="3100" dirty="0" err="1" smtClean="0"/>
              <a:t>bentuk-bentuk</a:t>
            </a:r>
            <a:r>
              <a:rPr lang="en-US" sz="3100" dirty="0" smtClean="0"/>
              <a:t> </a:t>
            </a:r>
            <a:r>
              <a:rPr lang="en-US" sz="3100" dirty="0" err="1" smtClean="0"/>
              <a:t>pengesahan</a:t>
            </a:r>
            <a:r>
              <a:rPr lang="en-US" sz="3100" dirty="0" smtClean="0"/>
              <a:t> </a:t>
            </a:r>
            <a:r>
              <a:rPr lang="en-US" sz="3100" dirty="0" err="1" smtClean="0"/>
              <a:t>hukum</a:t>
            </a:r>
            <a:r>
              <a:rPr lang="en-US" sz="3100" dirty="0" smtClean="0"/>
              <a:t>.</a:t>
            </a:r>
          </a:p>
          <a:p>
            <a:pPr marL="514350" indent="-514350">
              <a:buNone/>
            </a:pPr>
            <a:r>
              <a:rPr lang="en-US" sz="3100" dirty="0" err="1" smtClean="0"/>
              <a:t>i</a:t>
            </a:r>
            <a:r>
              <a:rPr lang="en-US" sz="3100" dirty="0" smtClean="0"/>
              <a:t>.	</a:t>
            </a:r>
            <a:r>
              <a:rPr lang="en-US" sz="3100" dirty="0" err="1" smtClean="0"/>
              <a:t>Menunjukkan</a:t>
            </a:r>
            <a:r>
              <a:rPr lang="en-US" sz="3100" dirty="0" smtClean="0"/>
              <a:t> </a:t>
            </a:r>
            <a:r>
              <a:rPr lang="en-US" sz="3100" dirty="0" err="1" smtClean="0"/>
              <a:t>fungsi</a:t>
            </a:r>
            <a:r>
              <a:rPr lang="en-US" sz="3100" dirty="0" smtClean="0"/>
              <a:t> </a:t>
            </a:r>
            <a:r>
              <a:rPr lang="en-US" sz="3100" dirty="0" err="1" smtClean="0"/>
              <a:t>ganda</a:t>
            </a:r>
            <a:r>
              <a:rPr lang="en-US" sz="3100" dirty="0" smtClean="0"/>
              <a:t> yang </a:t>
            </a:r>
            <a:r>
              <a:rPr lang="en-US" sz="3100" dirty="0" err="1" smtClean="0"/>
              <a:t>kontradiktif</a:t>
            </a:r>
            <a:r>
              <a:rPr lang="en-US" sz="3100" dirty="0" smtClean="0"/>
              <a:t> </a:t>
            </a:r>
            <a:r>
              <a:rPr lang="en-US" sz="3100" dirty="0" err="1" smtClean="0"/>
              <a:t>pada</a:t>
            </a:r>
            <a:r>
              <a:rPr lang="en-US" sz="3100" dirty="0" smtClean="0"/>
              <a:t> </a:t>
            </a:r>
            <a:r>
              <a:rPr lang="en-US" sz="3100" dirty="0" err="1" smtClean="0"/>
              <a:t>mereka</a:t>
            </a:r>
            <a:r>
              <a:rPr lang="en-US" sz="3100" dirty="0" smtClean="0"/>
              <a:t> yang </a:t>
            </a:r>
            <a:r>
              <a:rPr lang="en-US" sz="3100" dirty="0" err="1" smtClean="0"/>
              <a:t>melakukan</a:t>
            </a:r>
            <a:r>
              <a:rPr lang="en-US" sz="3100" dirty="0" smtClean="0"/>
              <a:t> </a:t>
            </a:r>
            <a:r>
              <a:rPr lang="en-US" sz="3100" dirty="0" err="1" smtClean="0"/>
              <a:t>korupsi</a:t>
            </a:r>
            <a:r>
              <a:rPr lang="en-US" sz="3100" dirty="0" smtClean="0"/>
              <a:t>.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28600"/>
            <a:ext cx="3733800" cy="762000"/>
          </a:xfrm>
        </p:spPr>
        <p:txBody>
          <a:bodyPr/>
          <a:lstStyle/>
          <a:p>
            <a:pPr algn="ctr"/>
            <a:r>
              <a:rPr lang="id-ID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BENTUK-BENTUK KORUPSI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228600"/>
            <a:ext cx="3733800" cy="762000"/>
          </a:xfrm>
        </p:spPr>
        <p:txBody>
          <a:bodyPr/>
          <a:lstStyle/>
          <a:p>
            <a:pPr algn="ctr"/>
            <a:r>
              <a:rPr lang="en-US" sz="3200" b="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FAKTOR PENYEBAB</a:t>
            </a:r>
            <a:endParaRPr lang="en-US" sz="3200" b="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143000"/>
            <a:ext cx="3733800" cy="5486400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id-ID" dirty="0" smtClean="0"/>
              <a:t>Kerugian keuangan negara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Penggelapan dalam jabatannya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Suap menyuap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Perbuatan curang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Pemerasan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Benturan kepentingan dalam pengadaan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id-ID" dirty="0" smtClean="0"/>
              <a:t>Gratifikasi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143000"/>
            <a:ext cx="3733800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dirty="0" smtClean="0"/>
              <a:t>Faktor Internal (diri sendiri)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S</a:t>
            </a:r>
            <a:r>
              <a:rPr lang="id-ID" dirty="0" smtClean="0"/>
              <a:t>ifat tamak/rakus,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</a:t>
            </a:r>
            <a:r>
              <a:rPr lang="id-ID" dirty="0" smtClean="0"/>
              <a:t>alas,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M</a:t>
            </a:r>
            <a:r>
              <a:rPr lang="id-ID" dirty="0" smtClean="0"/>
              <a:t>oral yang kurang kuat,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B</a:t>
            </a:r>
            <a:r>
              <a:rPr lang="id-ID" dirty="0" smtClean="0"/>
              <a:t>oros.</a:t>
            </a:r>
          </a:p>
          <a:p>
            <a:pPr marL="0" indent="0">
              <a:buNone/>
            </a:pPr>
            <a:r>
              <a:rPr lang="id-ID" dirty="0" smtClean="0"/>
              <a:t>Faktor eksternal</a:t>
            </a:r>
            <a:r>
              <a:rPr lang="en-US" dirty="0" smtClean="0"/>
              <a:t> </a:t>
            </a:r>
            <a:r>
              <a:rPr lang="id-ID" dirty="0" smtClean="0"/>
              <a:t>(lingkungan sekitar)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G</a:t>
            </a:r>
            <a:r>
              <a:rPr lang="id-ID" dirty="0" smtClean="0"/>
              <a:t>aji yang kurang,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I</a:t>
            </a:r>
            <a:r>
              <a:rPr lang="id-ID" dirty="0" smtClean="0"/>
              <a:t>nstabilitas politik,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- K</a:t>
            </a:r>
            <a:r>
              <a:rPr lang="id-ID" dirty="0" smtClean="0"/>
              <a:t>urang adanya sikap keteladanan pimpinan</a:t>
            </a:r>
            <a:r>
              <a:rPr lang="en-US" dirty="0" smtClean="0"/>
              <a:t>.</a:t>
            </a:r>
            <a:endParaRPr lang="id-ID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DAMPAK KORUPSI TERHADAP LUNTURNYA KARAKTER BANGSA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990600"/>
            <a:ext cx="40386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Ekonomi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hutang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pendapatan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sektor</a:t>
            </a:r>
            <a:r>
              <a:rPr lang="en-US" dirty="0" smtClean="0"/>
              <a:t> </a:t>
            </a:r>
            <a:r>
              <a:rPr lang="en-US" dirty="0" err="1" smtClean="0"/>
              <a:t>pajak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Birokasi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Birokrasi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r>
              <a:rPr lang="en-US" dirty="0" smtClean="0"/>
              <a:t> (</a:t>
            </a:r>
            <a:r>
              <a:rPr lang="en-US" dirty="0" err="1" smtClean="0"/>
              <a:t>layanan</a:t>
            </a:r>
            <a:r>
              <a:rPr lang="en-US" dirty="0" smtClean="0"/>
              <a:t> </a:t>
            </a:r>
            <a:r>
              <a:rPr lang="en-US" dirty="0" err="1" smtClean="0"/>
              <a:t>publik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Runtuhnya</a:t>
            </a:r>
            <a:r>
              <a:rPr lang="en-US" dirty="0" smtClean="0"/>
              <a:t> </a:t>
            </a:r>
            <a:r>
              <a:rPr lang="en-US" dirty="0" err="1" smtClean="0"/>
              <a:t>otoritas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Penegakan</a:t>
            </a:r>
            <a:r>
              <a:rPr lang="en-US" dirty="0" smtClean="0"/>
              <a:t> </a:t>
            </a:r>
            <a:r>
              <a:rPr lang="en-US" dirty="0" err="1" smtClean="0"/>
              <a:t>Hukum</a:t>
            </a:r>
            <a:r>
              <a:rPr lang="en-US" dirty="0" smtClean="0"/>
              <a:t> </a:t>
            </a:r>
          </a:p>
          <a:p>
            <a:pPr>
              <a:buFontTx/>
              <a:buChar char="-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pemerintahan</a:t>
            </a:r>
            <a:r>
              <a:rPr lang="en-US" dirty="0" smtClean="0"/>
              <a:t> </a:t>
            </a:r>
            <a:r>
              <a:rPr lang="en-US" dirty="0" err="1" smtClean="0"/>
              <a:t>mandul</a:t>
            </a:r>
            <a:r>
              <a:rPr lang="en-US" dirty="0" smtClean="0"/>
              <a:t> (</a:t>
            </a:r>
            <a:r>
              <a:rPr lang="en-US" dirty="0" err="1" smtClean="0"/>
              <a:t>tehambat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err="1" smtClean="0"/>
              <a:t>Hilangnya</a:t>
            </a:r>
            <a:r>
              <a:rPr lang="en-US" dirty="0" smtClean="0"/>
              <a:t> </a:t>
            </a:r>
            <a:r>
              <a:rPr lang="en-US" dirty="0" err="1" smtClean="0"/>
              <a:t>kepercayaan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r>
              <a:rPr lang="en-US" dirty="0" smtClean="0"/>
              <a:t> </a:t>
            </a:r>
            <a:r>
              <a:rPr lang="en-US" dirty="0" err="1" smtClean="0"/>
              <a:t>terhadap</a:t>
            </a:r>
            <a:r>
              <a:rPr lang="en-US" dirty="0" smtClean="0"/>
              <a:t> </a:t>
            </a:r>
            <a:r>
              <a:rPr lang="en-US" dirty="0" err="1" smtClean="0"/>
              <a:t>lembaga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90600"/>
            <a:ext cx="4267200" cy="563880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Sosial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Kemiskinan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Terbatasnya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</a:t>
            </a:r>
            <a:r>
              <a:rPr lang="en-US" dirty="0" err="1" smtClean="0"/>
              <a:t>bagi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miskin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Meningkatnya</a:t>
            </a:r>
            <a:r>
              <a:rPr lang="en-US" dirty="0" smtClean="0"/>
              <a:t> </a:t>
            </a:r>
            <a:r>
              <a:rPr lang="en-US" dirty="0" err="1" smtClean="0"/>
              <a:t>angka</a:t>
            </a:r>
            <a:r>
              <a:rPr lang="en-US" dirty="0" smtClean="0"/>
              <a:t> </a:t>
            </a:r>
            <a:r>
              <a:rPr lang="en-US" dirty="0" err="1" smtClean="0"/>
              <a:t>kriminalitas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Kerusakan</a:t>
            </a:r>
            <a:r>
              <a:rPr lang="en-US" dirty="0" smtClean="0"/>
              <a:t> </a:t>
            </a:r>
            <a:r>
              <a:rPr lang="en-US" dirty="0" err="1" smtClean="0"/>
              <a:t>Lingkngan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Menurunnya</a:t>
            </a:r>
            <a:r>
              <a:rPr lang="en-US" dirty="0" smtClean="0"/>
              <a:t> </a:t>
            </a:r>
            <a:r>
              <a:rPr lang="en-US" dirty="0" err="1" smtClean="0"/>
              <a:t>kualitas</a:t>
            </a:r>
            <a:r>
              <a:rPr lang="en-US" dirty="0" smtClean="0"/>
              <a:t> </a:t>
            </a:r>
            <a:r>
              <a:rPr lang="en-US" dirty="0" err="1" smtClean="0"/>
              <a:t>hidup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Pertahanan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Keamanan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Menguatnya</a:t>
            </a:r>
            <a:r>
              <a:rPr lang="en-US" dirty="0" smtClean="0"/>
              <a:t> </a:t>
            </a:r>
            <a:r>
              <a:rPr lang="en-US" dirty="0" err="1" smtClean="0"/>
              <a:t>sisi</a:t>
            </a:r>
            <a:r>
              <a:rPr lang="en-US" dirty="0" smtClean="0"/>
              <a:t> </a:t>
            </a:r>
            <a:r>
              <a:rPr lang="en-US" dirty="0" err="1" smtClean="0"/>
              <a:t>kekerasan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masyarakat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Lemahnya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batas</a:t>
            </a:r>
            <a:r>
              <a:rPr lang="en-US" dirty="0" smtClean="0"/>
              <a:t> </a:t>
            </a:r>
            <a:r>
              <a:rPr lang="en-US" dirty="0" err="1" smtClean="0"/>
              <a:t>negara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Bidang</a:t>
            </a:r>
            <a:r>
              <a:rPr lang="en-US" dirty="0" smtClean="0"/>
              <a:t> </a:t>
            </a:r>
            <a:r>
              <a:rPr lang="en-US" dirty="0" err="1" smtClean="0"/>
              <a:t>Politik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Demokrasi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Munculnya</a:t>
            </a:r>
            <a:r>
              <a:rPr lang="en-US" dirty="0" smtClean="0"/>
              <a:t> </a:t>
            </a:r>
            <a:r>
              <a:rPr lang="en-US" dirty="0" err="1" smtClean="0"/>
              <a:t>kepemimpinan</a:t>
            </a:r>
            <a:r>
              <a:rPr lang="en-US" dirty="0" smtClean="0"/>
              <a:t> </a:t>
            </a:r>
            <a:r>
              <a:rPr lang="en-US" dirty="0" err="1" smtClean="0"/>
              <a:t>korup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Hancurnya</a:t>
            </a:r>
            <a:r>
              <a:rPr lang="en-US" dirty="0" smtClean="0"/>
              <a:t> </a:t>
            </a:r>
            <a:r>
              <a:rPr lang="en-US" dirty="0" err="1" smtClean="0"/>
              <a:t>kedaulatn</a:t>
            </a:r>
            <a:r>
              <a:rPr lang="en-US" dirty="0" smtClean="0"/>
              <a:t> </a:t>
            </a:r>
            <a:r>
              <a:rPr lang="en-US" dirty="0" err="1" smtClean="0"/>
              <a:t>rakyat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159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CONTOH KASUS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pic>
        <p:nvPicPr>
          <p:cNvPr id="5" name="Content Placeholder 4" descr="WhatsApp Image 2019-09-25 at 05.39.28 (1).jpe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14400"/>
            <a:ext cx="2590800" cy="5638800"/>
          </a:xfrm>
        </p:spPr>
      </p:pic>
      <p:pic>
        <p:nvPicPr>
          <p:cNvPr id="6" name="Content Placeholder 5" descr="WhatsApp Image 2019-09-25 at 05.39.28.jpeg"/>
          <p:cNvPicPr>
            <a:picLocks noGrp="1" noChangeAspect="1"/>
          </p:cNvPicPr>
          <p:nvPr>
            <p:ph sz="quarter" idx="2"/>
          </p:nvPr>
        </p:nvPicPr>
        <p:blipFill>
          <a:blip r:embed="rId3" cstate="print"/>
          <a:stretch>
            <a:fillRect/>
          </a:stretch>
        </p:blipFill>
        <p:spPr>
          <a:xfrm>
            <a:off x="3352800" y="914400"/>
            <a:ext cx="2590800" cy="5638800"/>
          </a:xfrm>
        </p:spPr>
      </p:pic>
      <p:pic>
        <p:nvPicPr>
          <p:cNvPr id="7" name="Content Placeholder 4" descr="WhatsApp Image 2019-09-25 at 08.19.17 (1).jpe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990600"/>
            <a:ext cx="2567354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d-ID" dirty="0" smtClean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DEFINISI DAN DASAR PEMIKIRAN PENDIDIKAN ANTIKORUPSI</a:t>
            </a:r>
            <a:endParaRPr lang="id-ID" dirty="0">
              <a:solidFill>
                <a:schemeClr val="accent1">
                  <a:lumMod val="75000"/>
                </a:schemeClr>
              </a:solidFill>
              <a:latin typeface="Tw Cen MT Condensed" panose="020B0606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3749040" cy="45720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id-ID" sz="2800" dirty="0" smtClean="0"/>
              <a:t>Pendidikan antikorupsi adalah usaha sadar dan terencana untuk mewujudkan proses belajar mengajar yang krisis terhadap nilai-nilai antikorupsi.</a:t>
            </a:r>
            <a:endParaRPr lang="id-ID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3749040" cy="4572000"/>
          </a:xfrm>
        </p:spPr>
        <p:txBody>
          <a:bodyPr>
            <a:normAutofit fontScale="85000" lnSpcReduction="20000"/>
          </a:bodyPr>
          <a:lstStyle/>
          <a:p>
            <a:r>
              <a:rPr lang="id-ID" dirty="0" smtClean="0"/>
              <a:t>Dasar pemikiran: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Masalah tidak bisa diselesaikan hanya melalui hukum karena korupsi sudah termasuk permasalahan yang kronis.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Perlawanan masyarakat terhadap korupsi masih sangat rendah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smtClean="0"/>
              <a:t>Menurut Paulo Freire, pendidikan perlu diberikan kepada masyarakat supaya mereka menjadi sadar tentang penindasan yang menimpanya.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9704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976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Tw Cen MT Condensed" pitchFamily="34" charset="0"/>
              </a:rPr>
              <a:t>LATAR BELAKANG PENDIDIKAN ANTI KORUPSI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Tw Cen MT Condense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990600"/>
            <a:ext cx="3962400" cy="5638800"/>
          </a:xfrm>
        </p:spPr>
        <p:txBody>
          <a:bodyPr>
            <a:noAutofit/>
          </a:bodyPr>
          <a:lstStyle/>
          <a:p>
            <a:pPr fontAlgn="base"/>
            <a:r>
              <a:rPr lang="en-US" sz="2100" dirty="0" err="1" smtClean="0"/>
              <a:t>Praktek</a:t>
            </a:r>
            <a:r>
              <a:rPr lang="en-US" sz="2100" dirty="0" smtClean="0"/>
              <a:t> </a:t>
            </a:r>
            <a:r>
              <a:rPr lang="en-US" sz="2100" dirty="0" err="1" smtClean="0"/>
              <a:t>korupsi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Indonesia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terjadi</a:t>
            </a:r>
            <a:r>
              <a:rPr lang="en-US" sz="2100" dirty="0" smtClean="0"/>
              <a:t> </a:t>
            </a:r>
            <a:r>
              <a:rPr lang="en-US" sz="2100" dirty="0" err="1" smtClean="0"/>
              <a:t>sejak</a:t>
            </a:r>
            <a:r>
              <a:rPr lang="en-US" sz="2100" dirty="0" smtClean="0"/>
              <a:t> </a:t>
            </a:r>
            <a:r>
              <a:rPr lang="en-US" sz="2100" dirty="0" err="1" smtClean="0"/>
              <a:t>masa</a:t>
            </a:r>
            <a:r>
              <a:rPr lang="en-US" sz="2100" dirty="0" smtClean="0"/>
              <a:t> </a:t>
            </a:r>
            <a:r>
              <a:rPr lang="en-US" sz="2100" dirty="0" err="1" smtClean="0"/>
              <a:t>kerajaan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wilayah</a:t>
            </a:r>
            <a:r>
              <a:rPr lang="en-US" sz="2100" dirty="0" smtClean="0"/>
              <a:t> </a:t>
            </a:r>
            <a:r>
              <a:rPr lang="en-US" sz="2100" dirty="0" err="1" smtClean="0"/>
              <a:t>nusantara</a:t>
            </a:r>
            <a:r>
              <a:rPr lang="en-US" sz="2100" dirty="0" smtClean="0"/>
              <a:t>, </a:t>
            </a:r>
            <a:r>
              <a:rPr lang="en-US" sz="2100" dirty="0" err="1" smtClean="0"/>
              <a:t>bahkan</a:t>
            </a:r>
            <a:r>
              <a:rPr lang="en-US" sz="2100" dirty="0" smtClean="0"/>
              <a:t>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tersistematisasi</a:t>
            </a:r>
            <a:r>
              <a:rPr lang="en-US" sz="2100" dirty="0" smtClean="0"/>
              <a:t> </a:t>
            </a:r>
            <a:r>
              <a:rPr lang="en-US" sz="2100" dirty="0" err="1" smtClean="0"/>
              <a:t>mulai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masa</a:t>
            </a:r>
            <a:r>
              <a:rPr lang="en-US" sz="2100" dirty="0" smtClean="0"/>
              <a:t> VOC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pemerintahan</a:t>
            </a:r>
            <a:r>
              <a:rPr lang="en-US" sz="2100" dirty="0" smtClean="0"/>
              <a:t> </a:t>
            </a:r>
            <a:r>
              <a:rPr lang="en-US" sz="2100" dirty="0" err="1" smtClean="0"/>
              <a:t>Hindia</a:t>
            </a:r>
            <a:r>
              <a:rPr lang="en-US" sz="2100" dirty="0" smtClean="0"/>
              <a:t> </a:t>
            </a:r>
            <a:r>
              <a:rPr lang="en-US" sz="2100" dirty="0" err="1" smtClean="0"/>
              <a:t>Belanda</a:t>
            </a:r>
            <a:r>
              <a:rPr lang="en-US" sz="2100" dirty="0" smtClean="0"/>
              <a:t>.</a:t>
            </a:r>
          </a:p>
          <a:p>
            <a:pPr fontAlgn="base"/>
            <a:r>
              <a:rPr lang="en-US" sz="2100" dirty="0" err="1" smtClean="0"/>
              <a:t>Secara</a:t>
            </a:r>
            <a:r>
              <a:rPr lang="en-US" sz="2100" dirty="0" smtClean="0"/>
              <a:t> </a:t>
            </a:r>
            <a:r>
              <a:rPr lang="en-US" sz="2100" dirty="0" err="1" smtClean="0"/>
              <a:t>Faktual</a:t>
            </a:r>
            <a:r>
              <a:rPr lang="en-US" sz="2100" dirty="0" smtClean="0"/>
              <a:t> </a:t>
            </a:r>
            <a:r>
              <a:rPr lang="en-US" sz="2100" dirty="0" err="1" smtClean="0"/>
              <a:t>persoalan</a:t>
            </a:r>
            <a:r>
              <a:rPr lang="en-US" sz="2100" dirty="0" smtClean="0"/>
              <a:t> </a:t>
            </a:r>
            <a:r>
              <a:rPr lang="en-US" sz="2100" dirty="0" err="1" smtClean="0"/>
              <a:t>korupsi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Indonesia,  </a:t>
            </a:r>
            <a:r>
              <a:rPr lang="en-US" sz="2100" dirty="0" err="1" smtClean="0"/>
              <a:t>dikatakan</a:t>
            </a:r>
            <a:r>
              <a:rPr lang="en-US" sz="2100" dirty="0" smtClean="0"/>
              <a:t>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sampai</a:t>
            </a:r>
            <a:r>
              <a:rPr lang="en-US" sz="2100" dirty="0" smtClean="0"/>
              <a:t> </a:t>
            </a:r>
            <a:r>
              <a:rPr lang="en-US" sz="2100" dirty="0" err="1" smtClean="0"/>
              <a:t>pada</a:t>
            </a:r>
            <a:r>
              <a:rPr lang="en-US" sz="2100" dirty="0" smtClean="0"/>
              <a:t> </a:t>
            </a:r>
            <a:r>
              <a:rPr lang="en-US" sz="2100" dirty="0" err="1" smtClean="0"/>
              <a:t>titik</a:t>
            </a:r>
            <a:r>
              <a:rPr lang="en-US" sz="2100" dirty="0" smtClean="0"/>
              <a:t> </a:t>
            </a:r>
            <a:r>
              <a:rPr lang="en-US" sz="2100" dirty="0" err="1" smtClean="0"/>
              <a:t>kulminasi</a:t>
            </a:r>
            <a:r>
              <a:rPr lang="en-US" sz="2100" dirty="0" smtClean="0"/>
              <a:t> yang </a:t>
            </a:r>
            <a:r>
              <a:rPr lang="en-US" sz="2100" dirty="0" err="1" smtClean="0"/>
              <a:t>akut</a:t>
            </a:r>
            <a:r>
              <a:rPr lang="en-US" sz="2100" dirty="0" smtClean="0"/>
              <a:t>, </a:t>
            </a:r>
            <a:r>
              <a:rPr lang="en-US" sz="2100" dirty="0" err="1" smtClean="0"/>
              <a:t>tidak</a:t>
            </a:r>
            <a:r>
              <a:rPr lang="en-US" sz="2100" dirty="0" smtClean="0"/>
              <a:t> </a:t>
            </a:r>
            <a:r>
              <a:rPr lang="en-US" sz="2100" dirty="0" err="1" smtClean="0"/>
              <a:t>hanya</a:t>
            </a:r>
            <a:r>
              <a:rPr lang="en-US" sz="2100" dirty="0" smtClean="0"/>
              <a:t> </a:t>
            </a:r>
            <a:r>
              <a:rPr lang="en-US" sz="2100" dirty="0" err="1" smtClean="0"/>
              <a:t>mewabah</a:t>
            </a:r>
            <a:r>
              <a:rPr lang="en-US" sz="2100" dirty="0" smtClean="0"/>
              <a:t> </a:t>
            </a:r>
            <a:r>
              <a:rPr lang="en-US" sz="2100" dirty="0" err="1" smtClean="0"/>
              <a:t>di</a:t>
            </a:r>
            <a:r>
              <a:rPr lang="en-US" sz="2100" dirty="0" smtClean="0"/>
              <a:t> </a:t>
            </a:r>
            <a:r>
              <a:rPr lang="en-US" sz="2100" dirty="0" err="1" smtClean="0"/>
              <a:t>kultur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struktur</a:t>
            </a:r>
            <a:r>
              <a:rPr lang="en-US" sz="2100" dirty="0" smtClean="0"/>
              <a:t> </a:t>
            </a:r>
            <a:r>
              <a:rPr lang="en-US" sz="2100" dirty="0" err="1" smtClean="0"/>
              <a:t>birokrasi</a:t>
            </a:r>
            <a:r>
              <a:rPr lang="en-US" sz="2100" dirty="0" smtClean="0"/>
              <a:t> </a:t>
            </a:r>
            <a:r>
              <a:rPr lang="en-US" sz="2100" dirty="0" err="1" smtClean="0"/>
              <a:t>pemerintah</a:t>
            </a:r>
            <a:r>
              <a:rPr lang="en-US" sz="2100" dirty="0" smtClean="0"/>
              <a:t> </a:t>
            </a:r>
            <a:r>
              <a:rPr lang="en-US" sz="2100" dirty="0" err="1" smtClean="0"/>
              <a:t>juga</a:t>
            </a:r>
            <a:r>
              <a:rPr lang="en-US" sz="2100" dirty="0" smtClean="0"/>
              <a:t> </a:t>
            </a:r>
            <a:r>
              <a:rPr lang="en-US" sz="2100" dirty="0" err="1" smtClean="0"/>
              <a:t>menjadi</a:t>
            </a:r>
            <a:r>
              <a:rPr lang="en-US" sz="2100" dirty="0" smtClean="0"/>
              <a:t> </a:t>
            </a:r>
            <a:r>
              <a:rPr lang="en-US" sz="2100" dirty="0" err="1" smtClean="0"/>
              <a:t>fenomena</a:t>
            </a:r>
            <a:r>
              <a:rPr lang="en-US" sz="2100" dirty="0" smtClean="0"/>
              <a:t> multi dimensional yang </a:t>
            </a:r>
            <a:r>
              <a:rPr lang="en-US" sz="2100" dirty="0" err="1" smtClean="0"/>
              <a:t>telah</a:t>
            </a:r>
            <a:r>
              <a:rPr lang="en-US" sz="2100" dirty="0" smtClean="0"/>
              <a:t> </a:t>
            </a:r>
            <a:r>
              <a:rPr lang="en-US" sz="2100" dirty="0" err="1" smtClean="0"/>
              <a:t>menggerogoti</a:t>
            </a:r>
            <a:r>
              <a:rPr lang="en-US" sz="2100" dirty="0" smtClean="0"/>
              <a:t> </a:t>
            </a:r>
            <a:r>
              <a:rPr lang="en-US" sz="2100" dirty="0" err="1" smtClean="0"/>
              <a:t>sendi-sendi</a:t>
            </a:r>
            <a:r>
              <a:rPr lang="en-US" sz="2100" dirty="0" smtClean="0"/>
              <a:t> </a:t>
            </a:r>
            <a:r>
              <a:rPr lang="en-US" sz="2100" dirty="0" err="1" smtClean="0"/>
              <a:t>kehidupan</a:t>
            </a:r>
            <a:r>
              <a:rPr lang="en-US" sz="2100" dirty="0" smtClean="0"/>
              <a:t> </a:t>
            </a:r>
            <a:r>
              <a:rPr lang="en-US" sz="2100" dirty="0" err="1" smtClean="0"/>
              <a:t>sosial</a:t>
            </a:r>
            <a:r>
              <a:rPr lang="en-US" sz="2100" dirty="0" smtClean="0"/>
              <a:t> </a:t>
            </a:r>
            <a:r>
              <a:rPr lang="en-US" sz="2100" dirty="0" err="1" smtClean="0"/>
              <a:t>dan</a:t>
            </a:r>
            <a:r>
              <a:rPr lang="en-US" sz="2100" dirty="0" smtClean="0"/>
              <a:t> </a:t>
            </a:r>
            <a:r>
              <a:rPr lang="en-US" sz="2100" dirty="0" err="1" smtClean="0"/>
              <a:t>kultural</a:t>
            </a:r>
            <a:r>
              <a:rPr lang="en-US" sz="2100" dirty="0" smtClean="0"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419600" y="990600"/>
            <a:ext cx="4343400" cy="5638800"/>
          </a:xfrm>
        </p:spPr>
        <p:txBody>
          <a:bodyPr>
            <a:normAutofit/>
          </a:bodyPr>
          <a:lstStyle/>
          <a:p>
            <a:pPr fontAlgn="base"/>
            <a:r>
              <a:rPr lang="en-US" sz="2200" dirty="0" err="1" smtClean="0"/>
              <a:t>Pergeseran</a:t>
            </a:r>
            <a:r>
              <a:rPr lang="en-US" sz="2200" dirty="0" smtClean="0"/>
              <a:t> </a:t>
            </a:r>
            <a:r>
              <a:rPr lang="en-US" sz="2200" dirty="0" err="1" smtClean="0"/>
              <a:t>pola</a:t>
            </a:r>
            <a:r>
              <a:rPr lang="en-US" sz="2200" dirty="0" smtClean="0"/>
              <a:t> </a:t>
            </a:r>
            <a:r>
              <a:rPr lang="en-US" sz="2200" dirty="0" err="1" smtClean="0"/>
              <a:t>hidup</a:t>
            </a:r>
            <a:r>
              <a:rPr lang="en-US" sz="2200" dirty="0" smtClean="0"/>
              <a:t> </a:t>
            </a:r>
            <a:r>
              <a:rPr lang="en-US" sz="2200" dirty="0" err="1" smtClean="0"/>
              <a:t>masyarakat</a:t>
            </a:r>
            <a:r>
              <a:rPr lang="en-US" sz="2200" dirty="0" smtClean="0"/>
              <a:t> yang </a:t>
            </a:r>
            <a:r>
              <a:rPr lang="en-US" sz="2200" dirty="0" err="1" smtClean="0"/>
              <a:t>tadinya</a:t>
            </a:r>
            <a:r>
              <a:rPr lang="en-US" sz="2200" dirty="0" smtClean="0"/>
              <a:t> </a:t>
            </a:r>
            <a:r>
              <a:rPr lang="en-US" sz="2200" dirty="0" err="1" smtClean="0"/>
              <a:t>menjunjung</a:t>
            </a:r>
            <a:r>
              <a:rPr lang="en-US" sz="2200" dirty="0" smtClean="0"/>
              <a:t> </a:t>
            </a:r>
            <a:r>
              <a:rPr lang="en-US" sz="2200" dirty="0" err="1" smtClean="0"/>
              <a:t>tinggi</a:t>
            </a:r>
            <a:r>
              <a:rPr lang="en-US" sz="2200" dirty="0" smtClean="0"/>
              <a:t> </a:t>
            </a:r>
            <a:r>
              <a:rPr lang="en-US" sz="2200" dirty="0" err="1" smtClean="0"/>
              <a:t>nilai-nilai</a:t>
            </a:r>
            <a:r>
              <a:rPr lang="en-US" sz="2200" dirty="0" smtClean="0"/>
              <a:t> spiritual </a:t>
            </a:r>
            <a:r>
              <a:rPr lang="en-US" sz="2200" dirty="0" err="1" smtClean="0"/>
              <a:t>mulai</a:t>
            </a:r>
            <a:r>
              <a:rPr lang="en-US" sz="2200" dirty="0" smtClean="0"/>
              <a:t> </a:t>
            </a:r>
            <a:r>
              <a:rPr lang="en-US" sz="2200" dirty="0" err="1" smtClean="0"/>
              <a:t>bergeser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</a:t>
            </a:r>
            <a:r>
              <a:rPr lang="en-US" sz="2200" dirty="0" err="1" smtClean="0"/>
              <a:t>nilai-nilai</a:t>
            </a:r>
            <a:r>
              <a:rPr lang="en-US" sz="2200" dirty="0" smtClean="0"/>
              <a:t> </a:t>
            </a:r>
            <a:r>
              <a:rPr lang="en-US" sz="2200" dirty="0" err="1" smtClean="0"/>
              <a:t>materialistis</a:t>
            </a:r>
            <a:r>
              <a:rPr lang="en-US" sz="2200" dirty="0" smtClean="0"/>
              <a:t>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konsumerisme</a:t>
            </a:r>
            <a:r>
              <a:rPr lang="en-US" sz="2200" dirty="0" smtClean="0"/>
              <a:t>.</a:t>
            </a:r>
          </a:p>
          <a:p>
            <a:pPr fontAlgn="base"/>
            <a:r>
              <a:rPr lang="en-US" sz="2200" dirty="0" err="1" smtClean="0"/>
              <a:t>Korupsi</a:t>
            </a:r>
            <a:r>
              <a:rPr lang="en-US" sz="2200" dirty="0" smtClean="0"/>
              <a:t> </a:t>
            </a:r>
            <a:r>
              <a:rPr lang="en-US" sz="2200" dirty="0" err="1" smtClean="0"/>
              <a:t>yaitu</a:t>
            </a:r>
            <a:r>
              <a:rPr lang="en-US" sz="2200" dirty="0" smtClean="0"/>
              <a:t> extra ordinary crime. </a:t>
            </a:r>
            <a:r>
              <a:rPr lang="en-US" sz="2200" dirty="0" err="1" smtClean="0"/>
              <a:t>Upaya</a:t>
            </a:r>
            <a:r>
              <a:rPr lang="en-US" sz="2200" dirty="0" smtClean="0"/>
              <a:t> </a:t>
            </a:r>
            <a:r>
              <a:rPr lang="en-US" sz="2200" dirty="0" err="1" smtClean="0"/>
              <a:t>mmenjadikan</a:t>
            </a:r>
            <a:r>
              <a:rPr lang="en-US" sz="2200" dirty="0" smtClean="0"/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‘</a:t>
            </a:r>
            <a:r>
              <a:rPr lang="en-US" sz="2200" dirty="0" err="1" smtClean="0">
                <a:solidFill>
                  <a:srgbClr val="FF0000"/>
                </a:solidFill>
              </a:rPr>
              <a:t>musuh</a:t>
            </a:r>
            <a:r>
              <a:rPr lang="en-US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err="1" smtClean="0">
                <a:solidFill>
                  <a:srgbClr val="FF0000"/>
                </a:solidFill>
              </a:rPr>
              <a:t>bersama</a:t>
            </a:r>
            <a:r>
              <a:rPr lang="en-US" sz="2200" dirty="0" smtClean="0">
                <a:solidFill>
                  <a:srgbClr val="FF0000"/>
                </a:solidFill>
              </a:rPr>
              <a:t> / </a:t>
            </a:r>
            <a:r>
              <a:rPr lang="en-US" sz="2200" dirty="0" err="1" smtClean="0">
                <a:solidFill>
                  <a:srgbClr val="FF0000"/>
                </a:solidFill>
              </a:rPr>
              <a:t>commonenemy</a:t>
            </a:r>
            <a:r>
              <a:rPr lang="en-US" sz="2200" dirty="0" smtClean="0">
                <a:solidFill>
                  <a:srgbClr val="FF0000"/>
                </a:solidFill>
              </a:rPr>
              <a:t>’</a:t>
            </a:r>
            <a:r>
              <a:rPr lang="en-US" sz="2200" dirty="0" smtClean="0"/>
              <a:t> </a:t>
            </a:r>
            <a:r>
              <a:rPr lang="en-US" sz="2200" dirty="0" err="1" smtClean="0"/>
              <a:t>belum</a:t>
            </a:r>
            <a:r>
              <a:rPr lang="en-US" sz="2200" dirty="0" smtClean="0"/>
              <a:t> </a:t>
            </a:r>
            <a:r>
              <a:rPr lang="en-US" sz="2200" dirty="0" err="1" smtClean="0"/>
              <a:t>menjadi</a:t>
            </a:r>
            <a:r>
              <a:rPr lang="en-US" sz="2200" dirty="0" smtClean="0"/>
              <a:t> </a:t>
            </a:r>
            <a:r>
              <a:rPr lang="en-US" sz="2200" dirty="0" err="1" smtClean="0"/>
              <a:t>bagian</a:t>
            </a:r>
            <a:r>
              <a:rPr lang="en-US" sz="2200" dirty="0" smtClean="0"/>
              <a:t> </a:t>
            </a:r>
            <a:r>
              <a:rPr lang="en-US" sz="2200" dirty="0" err="1" smtClean="0"/>
              <a:t>dari</a:t>
            </a:r>
            <a:r>
              <a:rPr lang="en-US" sz="2200" dirty="0" smtClean="0"/>
              <a:t> </a:t>
            </a:r>
            <a:r>
              <a:rPr lang="en-US" sz="2200" dirty="0" err="1" smtClean="0"/>
              <a:t>gerakan</a:t>
            </a:r>
            <a:r>
              <a:rPr lang="en-US" sz="2200" dirty="0" smtClean="0"/>
              <a:t> moral </a:t>
            </a:r>
            <a:r>
              <a:rPr lang="en-US" sz="2200" dirty="0" err="1" smtClean="0"/>
              <a:t>bangsa</a:t>
            </a:r>
            <a:r>
              <a:rPr lang="en-US" sz="2200" dirty="0" smtClean="0"/>
              <a:t>. </a:t>
            </a:r>
            <a:r>
              <a:rPr lang="en-US" sz="2200" dirty="0" err="1" smtClean="0"/>
              <a:t>Karena</a:t>
            </a:r>
            <a:r>
              <a:rPr lang="en-US" sz="2200" dirty="0" smtClean="0"/>
              <a:t> </a:t>
            </a:r>
            <a:r>
              <a:rPr lang="en-US" sz="2200" dirty="0" err="1" smtClean="0"/>
              <a:t>itu</a:t>
            </a:r>
            <a:r>
              <a:rPr lang="en-US" sz="2200" dirty="0" smtClean="0"/>
              <a:t> </a:t>
            </a:r>
            <a:r>
              <a:rPr lang="en-US" sz="2200" dirty="0" err="1" smtClean="0"/>
              <a:t>pemberantasan</a:t>
            </a:r>
            <a:r>
              <a:rPr lang="en-US" sz="2200" dirty="0" smtClean="0"/>
              <a:t> </a:t>
            </a:r>
            <a:r>
              <a:rPr lang="en-US" sz="2200" dirty="0" err="1" smtClean="0"/>
              <a:t>korupsi</a:t>
            </a:r>
            <a:r>
              <a:rPr lang="en-US" sz="2200" dirty="0" smtClean="0"/>
              <a:t> </a:t>
            </a:r>
            <a:r>
              <a:rPr lang="en-US" sz="2200" dirty="0" err="1" smtClean="0"/>
              <a:t>harus</a:t>
            </a:r>
            <a:r>
              <a:rPr lang="en-US" sz="2200" dirty="0" smtClean="0"/>
              <a:t> </a:t>
            </a:r>
            <a:r>
              <a:rPr lang="en-US" sz="2200" dirty="0" err="1" smtClean="0"/>
              <a:t>dijadikan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collective ethics movement.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57200"/>
            <a:ext cx="3733800" cy="762000"/>
          </a:xfrm>
        </p:spPr>
        <p:txBody>
          <a:bodyPr/>
          <a:lstStyle/>
          <a:p>
            <a:pPr algn="ctr"/>
            <a:r>
              <a:rPr lang="id-ID" sz="2800" b="0" dirty="0" smtClean="0">
                <a:latin typeface="Tw Cen MT Condensed" panose="020B0606020104020203" pitchFamily="34" charset="0"/>
              </a:rPr>
              <a:t>SIGNIFIKANSI PENDIDIKAN ANTIKORUPSI</a:t>
            </a:r>
            <a:endParaRPr lang="en-US" sz="2800" b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457200"/>
            <a:ext cx="3733800" cy="762000"/>
          </a:xfrm>
        </p:spPr>
        <p:txBody>
          <a:bodyPr/>
          <a:lstStyle/>
          <a:p>
            <a:pPr algn="ctr"/>
            <a:r>
              <a:rPr lang="id-ID" sz="2800" b="0" dirty="0" smtClean="0">
                <a:solidFill>
                  <a:schemeClr val="accent1">
                    <a:lumMod val="75000"/>
                  </a:schemeClr>
                </a:solidFill>
                <a:latin typeface="Tw Cen MT Condensed" panose="020B0606020104020203" pitchFamily="34" charset="0"/>
              </a:rPr>
              <a:t>4 PENDEKATAN DALAM MELAWAN KORUPSI</a:t>
            </a:r>
            <a:endParaRPr lang="en-US" sz="2800" b="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914400" y="1371600"/>
            <a:ext cx="3733800" cy="5181600"/>
          </a:xfrm>
        </p:spPr>
        <p:txBody>
          <a:bodyPr>
            <a:normAutofit fontScale="92500"/>
          </a:bodyPr>
          <a:lstStyle/>
          <a:p>
            <a:r>
              <a:rPr lang="id-ID" dirty="0" smtClean="0"/>
              <a:t>Rendahnya tingkat pemahaman terhadap korupsi di Indonesia</a:t>
            </a:r>
          </a:p>
          <a:p>
            <a:r>
              <a:rPr lang="id-ID" dirty="0" smtClean="0"/>
              <a:t>Belum jelasnya definisi dan batasan dari korupsi</a:t>
            </a:r>
          </a:p>
          <a:p>
            <a:r>
              <a:rPr lang="id-ID" dirty="0" smtClean="0"/>
              <a:t>Prosedur dan mekanisme yang ada di pemerintahan yang bisa menjadi celah terjadinya korupsi</a:t>
            </a:r>
          </a:p>
          <a:p>
            <a:r>
              <a:rPr lang="id-ID" dirty="0" smtClean="0"/>
              <a:t>Kebijakan dan peraturan yang ada di pemerintahan yang bisa menjadi celah terjadinya korupsi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4"/>
          </p:nvPr>
        </p:nvSpPr>
        <p:spPr>
          <a:xfrm>
            <a:off x="4953000" y="1371600"/>
            <a:ext cx="3733800" cy="5181600"/>
          </a:xfrm>
        </p:spPr>
        <p:txBody>
          <a:bodyPr/>
          <a:lstStyle/>
          <a:p>
            <a:r>
              <a:rPr lang="id-ID" sz="2800" dirty="0" smtClean="0"/>
              <a:t>Pendekatan pengacara</a:t>
            </a:r>
          </a:p>
          <a:p>
            <a:r>
              <a:rPr lang="id-ID" sz="2800" dirty="0" smtClean="0"/>
              <a:t>Pendekatan bisnis</a:t>
            </a:r>
          </a:p>
          <a:p>
            <a:r>
              <a:rPr lang="id-ID" sz="2800" dirty="0" smtClean="0"/>
              <a:t>Pendekatan budaya</a:t>
            </a:r>
          </a:p>
          <a:p>
            <a:r>
              <a:rPr lang="id-ID" sz="2800" dirty="0" smtClean="0"/>
              <a:t>Pendekatan ekonomi atau pasar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266</TotalTime>
  <Words>612</Words>
  <Application>Microsoft Office PowerPoint</Application>
  <PresentationFormat>On-screen Show (4:3)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Bookman Old Style</vt:lpstr>
      <vt:lpstr>Calibri</vt:lpstr>
      <vt:lpstr>Gill Sans MT</vt:lpstr>
      <vt:lpstr>Maiandra GD</vt:lpstr>
      <vt:lpstr>Tw Cen MT Condensed</vt:lpstr>
      <vt:lpstr>Wingdings</vt:lpstr>
      <vt:lpstr>Wingdings 2</vt:lpstr>
      <vt:lpstr>Equity</vt:lpstr>
      <vt:lpstr>PENDIDIKAN ANTI KORUPSI</vt:lpstr>
      <vt:lpstr>PENGERTIAN</vt:lpstr>
      <vt:lpstr>CIRI CIRI KORUPSI</vt:lpstr>
      <vt:lpstr>PowerPoint Presentation</vt:lpstr>
      <vt:lpstr>DAMPAK KORUPSI TERHADAP LUNTURNYA KARAKTER BANGSA</vt:lpstr>
      <vt:lpstr>CONTOH KASUS KORUPSI</vt:lpstr>
      <vt:lpstr>DEFINISI DAN DASAR PEMIKIRAN PENDIDIKAN ANTIKORUPSI</vt:lpstr>
      <vt:lpstr>LATAR BELAKANG PENDIDIKAN ANTI KORUPSI</vt:lpstr>
      <vt:lpstr>PowerPoint Presentation</vt:lpstr>
      <vt:lpstr>TUJUAN PENDIKAN ANTI KORUPSI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Ludi</dc:creator>
  <cp:lastModifiedBy>LENOVO</cp:lastModifiedBy>
  <cp:revision>25</cp:revision>
  <dcterms:created xsi:type="dcterms:W3CDTF">2019-09-24T22:37:11Z</dcterms:created>
  <dcterms:modified xsi:type="dcterms:W3CDTF">2019-09-29T10:01:19Z</dcterms:modified>
</cp:coreProperties>
</file>