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0" d="100"/>
          <a:sy n="70" d="100"/>
        </p:scale>
        <p:origin x="52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9/3/2019</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9/3/2019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9/3/2019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9/3/2019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9/3/2019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9/3/2019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9/3/2019</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studyandlearningnow.blogspot.com/2013/06/sejarah-perkembangan-demokrasi-di.html?m=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743270" y="94967"/>
            <a:ext cx="9755187" cy="721239"/>
          </a:xfrm>
        </p:spPr>
        <p:txBody>
          <a:bodyPr>
            <a:normAutofit/>
          </a:bodyPr>
          <a:lstStyle/>
          <a:p>
            <a:pPr algn="ctr"/>
            <a:r>
              <a:rPr lang="id-ID" sz="4000" dirty="0" smtClean="0"/>
              <a:t>DEMOKRASI INDONESIA</a:t>
            </a:r>
            <a:endParaRPr lang="id-ID" sz="4000" dirty="0"/>
          </a:p>
        </p:txBody>
      </p:sp>
      <p:sp>
        <p:nvSpPr>
          <p:cNvPr id="3" name="Subtitle 2"/>
          <p:cNvSpPr>
            <a:spLocks noGrp="1"/>
          </p:cNvSpPr>
          <p:nvPr>
            <p:ph type="subTitle" idx="1"/>
          </p:nvPr>
        </p:nvSpPr>
        <p:spPr>
          <a:xfrm rot="21420000">
            <a:off x="825289" y="571987"/>
            <a:ext cx="9755187" cy="3855631"/>
          </a:xfrm>
        </p:spPr>
        <p:txBody>
          <a:bodyPr/>
          <a:lstStyle/>
          <a:p>
            <a:pPr algn="l"/>
            <a:r>
              <a:rPr lang="id-ID" sz="3000" dirty="0" smtClean="0">
                <a:solidFill>
                  <a:schemeClr val="accent1"/>
                </a:solidFill>
              </a:rPr>
              <a:t>kelompok 5 :</a:t>
            </a:r>
          </a:p>
          <a:p>
            <a:pPr marL="514350" indent="-514350" algn="l">
              <a:buFont typeface="+mj-lt"/>
              <a:buAutoNum type="arabicPeriod"/>
            </a:pPr>
            <a:r>
              <a:rPr lang="id-ID" sz="3000" dirty="0" smtClean="0"/>
              <a:t>SHEVA ALANA BRILIANTY ( 071911633012 )</a:t>
            </a:r>
          </a:p>
          <a:p>
            <a:pPr marL="514350" indent="-514350" algn="l">
              <a:buFont typeface="+mj-lt"/>
              <a:buAutoNum type="arabicPeriod"/>
            </a:pPr>
            <a:r>
              <a:rPr lang="id-ID" sz="3000" dirty="0" smtClean="0"/>
              <a:t>DEWI SINTAWATI ( 071911633038)</a:t>
            </a:r>
          </a:p>
          <a:p>
            <a:pPr marL="514350" indent="-514350" algn="l">
              <a:buFont typeface="+mj-lt"/>
              <a:buAutoNum type="arabicPeriod"/>
            </a:pPr>
            <a:r>
              <a:rPr lang="id-ID" sz="3000" dirty="0" smtClean="0"/>
              <a:t>LAILATUL MAGHFIRAH ( 071911633026 )</a:t>
            </a:r>
          </a:p>
          <a:p>
            <a:pPr marL="514350" indent="-514350" algn="l">
              <a:buFont typeface="+mj-lt"/>
              <a:buAutoNum type="arabicPeriod"/>
            </a:pPr>
            <a:r>
              <a:rPr lang="id-ID" sz="3000" dirty="0" smtClean="0"/>
              <a:t>Ajeng prameswari d. N. S. (071911633053)</a:t>
            </a:r>
          </a:p>
          <a:p>
            <a:pPr marL="514350" indent="-514350" algn="l">
              <a:buFont typeface="+mj-lt"/>
              <a:buAutoNum type="arabicPeriod"/>
            </a:pPr>
            <a:r>
              <a:rPr lang="id-ID" sz="3000" dirty="0" smtClean="0"/>
              <a:t>FATCHURRAHMAN ZAIN ( 071911633094 )</a:t>
            </a:r>
          </a:p>
          <a:p>
            <a:pPr marL="514350" indent="-514350" algn="l">
              <a:buFont typeface="+mj-lt"/>
              <a:buAutoNum type="arabicPeriod"/>
            </a:pPr>
            <a:endParaRPr lang="id-ID" sz="3000" dirty="0"/>
          </a:p>
          <a:p>
            <a:pPr marL="514350" indent="-514350" algn="l">
              <a:buFont typeface="+mj-lt"/>
              <a:buAutoNum type="arabicPeriod"/>
            </a:pPr>
            <a:endParaRPr lang="id-ID" sz="3000" dirty="0" smtClean="0"/>
          </a:p>
          <a:p>
            <a:pPr marL="514350" indent="-514350" algn="l">
              <a:buFont typeface="+mj-lt"/>
              <a:buAutoNum type="arabicPeriod"/>
            </a:pPr>
            <a:endParaRPr lang="id-ID" sz="3000" dirty="0"/>
          </a:p>
          <a:p>
            <a:pPr marL="514350" indent="-514350" algn="l">
              <a:buFont typeface="+mj-lt"/>
              <a:buAutoNum type="arabicPeriod"/>
            </a:pPr>
            <a:endParaRPr lang="id-ID" sz="3000" dirty="0" smtClean="0"/>
          </a:p>
          <a:p>
            <a:pPr marL="514350" indent="-514350" algn="l">
              <a:buFont typeface="+mj-lt"/>
              <a:buAutoNum type="arabicPeriod"/>
            </a:pPr>
            <a:endParaRPr lang="id-ID" sz="3000" dirty="0"/>
          </a:p>
          <a:p>
            <a:pPr marL="514350" indent="-514350" algn="l">
              <a:buFont typeface="+mj-lt"/>
              <a:buAutoNum type="arabicPeriod"/>
            </a:pPr>
            <a:endParaRPr lang="id-ID" sz="3000" dirty="0" smtClean="0"/>
          </a:p>
          <a:p>
            <a:pPr marL="514350" indent="-514350" algn="l">
              <a:buFont typeface="+mj-lt"/>
              <a:buAutoNum type="arabicPeriod"/>
            </a:pPr>
            <a:endParaRPr lang="id-ID" sz="3000" dirty="0"/>
          </a:p>
          <a:p>
            <a:pPr marL="514350" indent="-514350" algn="l">
              <a:buFont typeface="+mj-lt"/>
              <a:buAutoNum type="arabicPeriod"/>
            </a:pPr>
            <a:endParaRPr lang="id-ID" sz="3000" dirty="0" smtClean="0"/>
          </a:p>
          <a:p>
            <a:pPr marL="514350" indent="-514350" algn="l">
              <a:buFont typeface="+mj-lt"/>
              <a:buAutoNum type="arabicPeriod"/>
            </a:pPr>
            <a:endParaRPr lang="id-ID" sz="3000" dirty="0"/>
          </a:p>
          <a:p>
            <a:pPr algn="l"/>
            <a:endParaRPr lang="id-ID" dirty="0"/>
          </a:p>
        </p:txBody>
      </p:sp>
      <p:sp>
        <p:nvSpPr>
          <p:cNvPr id="4" name="Rectangle 3"/>
          <p:cNvSpPr/>
          <p:nvPr/>
        </p:nvSpPr>
        <p:spPr>
          <a:xfrm rot="21208970">
            <a:off x="8483021" y="1732838"/>
            <a:ext cx="2150119" cy="7784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rot="21212768">
            <a:off x="8549552" y="2503312"/>
            <a:ext cx="2169272" cy="7446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583844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76084"/>
            <a:ext cx="10396902" cy="877529"/>
          </a:xfrm>
        </p:spPr>
        <p:txBody>
          <a:bodyPr/>
          <a:lstStyle/>
          <a:p>
            <a:r>
              <a:rPr lang="id-ID" dirty="0" smtClean="0"/>
              <a:t>PENGERTIAN DEMOKRASI</a:t>
            </a:r>
            <a:endParaRPr lang="id-ID" dirty="0"/>
          </a:p>
        </p:txBody>
      </p:sp>
      <p:sp>
        <p:nvSpPr>
          <p:cNvPr id="7" name="Text Placeholder 6"/>
          <p:cNvSpPr>
            <a:spLocks noGrp="1"/>
          </p:cNvSpPr>
          <p:nvPr>
            <p:ph type="body" sz="half" idx="2"/>
          </p:nvPr>
        </p:nvSpPr>
        <p:spPr>
          <a:xfrm>
            <a:off x="687974" y="1430593"/>
            <a:ext cx="10394729" cy="3923071"/>
          </a:xfrm>
        </p:spPr>
        <p:txBody>
          <a:bodyPr anchor="t">
            <a:noAutofit/>
          </a:bodyPr>
          <a:lstStyle/>
          <a:p>
            <a:pPr marL="342900" indent="-342900" algn="just">
              <a:lnSpc>
                <a:spcPct val="100000"/>
              </a:lnSpc>
              <a:buFont typeface="Arial" panose="020B0604020202020204" pitchFamily="34" charset="0"/>
              <a:buChar char="•"/>
            </a:pPr>
            <a:r>
              <a:rPr lang="id-ID" sz="3000" dirty="0"/>
              <a:t>Istilah demokrasi berasal dari bahasa yunani, </a:t>
            </a:r>
            <a:r>
              <a:rPr lang="id-ID" sz="3000" dirty="0" smtClean="0"/>
              <a:t>yaitu </a:t>
            </a:r>
            <a:r>
              <a:rPr lang="id-ID" sz="3000" dirty="0" smtClean="0">
                <a:solidFill>
                  <a:schemeClr val="accent1"/>
                </a:solidFill>
              </a:rPr>
              <a:t>demos</a:t>
            </a:r>
            <a:r>
              <a:rPr lang="id-ID" sz="3000" i="1" dirty="0" smtClean="0">
                <a:solidFill>
                  <a:schemeClr val="accent1"/>
                </a:solidFill>
              </a:rPr>
              <a:t> </a:t>
            </a:r>
            <a:r>
              <a:rPr lang="id-ID" sz="3000" i="1" dirty="0" smtClean="0"/>
              <a:t> </a:t>
            </a:r>
            <a:r>
              <a:rPr lang="id-ID" sz="3000" dirty="0"/>
              <a:t>yang </a:t>
            </a:r>
            <a:r>
              <a:rPr lang="id-ID" sz="3000" dirty="0" smtClean="0"/>
              <a:t>artinya </a:t>
            </a:r>
            <a:r>
              <a:rPr lang="id-ID" sz="3000" dirty="0" smtClean="0">
                <a:solidFill>
                  <a:schemeClr val="accent1"/>
                </a:solidFill>
              </a:rPr>
              <a:t>rakyat</a:t>
            </a:r>
            <a:r>
              <a:rPr lang="id-ID" sz="3000" dirty="0"/>
              <a:t> </a:t>
            </a:r>
            <a:r>
              <a:rPr lang="id-ID" sz="3000" dirty="0" smtClean="0"/>
              <a:t>dan </a:t>
            </a:r>
            <a:r>
              <a:rPr lang="id-ID" sz="3000" dirty="0" smtClean="0">
                <a:solidFill>
                  <a:schemeClr val="accent1"/>
                </a:solidFill>
              </a:rPr>
              <a:t>crATOS </a:t>
            </a:r>
            <a:r>
              <a:rPr lang="id-ID" sz="3000" dirty="0" smtClean="0"/>
              <a:t>YANG ARTINYA </a:t>
            </a:r>
            <a:r>
              <a:rPr lang="id-ID" sz="3000" dirty="0" smtClean="0">
                <a:solidFill>
                  <a:schemeClr val="accent1"/>
                </a:solidFill>
              </a:rPr>
              <a:t>PEMERINTAHAN</a:t>
            </a:r>
            <a:endParaRPr lang="id-ID" sz="3000" dirty="0">
              <a:solidFill>
                <a:schemeClr val="accent1"/>
              </a:solidFill>
            </a:endParaRPr>
          </a:p>
          <a:p>
            <a:pPr marL="342900" indent="-342900" algn="just">
              <a:lnSpc>
                <a:spcPct val="100000"/>
              </a:lnSpc>
              <a:buFont typeface="Arial" panose="020B0604020202020204" pitchFamily="34" charset="0"/>
              <a:buChar char="•"/>
            </a:pPr>
            <a:r>
              <a:rPr lang="id-ID" sz="3000" dirty="0" smtClean="0"/>
              <a:t>Secara umum, demokrasi adalah bentuk  atau sistem pemerintahan dimana seluruh Rakyatnya turut serta memerintah melalui wakil – wakilnya .</a:t>
            </a:r>
          </a:p>
          <a:p>
            <a:pPr marL="342900" indent="-342900" algn="just">
              <a:lnSpc>
                <a:spcPct val="100000"/>
              </a:lnSpc>
              <a:buFont typeface="Arial" panose="020B0604020202020204" pitchFamily="34" charset="0"/>
              <a:buChar char="•"/>
            </a:pPr>
            <a:r>
              <a:rPr lang="id-ID" sz="3000" dirty="0" smtClean="0"/>
              <a:t>Menurut ibraham lincoln, demokrasi adalah sistem pemerintahan yang diselenggarakan “</a:t>
            </a:r>
            <a:r>
              <a:rPr lang="id-ID" sz="3000" dirty="0" smtClean="0">
                <a:solidFill>
                  <a:schemeClr val="accent1"/>
                </a:solidFill>
              </a:rPr>
              <a:t>dari rakyat, oleh rakyat, dan untuk rakyat”</a:t>
            </a:r>
          </a:p>
        </p:txBody>
      </p:sp>
    </p:spTree>
    <p:extLst>
      <p:ext uri="{BB962C8B-B14F-4D97-AF65-F5344CB8AC3E}">
        <p14:creationId xmlns:p14="http://schemas.microsoft.com/office/powerpoint/2010/main" val="95192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79" y="199104"/>
            <a:ext cx="10396902" cy="759542"/>
          </a:xfrm>
        </p:spPr>
        <p:txBody>
          <a:bodyPr/>
          <a:lstStyle/>
          <a:p>
            <a:r>
              <a:rPr lang="id-ID" dirty="0" smtClean="0"/>
              <a:t>Ciri ciri demokrasi </a:t>
            </a:r>
            <a:endParaRPr lang="id-ID" dirty="0"/>
          </a:p>
        </p:txBody>
      </p:sp>
      <p:sp>
        <p:nvSpPr>
          <p:cNvPr id="3" name="Text Placeholder 2"/>
          <p:cNvSpPr>
            <a:spLocks noGrp="1"/>
          </p:cNvSpPr>
          <p:nvPr>
            <p:ph type="body" sz="half" idx="2"/>
          </p:nvPr>
        </p:nvSpPr>
        <p:spPr>
          <a:xfrm>
            <a:off x="685779" y="994423"/>
            <a:ext cx="10394729" cy="4521473"/>
          </a:xfrm>
        </p:spPr>
        <p:txBody>
          <a:bodyPr anchor="t">
            <a:normAutofit/>
          </a:bodyPr>
          <a:lstStyle/>
          <a:p>
            <a:pPr marL="342900" indent="-342900" algn="l">
              <a:buFont typeface="+mj-lt"/>
              <a:buAutoNum type="arabicPeriod"/>
            </a:pPr>
            <a:r>
              <a:rPr lang="id-ID" sz="3200" dirty="0" smtClean="0"/>
              <a:t>Konstitusional</a:t>
            </a:r>
          </a:p>
          <a:p>
            <a:pPr marL="342900" indent="-342900" algn="l">
              <a:buFont typeface="+mj-lt"/>
              <a:buAutoNum type="arabicPeriod"/>
            </a:pPr>
            <a:r>
              <a:rPr lang="id-ID" sz="3200" dirty="0" smtClean="0"/>
              <a:t>Perwakilan</a:t>
            </a:r>
          </a:p>
          <a:p>
            <a:pPr marL="342900" indent="-342900" algn="l">
              <a:buFont typeface="+mj-lt"/>
              <a:buAutoNum type="arabicPeriod"/>
            </a:pPr>
            <a:r>
              <a:rPr lang="id-ID" sz="3200" dirty="0" smtClean="0"/>
              <a:t>Pemilihan umum</a:t>
            </a:r>
          </a:p>
          <a:p>
            <a:pPr marL="342900" indent="-342900" algn="l">
              <a:buFont typeface="+mj-lt"/>
              <a:buAutoNum type="arabicPeriod"/>
            </a:pPr>
            <a:r>
              <a:rPr lang="id-ID" sz="3200" dirty="0" smtClean="0"/>
              <a:t>Kepartaian</a:t>
            </a:r>
          </a:p>
          <a:p>
            <a:pPr marL="342900" indent="-342900" algn="l">
              <a:buFont typeface="+mj-lt"/>
              <a:buAutoNum type="arabicPeriod"/>
            </a:pPr>
            <a:r>
              <a:rPr lang="id-ID" sz="3200" dirty="0" smtClean="0"/>
              <a:t>Kekuasaan</a:t>
            </a:r>
          </a:p>
          <a:p>
            <a:pPr marL="342900" indent="-342900" algn="l">
              <a:buFont typeface="+mj-lt"/>
              <a:buAutoNum type="arabicPeriod"/>
            </a:pPr>
            <a:r>
              <a:rPr lang="id-ID" sz="3200" dirty="0" smtClean="0"/>
              <a:t>Tanggung jawab</a:t>
            </a:r>
          </a:p>
        </p:txBody>
      </p:sp>
      <p:sp>
        <p:nvSpPr>
          <p:cNvPr id="4" name="Action Button: Help 3">
            <a:hlinkClick r:id="" action="ppaction://noaction" highlightClick="1"/>
          </p:cNvPr>
          <p:cNvSpPr/>
          <p:nvPr/>
        </p:nvSpPr>
        <p:spPr>
          <a:xfrm>
            <a:off x="8141110" y="1854062"/>
            <a:ext cx="2610465" cy="2802194"/>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ln w="12700">
                <a:solidFill>
                  <a:schemeClr val="tx2">
                    <a:lumMod val="75000"/>
                  </a:schemeClr>
                </a:solidFill>
                <a:prstDash val="solid"/>
              </a:ln>
              <a:solidFill>
                <a:schemeClr val="tx1"/>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049139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530" y="279400"/>
            <a:ext cx="10396882" cy="1158140"/>
          </a:xfrm>
        </p:spPr>
        <p:txBody>
          <a:bodyPr>
            <a:normAutofit/>
          </a:bodyPr>
          <a:lstStyle/>
          <a:p>
            <a:pPr algn="ctr"/>
            <a:r>
              <a:rPr lang="id-ID" dirty="0" smtClean="0"/>
              <a:t>Macam – macam demokrasi</a:t>
            </a:r>
            <a:endParaRPr lang="id-ID" dirty="0"/>
          </a:p>
        </p:txBody>
      </p:sp>
      <p:sp>
        <p:nvSpPr>
          <p:cNvPr id="3" name="Text Placeholder 2"/>
          <p:cNvSpPr>
            <a:spLocks noGrp="1"/>
          </p:cNvSpPr>
          <p:nvPr>
            <p:ph sz="quarter" idx="13"/>
          </p:nvPr>
        </p:nvSpPr>
        <p:spPr>
          <a:xfrm>
            <a:off x="598713" y="1248228"/>
            <a:ext cx="5526315" cy="4325258"/>
          </a:xfrm>
        </p:spPr>
        <p:txBody>
          <a:bodyPr anchor="t">
            <a:noAutofit/>
          </a:bodyPr>
          <a:lstStyle/>
          <a:p>
            <a:pPr marL="342900" indent="-342900" algn="l">
              <a:buFont typeface="+mj-lt"/>
              <a:buAutoNum type="arabicPeriod"/>
            </a:pPr>
            <a:r>
              <a:rPr lang="id-ID" dirty="0" smtClean="0"/>
              <a:t>demokrASI BERDASARKAN KEHENDAK RAKYAT</a:t>
            </a:r>
          </a:p>
          <a:p>
            <a:pPr marL="0" indent="0" algn="l">
              <a:buNone/>
            </a:pPr>
            <a:r>
              <a:rPr lang="id-ID" dirty="0" smtClean="0"/>
              <a:t>      - demokrasi langsung</a:t>
            </a:r>
          </a:p>
          <a:p>
            <a:pPr marL="0" indent="0" algn="l">
              <a:buNone/>
            </a:pPr>
            <a:r>
              <a:rPr lang="id-ID" dirty="0" smtClean="0"/>
              <a:t>      - demokrasi tidak langsung</a:t>
            </a:r>
          </a:p>
          <a:p>
            <a:pPr marL="342900" indent="-342900" algn="l">
              <a:buFont typeface="+mj-lt"/>
              <a:buAutoNum type="arabicPeriod" startAt="2"/>
            </a:pPr>
            <a:r>
              <a:rPr lang="id-ID" dirty="0" smtClean="0"/>
              <a:t>DEMOKRASI BERDASARKAN HUBUNGAN YANG MENCAKUP KECUKUPan negara</a:t>
            </a:r>
          </a:p>
          <a:p>
            <a:pPr marL="0" indent="0" algn="l">
              <a:buNone/>
            </a:pPr>
            <a:r>
              <a:rPr lang="id-ID" dirty="0" smtClean="0"/>
              <a:t>      - demokrasi pewakilan dengan sistem </a:t>
            </a:r>
          </a:p>
          <a:p>
            <a:pPr marL="0" indent="0" algn="l">
              <a:buNone/>
            </a:pPr>
            <a:r>
              <a:rPr lang="id-ID" dirty="0"/>
              <a:t> </a:t>
            </a:r>
            <a:r>
              <a:rPr lang="id-ID" dirty="0" smtClean="0"/>
              <a:t>         referendum</a:t>
            </a:r>
          </a:p>
          <a:p>
            <a:pPr marL="0" indent="0" algn="l">
              <a:buNone/>
            </a:pPr>
            <a:r>
              <a:rPr lang="id-ID" dirty="0"/>
              <a:t> </a:t>
            </a:r>
            <a:r>
              <a:rPr lang="id-ID" dirty="0" smtClean="0"/>
              <a:t>     - demokrasi perwakilan dengan sistem </a:t>
            </a:r>
          </a:p>
          <a:p>
            <a:pPr marL="0" indent="0" algn="l">
              <a:buNone/>
            </a:pPr>
            <a:r>
              <a:rPr lang="id-ID" dirty="0"/>
              <a:t> </a:t>
            </a:r>
            <a:r>
              <a:rPr lang="id-ID" dirty="0" smtClean="0"/>
              <a:t>         parlementer</a:t>
            </a:r>
          </a:p>
        </p:txBody>
      </p:sp>
      <p:sp>
        <p:nvSpPr>
          <p:cNvPr id="9" name="Content Placeholder 8"/>
          <p:cNvSpPr>
            <a:spLocks noGrp="1"/>
          </p:cNvSpPr>
          <p:nvPr>
            <p:ph sz="quarter" idx="14"/>
          </p:nvPr>
        </p:nvSpPr>
        <p:spPr>
          <a:xfrm>
            <a:off x="5878286" y="1342884"/>
            <a:ext cx="5776685" cy="4325258"/>
          </a:xfrm>
        </p:spPr>
        <p:txBody>
          <a:bodyPr>
            <a:normAutofit/>
          </a:bodyPr>
          <a:lstStyle/>
          <a:p>
            <a:pPr marL="0" indent="0">
              <a:buNone/>
            </a:pPr>
            <a:r>
              <a:rPr lang="id-ID" dirty="0" smtClean="0"/>
              <a:t>        </a:t>
            </a:r>
            <a:r>
              <a:rPr lang="id-ID" dirty="0"/>
              <a:t>- demokrasi perwakilan dengan sistem </a:t>
            </a:r>
            <a:endParaRPr lang="id-ID" dirty="0" smtClean="0"/>
          </a:p>
          <a:p>
            <a:pPr marL="0" indent="0">
              <a:buNone/>
            </a:pPr>
            <a:r>
              <a:rPr lang="id-ID" dirty="0"/>
              <a:t> </a:t>
            </a:r>
            <a:r>
              <a:rPr lang="id-ID" dirty="0" smtClean="0"/>
              <a:t>          pemisahan </a:t>
            </a:r>
            <a:r>
              <a:rPr lang="id-ID" dirty="0"/>
              <a:t>kekuasaan</a:t>
            </a:r>
          </a:p>
          <a:p>
            <a:pPr marL="0" indent="0">
              <a:buNone/>
            </a:pPr>
            <a:r>
              <a:rPr lang="id-ID" dirty="0" smtClean="0"/>
              <a:t>         </a:t>
            </a:r>
            <a:r>
              <a:rPr lang="id-ID" dirty="0"/>
              <a:t>- demokrasi perwakilan dengan sistem </a:t>
            </a:r>
            <a:endParaRPr lang="id-ID" dirty="0" smtClean="0"/>
          </a:p>
          <a:p>
            <a:pPr marL="0" indent="0">
              <a:buNone/>
            </a:pPr>
            <a:r>
              <a:rPr lang="id-ID" dirty="0"/>
              <a:t> </a:t>
            </a:r>
            <a:r>
              <a:rPr lang="id-ID" dirty="0" smtClean="0"/>
              <a:t>          referendum </a:t>
            </a:r>
            <a:r>
              <a:rPr lang="id-ID" dirty="0"/>
              <a:t>dengan inisiatif rakyat</a:t>
            </a:r>
          </a:p>
          <a:p>
            <a:pPr marL="457200" indent="-457200">
              <a:buFont typeface="+mj-lt"/>
              <a:buAutoNum type="arabicPeriod" startAt="3"/>
            </a:pPr>
            <a:r>
              <a:rPr lang="id-ID" dirty="0"/>
              <a:t>Demokrasi berdasarkan ideologi</a:t>
            </a:r>
          </a:p>
          <a:p>
            <a:pPr marL="0" indent="0">
              <a:buNone/>
            </a:pPr>
            <a:r>
              <a:rPr lang="id-ID" dirty="0"/>
              <a:t>          -  demokrasi liberal</a:t>
            </a:r>
          </a:p>
          <a:p>
            <a:pPr marL="0" indent="0">
              <a:buNone/>
            </a:pPr>
            <a:r>
              <a:rPr lang="id-ID" dirty="0" smtClean="0"/>
              <a:t>          </a:t>
            </a:r>
            <a:r>
              <a:rPr lang="id-ID" dirty="0"/>
              <a:t>- demokrasi </a:t>
            </a:r>
            <a:r>
              <a:rPr lang="id-ID" dirty="0" smtClean="0"/>
              <a:t>rakyat</a:t>
            </a:r>
          </a:p>
          <a:p>
            <a:pPr marL="0" indent="0">
              <a:buNone/>
            </a:pPr>
            <a:r>
              <a:rPr lang="id-ID" dirty="0" smtClean="0"/>
              <a:t>          </a:t>
            </a:r>
            <a:r>
              <a:rPr lang="id-ID" dirty="0"/>
              <a:t>- demokrasi pancasila</a:t>
            </a:r>
          </a:p>
        </p:txBody>
      </p:sp>
    </p:spTree>
    <p:extLst>
      <p:ext uri="{BB962C8B-B14F-4D97-AF65-F5344CB8AC3E}">
        <p14:creationId xmlns:p14="http://schemas.microsoft.com/office/powerpoint/2010/main" val="43014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2716"/>
            <a:ext cx="10396882" cy="605118"/>
          </a:xfrm>
        </p:spPr>
        <p:txBody>
          <a:bodyPr>
            <a:normAutofit fontScale="90000"/>
          </a:bodyPr>
          <a:lstStyle/>
          <a:p>
            <a:pPr algn="ctr"/>
            <a:r>
              <a:rPr lang="id-ID" sz="4000" dirty="0" smtClean="0"/>
              <a:t>Sejarah perkembangan demokrasi indonesia</a:t>
            </a:r>
            <a:endParaRPr lang="id-ID" sz="4000" dirty="0"/>
          </a:p>
        </p:txBody>
      </p:sp>
      <p:sp>
        <p:nvSpPr>
          <p:cNvPr id="3" name="Text Placeholder 2"/>
          <p:cNvSpPr>
            <a:spLocks noGrp="1"/>
          </p:cNvSpPr>
          <p:nvPr>
            <p:ph sz="quarter" idx="13"/>
          </p:nvPr>
        </p:nvSpPr>
        <p:spPr>
          <a:xfrm>
            <a:off x="351953" y="783316"/>
            <a:ext cx="6135933" cy="4814046"/>
          </a:xfrm>
        </p:spPr>
        <p:txBody>
          <a:bodyPr anchor="t">
            <a:noAutofit/>
          </a:bodyPr>
          <a:lstStyle/>
          <a:p>
            <a:pPr marL="0" indent="0" algn="just">
              <a:buNone/>
            </a:pPr>
            <a:r>
              <a:rPr lang="id-ID" dirty="0" smtClean="0"/>
              <a:t>Dibagi menjadi 4 periode :</a:t>
            </a:r>
          </a:p>
          <a:p>
            <a:pPr marL="342900" indent="-342900" algn="just">
              <a:buFont typeface="+mj-lt"/>
              <a:buAutoNum type="arabicPeriod"/>
            </a:pPr>
            <a:r>
              <a:rPr lang="id-ID" dirty="0" smtClean="0"/>
              <a:t>Periode demokrasi parlementer ( 1945 – 1959 )</a:t>
            </a:r>
          </a:p>
          <a:p>
            <a:pPr marL="0" indent="0" algn="just">
              <a:buNone/>
            </a:pPr>
            <a:r>
              <a:rPr lang="id-ID" dirty="0" smtClean="0"/>
              <a:t>          demokrasi pada periode ini hanya menjadi pemersatu dan alat koalisi antar suku dan agama di indonesia. Periode demokrasi ini tidak cocok diterapkan di indonesia  karena dalam prosesnya tmbul banyak perpecahan politik dan partai politik yang mendominasi terpecah belah</a:t>
            </a:r>
          </a:p>
          <a:p>
            <a:pPr marL="342900" indent="-342900" algn="just">
              <a:buFont typeface="+mj-lt"/>
              <a:buAutoNum type="arabicPeriod" startAt="2"/>
            </a:pPr>
            <a:r>
              <a:rPr lang="id-ID" dirty="0" smtClean="0"/>
              <a:t>Periode demokrasi terpimpin / orde lama ( 1959 – 1965 )</a:t>
            </a:r>
          </a:p>
          <a:p>
            <a:pPr marL="0" indent="0" algn="just">
              <a:buNone/>
            </a:pPr>
            <a:r>
              <a:rPr lang="id-ID" dirty="0" smtClean="0"/>
              <a:t>      </a:t>
            </a:r>
            <a:r>
              <a:rPr lang="id-ID" dirty="0"/>
              <a:t>- kekuasaan presiden</a:t>
            </a:r>
          </a:p>
          <a:p>
            <a:pPr marL="0" indent="0" algn="just">
              <a:buNone/>
            </a:pPr>
            <a:r>
              <a:rPr lang="id-ID" dirty="0"/>
              <a:t>   </a:t>
            </a:r>
            <a:r>
              <a:rPr lang="id-ID" dirty="0" smtClean="0"/>
              <a:t>  </a:t>
            </a:r>
            <a:endParaRPr lang="id-ID" dirty="0"/>
          </a:p>
          <a:p>
            <a:pPr marL="0" indent="0" algn="just">
              <a:buNone/>
            </a:pPr>
            <a:r>
              <a:rPr lang="id-ID" dirty="0"/>
              <a:t>     </a:t>
            </a:r>
            <a:endParaRPr lang="id-ID" dirty="0" smtClean="0"/>
          </a:p>
          <a:p>
            <a:pPr marL="0" indent="0" algn="just">
              <a:buNone/>
            </a:pPr>
            <a:r>
              <a:rPr lang="id-ID" dirty="0" smtClean="0"/>
              <a:t>      </a:t>
            </a:r>
            <a:endParaRPr lang="id-ID" dirty="0"/>
          </a:p>
        </p:txBody>
      </p:sp>
      <p:sp>
        <p:nvSpPr>
          <p:cNvPr id="6" name="Content Placeholder 5"/>
          <p:cNvSpPr>
            <a:spLocks noGrp="1"/>
          </p:cNvSpPr>
          <p:nvPr>
            <p:ph sz="quarter" idx="14"/>
          </p:nvPr>
        </p:nvSpPr>
        <p:spPr>
          <a:xfrm>
            <a:off x="6487886" y="727834"/>
            <a:ext cx="5225142" cy="4814047"/>
          </a:xfrm>
        </p:spPr>
        <p:txBody>
          <a:bodyPr>
            <a:noAutofit/>
          </a:bodyPr>
          <a:lstStyle/>
          <a:p>
            <a:pPr marL="0" indent="0">
              <a:buNone/>
            </a:pPr>
            <a:r>
              <a:rPr lang="id-ID" dirty="0" smtClean="0"/>
              <a:t>          - peran partai politik terbatas</a:t>
            </a:r>
          </a:p>
          <a:p>
            <a:pPr marL="0" indent="0">
              <a:buNone/>
            </a:pPr>
            <a:r>
              <a:rPr lang="id-ID" dirty="0"/>
              <a:t> </a:t>
            </a:r>
            <a:r>
              <a:rPr lang="id-ID" dirty="0" smtClean="0"/>
              <a:t>          - </a:t>
            </a:r>
            <a:r>
              <a:rPr lang="id-ID" dirty="0"/>
              <a:t>peran militer semakin </a:t>
            </a:r>
            <a:r>
              <a:rPr lang="id-ID" dirty="0" smtClean="0"/>
              <a:t>besar</a:t>
            </a:r>
          </a:p>
          <a:p>
            <a:pPr marL="0" indent="0">
              <a:buNone/>
            </a:pPr>
            <a:r>
              <a:rPr lang="id-ID" dirty="0" smtClean="0"/>
              <a:t>           </a:t>
            </a:r>
            <a:r>
              <a:rPr lang="id-ID" dirty="0"/>
              <a:t>- paham komunisme berkembang</a:t>
            </a:r>
          </a:p>
          <a:p>
            <a:pPr marL="0" indent="0">
              <a:buNone/>
            </a:pPr>
            <a:r>
              <a:rPr lang="id-ID" dirty="0" smtClean="0"/>
              <a:t>           </a:t>
            </a:r>
            <a:r>
              <a:rPr lang="id-ID" dirty="0"/>
              <a:t>- terjadi pelanggaran ham</a:t>
            </a:r>
          </a:p>
          <a:p>
            <a:r>
              <a:rPr lang="id-ID" dirty="0"/>
              <a:t>            tujuan :</a:t>
            </a:r>
          </a:p>
          <a:p>
            <a:pPr marL="0" indent="0">
              <a:buNone/>
            </a:pPr>
            <a:r>
              <a:rPr lang="id-ID" dirty="0" smtClean="0"/>
              <a:t>          </a:t>
            </a:r>
            <a:r>
              <a:rPr lang="id-ID" dirty="0"/>
              <a:t>- untuk mengganti demokrasi liberal </a:t>
            </a:r>
            <a:endParaRPr lang="id-ID" dirty="0" smtClean="0"/>
          </a:p>
          <a:p>
            <a:pPr marL="0" indent="0">
              <a:buNone/>
            </a:pPr>
            <a:r>
              <a:rPr lang="id-ID" dirty="0"/>
              <a:t> </a:t>
            </a:r>
            <a:r>
              <a:rPr lang="id-ID" dirty="0" smtClean="0"/>
              <a:t>            yang dianggap </a:t>
            </a:r>
            <a:r>
              <a:rPr lang="id-ID" dirty="0"/>
              <a:t>tidak stabil </a:t>
            </a:r>
            <a:r>
              <a:rPr lang="id-ID" dirty="0" smtClean="0"/>
              <a:t>untuk </a:t>
            </a:r>
          </a:p>
          <a:p>
            <a:pPr marL="0" indent="0">
              <a:buNone/>
            </a:pPr>
            <a:r>
              <a:rPr lang="id-ID" dirty="0"/>
              <a:t> </a:t>
            </a:r>
            <a:r>
              <a:rPr lang="id-ID" dirty="0" smtClean="0"/>
              <a:t>            negara indonesia</a:t>
            </a:r>
            <a:endParaRPr lang="id-ID" dirty="0"/>
          </a:p>
          <a:p>
            <a:pPr marL="0" indent="0">
              <a:buNone/>
            </a:pPr>
            <a:r>
              <a:rPr lang="id-ID" dirty="0"/>
              <a:t>        </a:t>
            </a:r>
            <a:r>
              <a:rPr lang="id-ID" dirty="0" smtClean="0"/>
              <a:t> </a:t>
            </a:r>
            <a:r>
              <a:rPr lang="id-ID" dirty="0"/>
              <a:t>- meningkatkan kekuasaan presiden </a:t>
            </a:r>
            <a:endParaRPr lang="id-ID" dirty="0" smtClean="0"/>
          </a:p>
          <a:p>
            <a:pPr marL="0" indent="0">
              <a:buNone/>
            </a:pPr>
            <a:r>
              <a:rPr lang="id-ID" dirty="0"/>
              <a:t> </a:t>
            </a:r>
            <a:r>
              <a:rPr lang="id-ID" dirty="0" smtClean="0"/>
              <a:t>           pada masa itu</a:t>
            </a:r>
            <a:endParaRPr lang="id-ID" dirty="0"/>
          </a:p>
        </p:txBody>
      </p:sp>
    </p:spTree>
    <p:extLst>
      <p:ext uri="{BB962C8B-B14F-4D97-AF65-F5344CB8AC3E}">
        <p14:creationId xmlns:p14="http://schemas.microsoft.com/office/powerpoint/2010/main" val="3216910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hidden="1"/>
          <p:cNvSpPr>
            <a:spLocks noGrp="1"/>
          </p:cNvSpPr>
          <p:nvPr>
            <p:ph type="title"/>
          </p:nvPr>
        </p:nvSpPr>
        <p:spPr/>
        <p:txBody>
          <a:bodyPr/>
          <a:lstStyle/>
          <a:p>
            <a:endParaRPr lang="id-ID"/>
          </a:p>
        </p:txBody>
      </p:sp>
      <p:sp>
        <p:nvSpPr>
          <p:cNvPr id="13" name="Content Placeholder 12"/>
          <p:cNvSpPr>
            <a:spLocks noGrp="1"/>
          </p:cNvSpPr>
          <p:nvPr>
            <p:ph sz="quarter" idx="13"/>
          </p:nvPr>
        </p:nvSpPr>
        <p:spPr>
          <a:xfrm>
            <a:off x="134470" y="261256"/>
            <a:ext cx="5699402" cy="5462887"/>
          </a:xfrm>
        </p:spPr>
        <p:txBody>
          <a:bodyPr anchor="t">
            <a:normAutofit fontScale="85000" lnSpcReduction="20000"/>
          </a:bodyPr>
          <a:lstStyle/>
          <a:p>
            <a:pPr marL="457200" indent="-457200">
              <a:buFont typeface="+mj-lt"/>
              <a:buAutoNum type="arabicPeriod" startAt="3"/>
            </a:pPr>
            <a:r>
              <a:rPr lang="id-ID" sz="2400" dirty="0" smtClean="0"/>
              <a:t>PERIODE DEMOKRASI PANCASILA ORDE BARU ( 1966 – 1998 )</a:t>
            </a:r>
          </a:p>
          <a:p>
            <a:pPr marL="0" indent="0">
              <a:buNone/>
            </a:pPr>
            <a:r>
              <a:rPr lang="id-ID" sz="2400" dirty="0"/>
              <a:t> </a:t>
            </a:r>
            <a:r>
              <a:rPr lang="id-ID" sz="2400" dirty="0" smtClean="0"/>
              <a:t>         - demokrasi konstitusional yang </a:t>
            </a:r>
          </a:p>
          <a:p>
            <a:pPr marL="0" indent="0">
              <a:buNone/>
            </a:pPr>
            <a:r>
              <a:rPr lang="id-ID" sz="2400" dirty="0"/>
              <a:t> </a:t>
            </a:r>
            <a:r>
              <a:rPr lang="id-ID" sz="2400" dirty="0" smtClean="0"/>
              <a:t>            menonojolkan sistem presidensial.</a:t>
            </a:r>
          </a:p>
          <a:p>
            <a:pPr marL="0" indent="0">
              <a:buNone/>
            </a:pPr>
            <a:r>
              <a:rPr lang="id-ID" sz="2400" dirty="0"/>
              <a:t> </a:t>
            </a:r>
            <a:r>
              <a:rPr lang="id-ID" sz="2400" dirty="0" smtClean="0"/>
              <a:t>         - landasan formal periode ini               </a:t>
            </a:r>
          </a:p>
          <a:p>
            <a:pPr marL="0" indent="0">
              <a:buNone/>
            </a:pPr>
            <a:r>
              <a:rPr lang="id-ID" sz="2400" dirty="0"/>
              <a:t> </a:t>
            </a:r>
            <a:r>
              <a:rPr lang="id-ID" sz="2400" dirty="0" smtClean="0"/>
              <a:t>            pancasila, uud 1945, dan ketetapan mprs / </a:t>
            </a:r>
          </a:p>
          <a:p>
            <a:pPr marL="0" indent="0">
              <a:buNone/>
            </a:pPr>
            <a:r>
              <a:rPr lang="id-ID" sz="2400" dirty="0"/>
              <a:t> </a:t>
            </a:r>
            <a:r>
              <a:rPr lang="id-ID" sz="2400" dirty="0" smtClean="0"/>
              <a:t>            mpr</a:t>
            </a:r>
          </a:p>
          <a:p>
            <a:pPr marL="0" indent="0">
              <a:buNone/>
            </a:pPr>
            <a:r>
              <a:rPr lang="id-ID" sz="2400" dirty="0"/>
              <a:t> </a:t>
            </a:r>
            <a:r>
              <a:rPr lang="id-ID" sz="2400" dirty="0" smtClean="0"/>
              <a:t>        - dalam perkembangannya, peran presiden </a:t>
            </a:r>
          </a:p>
          <a:p>
            <a:pPr marL="0" indent="0">
              <a:buNone/>
            </a:pPr>
            <a:r>
              <a:rPr lang="id-ID" sz="2400" dirty="0"/>
              <a:t> </a:t>
            </a:r>
            <a:r>
              <a:rPr lang="id-ID" sz="2400" dirty="0" smtClean="0"/>
              <a:t>          menjadi semakin dominan terhadap lembaga – </a:t>
            </a:r>
          </a:p>
          <a:p>
            <a:pPr marL="0" indent="0">
              <a:buNone/>
            </a:pPr>
            <a:r>
              <a:rPr lang="id-ID" sz="2400" dirty="0"/>
              <a:t> </a:t>
            </a:r>
            <a:r>
              <a:rPr lang="id-ID" sz="2400" dirty="0" smtClean="0"/>
              <a:t>           lembaga negara lain, dan pancasila hanya </a:t>
            </a:r>
          </a:p>
          <a:p>
            <a:pPr marL="0" indent="0">
              <a:buNone/>
            </a:pPr>
            <a:r>
              <a:rPr lang="id-ID" sz="2400" dirty="0"/>
              <a:t> </a:t>
            </a:r>
            <a:r>
              <a:rPr lang="id-ID" sz="2400" dirty="0" smtClean="0"/>
              <a:t>           digunakan sebagai legitimilasi politis</a:t>
            </a:r>
          </a:p>
          <a:p>
            <a:pPr marL="0" indent="0">
              <a:buNone/>
            </a:pPr>
            <a:r>
              <a:rPr lang="id-ID" sz="2400" dirty="0"/>
              <a:t> </a:t>
            </a:r>
            <a:r>
              <a:rPr lang="id-ID" sz="2400" dirty="0" smtClean="0"/>
              <a:t>        - kebebasan berpendapat dan berorganisasi </a:t>
            </a:r>
          </a:p>
          <a:p>
            <a:pPr marL="0" indent="0">
              <a:buNone/>
            </a:pPr>
            <a:r>
              <a:rPr lang="id-ID" sz="2400" dirty="0"/>
              <a:t> </a:t>
            </a:r>
            <a:r>
              <a:rPr lang="id-ID" sz="2400" dirty="0" smtClean="0"/>
              <a:t>           </a:t>
            </a:r>
          </a:p>
        </p:txBody>
      </p:sp>
      <p:sp>
        <p:nvSpPr>
          <p:cNvPr id="16" name="Content Placeholder 15"/>
          <p:cNvSpPr>
            <a:spLocks noGrp="1"/>
          </p:cNvSpPr>
          <p:nvPr>
            <p:ph sz="quarter" idx="14"/>
          </p:nvPr>
        </p:nvSpPr>
        <p:spPr>
          <a:xfrm>
            <a:off x="5833872" y="297045"/>
            <a:ext cx="5797834" cy="5305469"/>
          </a:xfrm>
        </p:spPr>
        <p:txBody>
          <a:bodyPr/>
          <a:lstStyle/>
          <a:p>
            <a:pPr marL="0" indent="0">
              <a:buNone/>
            </a:pPr>
            <a:r>
              <a:rPr lang="id-ID" dirty="0" smtClean="0"/>
              <a:t>          di batasi</a:t>
            </a:r>
          </a:p>
          <a:p>
            <a:pPr marL="457200" indent="-457200">
              <a:buFont typeface="+mj-lt"/>
              <a:buAutoNum type="arabicPeriod" startAt="4"/>
            </a:pPr>
            <a:r>
              <a:rPr lang="id-ID" dirty="0" smtClean="0"/>
              <a:t>Periode </a:t>
            </a:r>
            <a:r>
              <a:rPr lang="id-ID" dirty="0"/>
              <a:t>demokrasi pancasila era reformasi </a:t>
            </a:r>
            <a:endParaRPr lang="id-ID" dirty="0" smtClean="0"/>
          </a:p>
          <a:p>
            <a:pPr marL="0" indent="0">
              <a:buNone/>
            </a:pPr>
            <a:r>
              <a:rPr lang="id-ID" dirty="0"/>
              <a:t> </a:t>
            </a:r>
            <a:r>
              <a:rPr lang="id-ID" dirty="0" smtClean="0"/>
              <a:t>         ( 1999 </a:t>
            </a:r>
            <a:r>
              <a:rPr lang="id-ID" dirty="0"/>
              <a:t>– sekarang )</a:t>
            </a:r>
          </a:p>
          <a:p>
            <a:pPr marL="0" indent="0">
              <a:buNone/>
            </a:pPr>
            <a:r>
              <a:rPr lang="id-ID" dirty="0"/>
              <a:t>         - peran partai politik kembali menonjol  </a:t>
            </a:r>
          </a:p>
          <a:p>
            <a:pPr marL="0" indent="0">
              <a:buNone/>
            </a:pPr>
            <a:r>
              <a:rPr lang="id-ID" dirty="0" smtClean="0"/>
              <a:t>         - adanya pemilihan umum secara langsung, </a:t>
            </a:r>
          </a:p>
          <a:p>
            <a:pPr marL="0" indent="0">
              <a:buNone/>
            </a:pPr>
            <a:r>
              <a:rPr lang="id-ID" dirty="0"/>
              <a:t> </a:t>
            </a:r>
            <a:r>
              <a:rPr lang="id-ID" dirty="0" smtClean="0"/>
              <a:t>           yaitu, pemilihan dpr, dpd, dprd dan kepala</a:t>
            </a:r>
          </a:p>
          <a:p>
            <a:pPr marL="0" indent="0">
              <a:buNone/>
            </a:pPr>
            <a:r>
              <a:rPr lang="id-ID" dirty="0"/>
              <a:t> </a:t>
            </a:r>
            <a:r>
              <a:rPr lang="id-ID" dirty="0" smtClean="0"/>
              <a:t>           daerah</a:t>
            </a:r>
          </a:p>
          <a:p>
            <a:pPr marL="0" indent="0">
              <a:buNone/>
            </a:pPr>
            <a:r>
              <a:rPr lang="id-ID" dirty="0"/>
              <a:t> </a:t>
            </a:r>
            <a:r>
              <a:rPr lang="id-ID" dirty="0" smtClean="0"/>
              <a:t>        - kebebasan mengemukakan pendapat </a:t>
            </a:r>
          </a:p>
          <a:p>
            <a:pPr marL="0" indent="0">
              <a:buNone/>
            </a:pPr>
            <a:r>
              <a:rPr lang="id-ID" dirty="0"/>
              <a:t> </a:t>
            </a:r>
            <a:r>
              <a:rPr lang="id-ID" dirty="0" smtClean="0"/>
              <a:t>        - pembagian secara legal wewenang kekuasaan </a:t>
            </a:r>
          </a:p>
          <a:p>
            <a:pPr marL="0" indent="0">
              <a:buNone/>
            </a:pPr>
            <a:r>
              <a:rPr lang="id-ID" dirty="0"/>
              <a:t> </a:t>
            </a:r>
            <a:r>
              <a:rPr lang="id-ID" dirty="0" smtClean="0"/>
              <a:t>           lembaga legislatif, eksekutif dan yudikatif</a:t>
            </a:r>
            <a:endParaRPr lang="id-ID" dirty="0"/>
          </a:p>
        </p:txBody>
      </p:sp>
      <p:sp>
        <p:nvSpPr>
          <p:cNvPr id="14" name="Right Arrow 13"/>
          <p:cNvSpPr/>
          <p:nvPr/>
        </p:nvSpPr>
        <p:spPr>
          <a:xfrm flipV="1">
            <a:off x="3931920" y="1739512"/>
            <a:ext cx="496465" cy="308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73373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id-ID" dirty="0" smtClean="0"/>
              <a:t>Sumber referensi </a:t>
            </a:r>
            <a:endParaRPr lang="id-ID" dirty="0"/>
          </a:p>
        </p:txBody>
      </p:sp>
      <p:sp>
        <p:nvSpPr>
          <p:cNvPr id="6" name="Content Placeholder 5"/>
          <p:cNvSpPr>
            <a:spLocks noGrp="1"/>
          </p:cNvSpPr>
          <p:nvPr>
            <p:ph sz="quarter" idx="13"/>
          </p:nvPr>
        </p:nvSpPr>
        <p:spPr/>
        <p:txBody>
          <a:bodyPr anchor="t"/>
          <a:lstStyle/>
          <a:p>
            <a:r>
              <a:rPr lang="id-ID" i="1" dirty="0" smtClean="0"/>
              <a:t>Demokrasi indonesia: visi dan praktek (kumpulan tulisan di harian kompas), </a:t>
            </a:r>
            <a:r>
              <a:rPr lang="id-ID" dirty="0" smtClean="0"/>
              <a:t>penerbit pustaka sinar harapan 2006</a:t>
            </a:r>
          </a:p>
          <a:p>
            <a:r>
              <a:rPr lang="id-ID" dirty="0" smtClean="0">
                <a:hlinkClick r:id="rId2"/>
              </a:rPr>
              <a:t>https://studyandlearningnow.blogspot.com/2013/06/sejarah-perkembangan-demokrasi-di.html?m=1</a:t>
            </a:r>
            <a:endParaRPr lang="id-ID" dirty="0" smtClean="0"/>
          </a:p>
          <a:p>
            <a:r>
              <a:rPr lang="id-ID" dirty="0" smtClean="0"/>
              <a:t>25554-articleTEXT-56824-1-10-20180929.PDF</a:t>
            </a:r>
          </a:p>
          <a:p>
            <a:r>
              <a:rPr lang="id-ID" smtClean="0"/>
              <a:t>5102-517-10069-1-10-20170721.PDF</a:t>
            </a:r>
            <a:endParaRPr lang="id-ID" dirty="0"/>
          </a:p>
        </p:txBody>
      </p:sp>
    </p:spTree>
    <p:extLst>
      <p:ext uri="{BB962C8B-B14F-4D97-AF65-F5344CB8AC3E}">
        <p14:creationId xmlns:p14="http://schemas.microsoft.com/office/powerpoint/2010/main" val="4192657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154</TotalTime>
  <Words>465</Words>
  <Application>Microsoft Office PowerPoint</Application>
  <PresentationFormat>Widescreen</PresentationFormat>
  <Paragraphs>89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Impact</vt:lpstr>
      <vt:lpstr>Main Event</vt:lpstr>
      <vt:lpstr>DEMOKRASI INDONESIA</vt:lpstr>
      <vt:lpstr>PENGERTIAN DEMOKRASI</vt:lpstr>
      <vt:lpstr>Ciri ciri demokrasi </vt:lpstr>
      <vt:lpstr>Macam – macam demokrasi</vt:lpstr>
      <vt:lpstr>Sejarah perkembangan demokrasi indonesia</vt:lpstr>
      <vt:lpstr>PowerPoint Presentation</vt:lpstr>
      <vt:lpstr>Sumber referensi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DEMOKRASI INDONESIA</dc:title>
  <dc:creator>shevaalanab@gmail.com</dc:creator>
  <cp:lastModifiedBy>shevaalanab@gmail.com</cp:lastModifiedBy>
  <cp:revision>17</cp:revision>
  <dcterms:created xsi:type="dcterms:W3CDTF">2019-08-28T03:25:50Z</dcterms:created>
  <dcterms:modified xsi:type="dcterms:W3CDTF">2019-09-03T13:17:12Z</dcterms:modified>
</cp:coreProperties>
</file>