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4"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62000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78896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12781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2283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437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54722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04748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91055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5800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53461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942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1063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19178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17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EC5CECA-2D3A-4680-9B49-752200DE467C}" type="datetimeFigureOut">
              <a:rPr lang="en-US" smtClean="0"/>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1224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15924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00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35BB1C6-BF8F-4481-8AB2-603A1C8A906A}" type="datetimeFigureOut">
              <a:rPr lang="en-US" smtClean="0"/>
              <a:t>8/23/2019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117114"/>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imdos.unud.ac.id/uploads/file_pendidikan_1_dir/2f0542d649a363d3f04d06edb24599a0.pdf" TargetMode="External"/><Relationship Id="rId2" Type="http://schemas.openxmlformats.org/officeDocument/2006/relationships/hyperlink" Target="https://id.m.wikipedia.org/wiki/Negara"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t="2000" b="-8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634D3A-C491-44E5-8EDE-B8AAF90331E7}"/>
              </a:ext>
            </a:extLst>
          </p:cNvPr>
          <p:cNvSpPr>
            <a:spLocks noGrp="1"/>
          </p:cNvSpPr>
          <p:nvPr>
            <p:ph type="subTitle" idx="1"/>
          </p:nvPr>
        </p:nvSpPr>
        <p:spPr>
          <a:xfrm>
            <a:off x="1347688" y="3198575"/>
            <a:ext cx="8170947" cy="3364003"/>
          </a:xfrm>
        </p:spPr>
        <p:txBody>
          <a:bodyPr>
            <a:normAutofit fontScale="92500" lnSpcReduction="10000"/>
          </a:bodyPr>
          <a:lstStyle/>
          <a:p>
            <a:pPr algn="l"/>
            <a:r>
              <a:rPr lang="id-ID" sz="2400" b="1" i="1" dirty="0">
                <a:solidFill>
                  <a:schemeClr val="tx1">
                    <a:lumMod val="75000"/>
                    <a:lumOff val="25000"/>
                  </a:schemeClr>
                </a:solidFill>
                <a:latin typeface="Comic Sans MS" panose="030F0702030302020204" pitchFamily="66" charset="0"/>
              </a:rPr>
              <a:t>Nama kelompok:</a:t>
            </a:r>
          </a:p>
          <a:p>
            <a:pPr algn="l"/>
            <a:endParaRPr lang="id-ID" sz="2400" b="1" i="1" dirty="0">
              <a:solidFill>
                <a:schemeClr val="tx1">
                  <a:lumMod val="75000"/>
                  <a:lumOff val="25000"/>
                </a:schemeClr>
              </a:solidFill>
              <a:latin typeface="Comic Sans MS" panose="030F0702030302020204" pitchFamily="66" charset="0"/>
            </a:endParaRPr>
          </a:p>
          <a:p>
            <a:pPr marL="457200" indent="-457200" algn="l">
              <a:buFont typeface="Wingdings" panose="05000000000000000000" pitchFamily="2" charset="2"/>
              <a:buChar char="q"/>
            </a:pPr>
            <a:r>
              <a:rPr lang="id-ID" sz="1800" b="1" i="1" dirty="0">
                <a:solidFill>
                  <a:schemeClr val="tx1">
                    <a:lumMod val="75000"/>
                    <a:lumOff val="25000"/>
                  </a:schemeClr>
                </a:solidFill>
                <a:latin typeface="Comic Sans MS" panose="030F0702030302020204" pitchFamily="66" charset="0"/>
              </a:rPr>
              <a:t>Delvia </a:t>
            </a:r>
            <a:r>
              <a:rPr lang="id-ID" sz="2400" b="1" i="1" dirty="0">
                <a:solidFill>
                  <a:schemeClr val="tx1">
                    <a:lumMod val="75000"/>
                    <a:lumOff val="25000"/>
                  </a:schemeClr>
                </a:solidFill>
                <a:latin typeface="Comic Sans MS" panose="030F0702030302020204" pitchFamily="66" charset="0"/>
              </a:rPr>
              <a:t>F</a:t>
            </a:r>
            <a:r>
              <a:rPr lang="id-ID" sz="1800" b="1" i="1" dirty="0">
                <a:solidFill>
                  <a:schemeClr val="tx1">
                    <a:lumMod val="75000"/>
                    <a:lumOff val="25000"/>
                  </a:schemeClr>
                </a:solidFill>
                <a:latin typeface="Comic Sans MS" panose="030F0702030302020204" pitchFamily="66" charset="0"/>
              </a:rPr>
              <a:t>erdianti P	071911633095</a:t>
            </a:r>
          </a:p>
          <a:p>
            <a:pPr marL="457200" indent="-457200" algn="l">
              <a:buFont typeface="Wingdings" panose="05000000000000000000" pitchFamily="2" charset="2"/>
              <a:buChar char="q"/>
            </a:pPr>
            <a:r>
              <a:rPr lang="id-ID" sz="1800" b="1" i="1" dirty="0">
                <a:solidFill>
                  <a:schemeClr val="tx1">
                    <a:lumMod val="75000"/>
                    <a:lumOff val="25000"/>
                  </a:schemeClr>
                </a:solidFill>
                <a:latin typeface="Comic Sans MS" panose="030F0702030302020204" pitchFamily="66" charset="0"/>
              </a:rPr>
              <a:t>Heni Ayu </a:t>
            </a:r>
            <a:r>
              <a:rPr lang="id-ID" sz="2400" b="1" i="1" dirty="0">
                <a:solidFill>
                  <a:schemeClr val="tx1">
                    <a:lumMod val="75000"/>
                    <a:lumOff val="25000"/>
                  </a:schemeClr>
                </a:solidFill>
                <a:latin typeface="Comic Sans MS" panose="030F0702030302020204" pitchFamily="66" charset="0"/>
              </a:rPr>
              <a:t>A</a:t>
            </a:r>
            <a:r>
              <a:rPr lang="id-ID" sz="1800" b="1" i="1" dirty="0">
                <a:solidFill>
                  <a:schemeClr val="tx1">
                    <a:lumMod val="75000"/>
                    <a:lumOff val="25000"/>
                  </a:schemeClr>
                </a:solidFill>
                <a:latin typeface="Comic Sans MS" panose="030F0702030302020204" pitchFamily="66" charset="0"/>
              </a:rPr>
              <a:t>ndriani	071911633040</a:t>
            </a:r>
          </a:p>
          <a:p>
            <a:pPr marL="457200" indent="-457200" algn="l">
              <a:buFont typeface="Wingdings" panose="05000000000000000000" pitchFamily="2" charset="2"/>
              <a:buChar char="q"/>
            </a:pPr>
            <a:r>
              <a:rPr lang="id-ID" sz="1800" b="1" i="1" dirty="0">
                <a:solidFill>
                  <a:schemeClr val="tx1">
                    <a:lumMod val="75000"/>
                    <a:lumOff val="25000"/>
                  </a:schemeClr>
                </a:solidFill>
                <a:latin typeface="Comic Sans MS" panose="030F0702030302020204" pitchFamily="66" charset="0"/>
              </a:rPr>
              <a:t>Khoirul Falah		071911633099</a:t>
            </a:r>
          </a:p>
          <a:p>
            <a:pPr marL="457200" indent="-457200" algn="l">
              <a:buFont typeface="Wingdings" panose="05000000000000000000" pitchFamily="2" charset="2"/>
              <a:buChar char="q"/>
            </a:pPr>
            <a:r>
              <a:rPr lang="id-ID" sz="1800" b="1" i="1" dirty="0">
                <a:solidFill>
                  <a:schemeClr val="tx1">
                    <a:lumMod val="75000"/>
                    <a:lumOff val="25000"/>
                  </a:schemeClr>
                </a:solidFill>
                <a:latin typeface="Comic Sans MS" panose="030F0702030302020204" pitchFamily="66" charset="0"/>
              </a:rPr>
              <a:t>Nadya Catur </a:t>
            </a:r>
            <a:r>
              <a:rPr lang="id-ID" sz="2400" b="1" i="1" dirty="0">
                <a:solidFill>
                  <a:schemeClr val="tx1">
                    <a:lumMod val="75000"/>
                    <a:lumOff val="25000"/>
                  </a:schemeClr>
                </a:solidFill>
                <a:latin typeface="Comic Sans MS" panose="030F0702030302020204" pitchFamily="66" charset="0"/>
              </a:rPr>
              <a:t>W</a:t>
            </a:r>
            <a:r>
              <a:rPr lang="id-ID" sz="1800" b="1" i="1" dirty="0">
                <a:solidFill>
                  <a:schemeClr val="tx1">
                    <a:lumMod val="75000"/>
                    <a:lumOff val="25000"/>
                  </a:schemeClr>
                </a:solidFill>
                <a:latin typeface="Comic Sans MS" panose="030F0702030302020204" pitchFamily="66" charset="0"/>
              </a:rPr>
              <a:t>		071911633028</a:t>
            </a:r>
          </a:p>
          <a:p>
            <a:pPr marL="457200" indent="-457200" algn="l">
              <a:buFont typeface="Wingdings" panose="05000000000000000000" pitchFamily="2" charset="2"/>
              <a:buChar char="q"/>
            </a:pPr>
            <a:r>
              <a:rPr lang="id-ID" sz="1800" b="1" i="1" dirty="0">
                <a:solidFill>
                  <a:schemeClr val="tx1">
                    <a:lumMod val="75000"/>
                    <a:lumOff val="25000"/>
                  </a:schemeClr>
                </a:solidFill>
                <a:latin typeface="Comic Sans MS" panose="030F0702030302020204" pitchFamily="66" charset="0"/>
              </a:rPr>
              <a:t>Zabania Az Zahra K	071911633014</a:t>
            </a:r>
          </a:p>
          <a:p>
            <a:pPr marL="457200" indent="-457200">
              <a:buFont typeface="Wingdings" panose="05000000000000000000" pitchFamily="2" charset="2"/>
              <a:buChar char="q"/>
            </a:pPr>
            <a:endParaRPr lang="id-ID" dirty="0">
              <a:solidFill>
                <a:schemeClr val="tx2">
                  <a:lumMod val="75000"/>
                  <a:lumOff val="25000"/>
                </a:schemeClr>
              </a:solidFill>
              <a:latin typeface="Clarendon BT" panose="02040704040505020204" pitchFamily="18" charset="0"/>
            </a:endParaRPr>
          </a:p>
        </p:txBody>
      </p:sp>
      <p:sp>
        <p:nvSpPr>
          <p:cNvPr id="4" name="Rectangle 3">
            <a:extLst>
              <a:ext uri="{FF2B5EF4-FFF2-40B4-BE49-F238E27FC236}">
                <a16:creationId xmlns:a16="http://schemas.microsoft.com/office/drawing/2014/main" id="{9A4BAE25-8DAA-4EEA-A763-DD4FA97B4960}"/>
              </a:ext>
            </a:extLst>
          </p:cNvPr>
          <p:cNvSpPr/>
          <p:nvPr/>
        </p:nvSpPr>
        <p:spPr>
          <a:xfrm>
            <a:off x="1772530" y="1322362"/>
            <a:ext cx="10044331" cy="1323439"/>
          </a:xfrm>
          <a:prstGeom prst="rect">
            <a:avLst/>
          </a:prstGeom>
          <a:noFill/>
        </p:spPr>
        <p:txBody>
          <a:bodyPr wrap="square" lIns="91440" tIns="45720" rIns="91440" bIns="45720">
            <a:spAutoFit/>
          </a:bodyPr>
          <a:lstStyle/>
          <a:p>
            <a:pPr algn="ctr"/>
            <a:r>
              <a:rPr lang="id-ID" sz="8000" dirty="0">
                <a:ln w="0"/>
                <a:solidFill>
                  <a:schemeClr val="tx1">
                    <a:lumMod val="95000"/>
                    <a:lumOff val="5000"/>
                  </a:schemeClr>
                </a:solidFill>
                <a:effectLst>
                  <a:reflection blurRad="6350" stA="53000" endA="300" endPos="35500" dir="5400000" sy="-90000" algn="bl" rotWithShape="0"/>
                </a:effectLst>
                <a:latin typeface="Agency FB" panose="020B0503020202020204" pitchFamily="34" charset="0"/>
              </a:rPr>
              <a:t>NEGARA DAN KONSTITUSI</a:t>
            </a:r>
            <a:endParaRPr lang="en-ID" sz="800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26472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347AD-A04D-4C17-A5D6-5C7EDA03E21E}"/>
              </a:ext>
            </a:extLst>
          </p:cNvPr>
          <p:cNvSpPr/>
          <p:nvPr/>
        </p:nvSpPr>
        <p:spPr>
          <a:xfrm>
            <a:off x="914399" y="1683026"/>
            <a:ext cx="10613805" cy="2677656"/>
          </a:xfrm>
          <a:prstGeom prst="rect">
            <a:avLst/>
          </a:prstGeom>
          <a:solidFill>
            <a:schemeClr val="bg1"/>
          </a:solidFill>
        </p:spPr>
        <p:txBody>
          <a:bodyPr wrap="square" lIns="91440" tIns="45720" rIns="91440" bIns="45720">
            <a:spAutoFit/>
          </a:bodyPr>
          <a:lstStyle/>
          <a:p>
            <a:pPr marL="0" indent="0" algn="ctr">
              <a:buNone/>
            </a:pPr>
            <a:r>
              <a:rPr lang="id-ID" sz="2800" dirty="0">
                <a:ln w="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Referensi</a:t>
            </a:r>
          </a:p>
          <a:p>
            <a:pPr algn="ctr"/>
            <a:endParaRPr lang="id-ID" sz="2800" dirty="0">
              <a:ln w="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457200" indent="-457200" algn="ctr">
              <a:buFont typeface="Wingdings" panose="05000000000000000000" pitchFamily="2" charset="2"/>
              <a:buChar char="q"/>
            </a:pPr>
            <a:r>
              <a:rPr lang="id-ID" sz="2800" dirty="0">
                <a:ln w="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https://id.m.wikipedia.org/wiki/Negara</a:t>
            </a:r>
            <a:endParaRPr lang="id-ID" sz="2800" dirty="0">
              <a:ln w="0"/>
              <a:solidFill>
                <a:schemeClr val="bg1">
                  <a:lumMod val="50000"/>
                </a:schemeClr>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id-ID" sz="2800" dirty="0">
                <a:ln w="0">
                  <a:noFill/>
                </a:ln>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https://simdos.unud.ac.id/uploads/file_pendidikan_1_dir/2f0542d649a363d3f04d06edb24599a0.pdf</a:t>
            </a:r>
            <a:endParaRPr lang="en-ID" sz="2800" dirty="0">
              <a:ln w="0">
                <a:noFill/>
              </a:ln>
              <a:solidFill>
                <a:schemeClr val="bg1">
                  <a:lumMod val="50000"/>
                </a:schemeClr>
              </a:solidFill>
            </a:endParaRPr>
          </a:p>
          <a:p>
            <a:pPr marL="457200" indent="-457200" algn="ctr">
              <a:buFont typeface="Wingdings" panose="05000000000000000000" pitchFamily="2" charset="2"/>
              <a:buChar char="q"/>
            </a:pPr>
            <a:endParaRPr lang="en-ID" sz="2800" b="1" cap="none" spc="0" dirty="0">
              <a:ln w="22225">
                <a:solidFill>
                  <a:schemeClr val="accent2"/>
                </a:solidFill>
                <a:prstDash val="solid"/>
              </a:ln>
              <a:solidFill>
                <a:schemeClr val="accent2">
                  <a:lumMod val="40000"/>
                  <a:lumOff val="60000"/>
                </a:schemeClr>
              </a:solidFill>
              <a:effectLst/>
            </a:endParaRPr>
          </a:p>
        </p:txBody>
      </p:sp>
      <p:pic>
        <p:nvPicPr>
          <p:cNvPr id="9" name="Picture 8">
            <a:extLst>
              <a:ext uri="{FF2B5EF4-FFF2-40B4-BE49-F238E27FC236}">
                <a16:creationId xmlns:a16="http://schemas.microsoft.com/office/drawing/2014/main" id="{5493D461-912F-4E8C-ACB6-74F543800716}"/>
              </a:ext>
            </a:extLst>
          </p:cNvPr>
          <p:cNvPicPr>
            <a:picLocks noChangeAspect="1"/>
          </p:cNvPicPr>
          <p:nvPr/>
        </p:nvPicPr>
        <p:blipFill>
          <a:blip r:embed="rId4"/>
          <a:stretch>
            <a:fillRect/>
          </a:stretch>
        </p:blipFill>
        <p:spPr>
          <a:xfrm>
            <a:off x="663796" y="3021854"/>
            <a:ext cx="1258542" cy="3498746"/>
          </a:xfrm>
          <a:prstGeom prst="rect">
            <a:avLst/>
          </a:prstGeom>
        </p:spPr>
      </p:pic>
    </p:spTree>
    <p:extLst>
      <p:ext uri="{BB962C8B-B14F-4D97-AF65-F5344CB8AC3E}">
        <p14:creationId xmlns:p14="http://schemas.microsoft.com/office/powerpoint/2010/main" val="352403430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75C7-6B20-4566-B92F-271785E262E8}"/>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F450F19F-7594-4A1F-9A02-A7A42B277785}"/>
              </a:ext>
            </a:extLst>
          </p:cNvPr>
          <p:cNvPicPr>
            <a:picLocks noGrp="1" noChangeAspect="1"/>
          </p:cNvPicPr>
          <p:nvPr>
            <p:ph sz="quarter" idx="13"/>
          </p:nvPr>
        </p:nvPicPr>
        <p:blipFill>
          <a:blip r:embed="rId2"/>
          <a:stretch>
            <a:fillRect/>
          </a:stretch>
        </p:blipFill>
        <p:spPr>
          <a:xfrm>
            <a:off x="4583306" y="2756848"/>
            <a:ext cx="7244582" cy="2747106"/>
          </a:xfrm>
        </p:spPr>
      </p:pic>
      <p:pic>
        <p:nvPicPr>
          <p:cNvPr id="7" name="Picture 6">
            <a:extLst>
              <a:ext uri="{FF2B5EF4-FFF2-40B4-BE49-F238E27FC236}">
                <a16:creationId xmlns:a16="http://schemas.microsoft.com/office/drawing/2014/main" id="{C2553654-4F37-40CB-9956-1E659E350062}"/>
              </a:ext>
            </a:extLst>
          </p:cNvPr>
          <p:cNvPicPr>
            <a:picLocks noChangeAspect="1"/>
          </p:cNvPicPr>
          <p:nvPr/>
        </p:nvPicPr>
        <p:blipFill>
          <a:blip r:embed="rId3"/>
          <a:stretch>
            <a:fillRect/>
          </a:stretch>
        </p:blipFill>
        <p:spPr>
          <a:xfrm flipH="1">
            <a:off x="163770" y="805218"/>
            <a:ext cx="3998796" cy="5748163"/>
          </a:xfrm>
          <a:prstGeom prst="rect">
            <a:avLst/>
          </a:prstGeom>
        </p:spPr>
      </p:pic>
    </p:spTree>
    <p:extLst>
      <p:ext uri="{BB962C8B-B14F-4D97-AF65-F5344CB8AC3E}">
        <p14:creationId xmlns:p14="http://schemas.microsoft.com/office/powerpoint/2010/main" val="1502030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EDAD-DF70-40DD-A7DC-AE045352719D}"/>
              </a:ext>
            </a:extLst>
          </p:cNvPr>
          <p:cNvSpPr>
            <a:spLocks noGrp="1"/>
          </p:cNvSpPr>
          <p:nvPr>
            <p:ph type="title"/>
          </p:nvPr>
        </p:nvSpPr>
        <p:spPr/>
        <p:txBody>
          <a:bodyPr>
            <a:normAutofit/>
          </a:bodyPr>
          <a:lstStyle/>
          <a:p>
            <a:r>
              <a:rPr lang="id-ID" sz="6600" cap="none" dirty="0">
                <a:ln w="0">
                  <a:solidFill>
                    <a:schemeClr val="bg2">
                      <a:lumMod val="50000"/>
                    </a:schemeClr>
                  </a:solidFill>
                </a:ln>
                <a:solidFill>
                  <a:schemeClr val="bg1">
                    <a:lumMod val="50000"/>
                  </a:schemeClr>
                </a:solidFill>
                <a:effectLst>
                  <a:outerShdw blurRad="60007" dist="200025" dir="15000000" sy="30000" kx="-1800000" algn="bl" rotWithShape="0">
                    <a:prstClr val="black">
                      <a:alpha val="32000"/>
                    </a:prstClr>
                  </a:outerShdw>
                  <a:reflection blurRad="6350" stA="53000" endA="300" endPos="35500" dir="5400000" sy="-90000" algn="bl" rotWithShape="0"/>
                </a:effectLst>
              </a:rPr>
              <a:t>PENGERTIAN NEGARA</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id-ID" sz="4000" dirty="0"/>
          </a:p>
        </p:txBody>
      </p:sp>
      <p:sp>
        <p:nvSpPr>
          <p:cNvPr id="3" name="Content Placeholder 2">
            <a:extLst>
              <a:ext uri="{FF2B5EF4-FFF2-40B4-BE49-F238E27FC236}">
                <a16:creationId xmlns:a16="http://schemas.microsoft.com/office/drawing/2014/main" id="{EA69716C-2560-41E4-A45A-3933AA247798}"/>
              </a:ext>
            </a:extLst>
          </p:cNvPr>
          <p:cNvSpPr>
            <a:spLocks noGrp="1"/>
          </p:cNvSpPr>
          <p:nvPr>
            <p:ph sz="quarter" idx="13"/>
          </p:nvPr>
        </p:nvSpPr>
        <p:spPr>
          <a:xfrm>
            <a:off x="1166994" y="2869809"/>
            <a:ext cx="10363826" cy="3988191"/>
          </a:xfrm>
          <a:noFill/>
        </p:spPr>
        <p:txBody>
          <a:bodyPr>
            <a:normAutofit lnSpcReduction="10000"/>
          </a:bodyPr>
          <a:lstStyle/>
          <a:p>
            <a:r>
              <a:rPr lang="id-ID" dirty="0">
                <a:latin typeface="Copperplate Gothic Bold" panose="020E0705020206020404" pitchFamily="34" charset="0"/>
              </a:rPr>
              <a:t>Secara Etimologi, kata negara berasal dari kata staat (Belanda dan jerman), state (inggris), etat (prancis) artinya “meletakkan keadaan berdiri” atau “membuat berdiri”. Sedangkan di Indonesia, kata “Negara” berasal dari bahasa Sansekerta, yaitu “Nagari” atau “Nagara” yang berarti wilayah atau penguasa.</a:t>
            </a:r>
          </a:p>
          <a:p>
            <a:r>
              <a:rPr lang="id-ID" dirty="0">
                <a:latin typeface="Copperplate Gothic Bold" panose="020E0705020206020404" pitchFamily="34" charset="0"/>
              </a:rPr>
              <a:t>Negara adalah suatu organisasi atau lembaga tertinggi dari kelompok masyarakat yang terdiri dari sekumpulan orang diwilayah tertentu, memiliki cita-cita untuk hidup bersama, serta memiliki sistem pemerintahan yang berdaulat.</a:t>
            </a:r>
          </a:p>
        </p:txBody>
      </p:sp>
    </p:spTree>
    <p:extLst>
      <p:ext uri="{BB962C8B-B14F-4D97-AF65-F5344CB8AC3E}">
        <p14:creationId xmlns:p14="http://schemas.microsoft.com/office/powerpoint/2010/main" val="1376523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t="-1000" r="-4000" b="-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7CD57-EA68-4B58-BEB5-CCDB6991BBDE}"/>
              </a:ext>
            </a:extLst>
          </p:cNvPr>
          <p:cNvSpPr>
            <a:spLocks noGrp="1"/>
          </p:cNvSpPr>
          <p:nvPr>
            <p:ph sz="quarter" idx="13"/>
          </p:nvPr>
        </p:nvSpPr>
        <p:spPr>
          <a:xfrm>
            <a:off x="98474" y="3429000"/>
            <a:ext cx="4543865" cy="3315285"/>
          </a:xfrm>
        </p:spPr>
        <p:txBody>
          <a:bodyPr>
            <a:normAutofit/>
          </a:bodyPr>
          <a:lstStyle/>
          <a:p>
            <a:r>
              <a:rPr lang="id-ID" dirty="0">
                <a:highlight>
                  <a:srgbClr val="808000"/>
                </a:highlight>
                <a:latin typeface="Bahnschrift" panose="020B0502040204020203" pitchFamily="34" charset="0"/>
              </a:rPr>
              <a:t>Rakyat</a:t>
            </a:r>
          </a:p>
          <a:p>
            <a:r>
              <a:rPr lang="id-ID" dirty="0">
                <a:highlight>
                  <a:srgbClr val="808000"/>
                </a:highlight>
                <a:latin typeface="Bahnschrift" panose="020B0502040204020203" pitchFamily="34" charset="0"/>
              </a:rPr>
              <a:t>Wilayah</a:t>
            </a:r>
          </a:p>
          <a:p>
            <a:r>
              <a:rPr lang="id-ID" dirty="0">
                <a:highlight>
                  <a:srgbClr val="808000"/>
                </a:highlight>
                <a:latin typeface="Bahnschrift" panose="020B0502040204020203" pitchFamily="34" charset="0"/>
              </a:rPr>
              <a:t>Pemerintah yang berdaulat</a:t>
            </a:r>
          </a:p>
          <a:p>
            <a:r>
              <a:rPr lang="id-ID" dirty="0">
                <a:highlight>
                  <a:srgbClr val="808000"/>
                </a:highlight>
                <a:latin typeface="Bahnschrift" panose="020B0502040204020203" pitchFamily="34" charset="0"/>
              </a:rPr>
              <a:t>Pengakuan dari negara lain</a:t>
            </a:r>
          </a:p>
        </p:txBody>
      </p:sp>
      <p:sp>
        <p:nvSpPr>
          <p:cNvPr id="4" name="Rectangle 3">
            <a:extLst>
              <a:ext uri="{FF2B5EF4-FFF2-40B4-BE49-F238E27FC236}">
                <a16:creationId xmlns:a16="http://schemas.microsoft.com/office/drawing/2014/main" id="{969CD164-6D60-4F8A-B4AD-509828D9AB58}"/>
              </a:ext>
            </a:extLst>
          </p:cNvPr>
          <p:cNvSpPr/>
          <p:nvPr/>
        </p:nvSpPr>
        <p:spPr>
          <a:xfrm>
            <a:off x="2370406" y="970672"/>
            <a:ext cx="4967527" cy="1107996"/>
          </a:xfrm>
          <a:prstGeom prst="rect">
            <a:avLst/>
          </a:prstGeom>
          <a:noFill/>
        </p:spPr>
        <p:txBody>
          <a:bodyPr wrap="square" lIns="91440" tIns="45720" rIns="91440" bIns="45720">
            <a:spAutoFit/>
          </a:bodyPr>
          <a:lstStyle/>
          <a:p>
            <a:pPr algn="ctr"/>
            <a:r>
              <a:rPr lang="id-ID"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01600">
                    <a:schemeClr val="accent3">
                      <a:satMod val="175000"/>
                      <a:alpha val="40000"/>
                    </a:schemeClr>
                  </a:glow>
                  <a:innerShdw blurRad="177800">
                    <a:schemeClr val="accent3">
                      <a:lumMod val="50000"/>
                    </a:schemeClr>
                  </a:innerShdw>
                </a:effectLst>
              </a:rPr>
              <a:t>Unsur negara </a:t>
            </a:r>
            <a:endParaRPr lang="en-ID"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01600">
                  <a:schemeClr val="accent3">
                    <a:satMod val="175000"/>
                    <a:alpha val="40000"/>
                  </a:schemeClr>
                </a:glow>
                <a:innerShdw blurRad="177800">
                  <a:schemeClr val="accent3">
                    <a:lumMod val="50000"/>
                  </a:schemeClr>
                </a:innerShdw>
              </a:effectLst>
            </a:endParaRPr>
          </a:p>
        </p:txBody>
      </p:sp>
    </p:spTree>
    <p:extLst>
      <p:ext uri="{BB962C8B-B14F-4D97-AF65-F5344CB8AC3E}">
        <p14:creationId xmlns:p14="http://schemas.microsoft.com/office/powerpoint/2010/main" val="33585699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3">
                                            <p:txEl>
                                              <p:pRg st="0" end="0"/>
                                            </p:txEl>
                                          </p:spTgt>
                                        </p:tgtEl>
                                      </p:cBhvr>
                                    </p:animEffect>
                                    <p:animScale>
                                      <p:cBhvr>
                                        <p:cTn id="25" dur="250" autoRev="1" fill="hold"/>
                                        <p:tgtEl>
                                          <p:spTgt spid="3">
                                            <p:txEl>
                                              <p:pRg st="0" end="0"/>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3">
                                            <p:txEl>
                                              <p:pRg st="1" end="1"/>
                                            </p:txEl>
                                          </p:spTgt>
                                        </p:tgtEl>
                                      </p:cBhvr>
                                    </p:animEffect>
                                    <p:animScale>
                                      <p:cBhvr>
                                        <p:cTn id="30" dur="250" autoRev="1" fill="hold"/>
                                        <p:tgtEl>
                                          <p:spTgt spid="3">
                                            <p:txEl>
                                              <p:pRg st="1" end="1"/>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3">
                                            <p:txEl>
                                              <p:pRg st="2" end="2"/>
                                            </p:txEl>
                                          </p:spTgt>
                                        </p:tgtEl>
                                      </p:cBhvr>
                                    </p:animEffect>
                                    <p:animScale>
                                      <p:cBhvr>
                                        <p:cTn id="35" dur="250" autoRev="1" fill="hold"/>
                                        <p:tgtEl>
                                          <p:spTgt spid="3">
                                            <p:txEl>
                                              <p:pRg st="2" end="2"/>
                                            </p:tx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3">
                                            <p:txEl>
                                              <p:pRg st="3" end="3"/>
                                            </p:txEl>
                                          </p:spTgt>
                                        </p:tgtEl>
                                      </p:cBhvr>
                                    </p:animEffect>
                                    <p:animScale>
                                      <p:cBhvr>
                                        <p:cTn id="40"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8F6D3-7B97-49E7-BD0B-BD1585DFFFDE}"/>
              </a:ext>
            </a:extLst>
          </p:cNvPr>
          <p:cNvSpPr>
            <a:spLocks noGrp="1"/>
          </p:cNvSpPr>
          <p:nvPr>
            <p:ph sz="quarter" idx="13"/>
          </p:nvPr>
        </p:nvSpPr>
        <p:spPr>
          <a:xfrm>
            <a:off x="4987312" y="1928096"/>
            <a:ext cx="8088923" cy="2138289"/>
          </a:xfrm>
          <a:noFill/>
          <a:effectLst>
            <a:softEdge rad="0"/>
          </a:effectLst>
        </p:spPr>
        <p:txBody>
          <a:bodyPr>
            <a:normAutofit/>
          </a:bodyPr>
          <a:lstStyle/>
          <a:p>
            <a:r>
              <a:rPr lang="id-ID" dirty="0"/>
              <a:t>Untuk memperluas kekuasaan</a:t>
            </a:r>
          </a:p>
          <a:p>
            <a:r>
              <a:rPr lang="id-ID" dirty="0"/>
              <a:t>Untuk menyelenggarakan ketertiban hukum</a:t>
            </a:r>
          </a:p>
          <a:p>
            <a:r>
              <a:rPr lang="id-ID" dirty="0"/>
              <a:t>Untuk mencapai kesejahteraan umum</a:t>
            </a:r>
          </a:p>
        </p:txBody>
      </p:sp>
      <p:sp>
        <p:nvSpPr>
          <p:cNvPr id="4" name="Rectangle 3">
            <a:extLst>
              <a:ext uri="{FF2B5EF4-FFF2-40B4-BE49-F238E27FC236}">
                <a16:creationId xmlns:a16="http://schemas.microsoft.com/office/drawing/2014/main" id="{2A6D6640-268C-4D98-9247-28377D8D2811}"/>
              </a:ext>
            </a:extLst>
          </p:cNvPr>
          <p:cNvSpPr/>
          <p:nvPr/>
        </p:nvSpPr>
        <p:spPr>
          <a:xfrm>
            <a:off x="1246565" y="0"/>
            <a:ext cx="7019778"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id-ID" sz="8000" b="1" cap="none" spc="0" dirty="0">
                <a:ln/>
                <a:solidFill>
                  <a:schemeClr val="accent3">
                    <a:lumMod val="40000"/>
                    <a:lumOff val="60000"/>
                  </a:schemeClr>
                </a:solidFill>
                <a:effectLst/>
              </a:rPr>
              <a:t>Tujuan</a:t>
            </a:r>
            <a:endParaRPr lang="en-ID" sz="8000" b="1" cap="none" spc="0" dirty="0">
              <a:ln/>
              <a:solidFill>
                <a:schemeClr val="accent3">
                  <a:lumMod val="40000"/>
                  <a:lumOff val="60000"/>
                </a:schemeClr>
              </a:solidFill>
              <a:effectLst/>
            </a:endParaRPr>
          </a:p>
        </p:txBody>
      </p:sp>
    </p:spTree>
    <p:extLst>
      <p:ext uri="{BB962C8B-B14F-4D97-AF65-F5344CB8AC3E}">
        <p14:creationId xmlns:p14="http://schemas.microsoft.com/office/powerpoint/2010/main" val="40894592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1CD08-E899-47E7-8492-A0F45304E4BA}"/>
              </a:ext>
            </a:extLst>
          </p:cNvPr>
          <p:cNvSpPr>
            <a:spLocks noGrp="1"/>
          </p:cNvSpPr>
          <p:nvPr>
            <p:ph sz="quarter" idx="13"/>
          </p:nvPr>
        </p:nvSpPr>
        <p:spPr>
          <a:xfrm>
            <a:off x="4546311" y="2318111"/>
            <a:ext cx="7076049" cy="3335440"/>
          </a:xfrm>
        </p:spPr>
        <p:txBody>
          <a:bodyPr/>
          <a:lstStyle/>
          <a:p>
            <a:r>
              <a:rPr lang="id-ID" dirty="0">
                <a:latin typeface="Goudy Stout" panose="0202090407030B020401" pitchFamily="18" charset="0"/>
              </a:rPr>
              <a:t>Negara kesatuan (unitaris)</a:t>
            </a:r>
          </a:p>
          <a:p>
            <a:pPr marL="0" indent="0">
              <a:buNone/>
            </a:pPr>
            <a:endParaRPr lang="id-ID" dirty="0">
              <a:latin typeface="Goudy Stout" panose="0202090407030B020401" pitchFamily="18" charset="0"/>
            </a:endParaRPr>
          </a:p>
          <a:p>
            <a:r>
              <a:rPr lang="id-ID" dirty="0">
                <a:latin typeface="Goudy Stout" panose="0202090407030B020401" pitchFamily="18" charset="0"/>
              </a:rPr>
              <a:t>Negara serikat (federasi)</a:t>
            </a:r>
          </a:p>
        </p:txBody>
      </p:sp>
      <p:pic>
        <p:nvPicPr>
          <p:cNvPr id="5" name="Picture 4">
            <a:extLst>
              <a:ext uri="{FF2B5EF4-FFF2-40B4-BE49-F238E27FC236}">
                <a16:creationId xmlns:a16="http://schemas.microsoft.com/office/drawing/2014/main" id="{09351026-D4BB-47D4-BBC6-2D19BFD41EF3}"/>
              </a:ext>
            </a:extLst>
          </p:cNvPr>
          <p:cNvPicPr>
            <a:picLocks noChangeAspect="1"/>
          </p:cNvPicPr>
          <p:nvPr/>
        </p:nvPicPr>
        <p:blipFill>
          <a:blip r:embed="rId2"/>
          <a:stretch>
            <a:fillRect/>
          </a:stretch>
        </p:blipFill>
        <p:spPr>
          <a:xfrm>
            <a:off x="823482" y="3455504"/>
            <a:ext cx="3125666" cy="3125666"/>
          </a:xfrm>
          <a:prstGeom prst="rect">
            <a:avLst/>
          </a:prstGeom>
        </p:spPr>
      </p:pic>
      <p:sp>
        <p:nvSpPr>
          <p:cNvPr id="6" name="Rectangle 5">
            <a:extLst>
              <a:ext uri="{FF2B5EF4-FFF2-40B4-BE49-F238E27FC236}">
                <a16:creationId xmlns:a16="http://schemas.microsoft.com/office/drawing/2014/main" id="{90FDF1BE-74A5-424B-81A8-E2DFEFD16BF6}"/>
              </a:ext>
            </a:extLst>
          </p:cNvPr>
          <p:cNvSpPr/>
          <p:nvPr/>
        </p:nvSpPr>
        <p:spPr>
          <a:xfrm>
            <a:off x="3671668" y="806698"/>
            <a:ext cx="6736332" cy="923330"/>
          </a:xfrm>
          <a:prstGeom prst="rect">
            <a:avLst/>
          </a:prstGeom>
          <a:noFill/>
        </p:spPr>
        <p:txBody>
          <a:bodyPr wrap="none" lIns="91440" tIns="45720" rIns="91440" bIns="45720">
            <a:prstTxWarp prst="textStop">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id-ID" sz="5400" b="1" cap="none" spc="0" dirty="0">
                <a:ln/>
                <a:solidFill>
                  <a:schemeClr val="accent3"/>
                </a:solidFill>
                <a:effectLst/>
              </a:rPr>
              <a:t>Bentuk-bentuk negara </a:t>
            </a:r>
            <a:endParaRPr lang="en-ID" sz="5400" b="1" cap="none" spc="0" dirty="0">
              <a:ln/>
              <a:solidFill>
                <a:schemeClr val="accent3"/>
              </a:solidFill>
              <a:effectLst/>
            </a:endParaRPr>
          </a:p>
        </p:txBody>
      </p:sp>
    </p:spTree>
    <p:extLst>
      <p:ext uri="{BB962C8B-B14F-4D97-AF65-F5344CB8AC3E}">
        <p14:creationId xmlns:p14="http://schemas.microsoft.com/office/powerpoint/2010/main" val="299526135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0F390-1591-4FA5-A21E-321307F8ED0D}"/>
              </a:ext>
            </a:extLst>
          </p:cNvPr>
          <p:cNvSpPr>
            <a:spLocks noGrp="1"/>
          </p:cNvSpPr>
          <p:nvPr>
            <p:ph sz="quarter" idx="13"/>
          </p:nvPr>
        </p:nvSpPr>
        <p:spPr>
          <a:xfrm>
            <a:off x="0" y="2620618"/>
            <a:ext cx="7962314" cy="3671667"/>
          </a:xfrm>
        </p:spPr>
        <p:txBody>
          <a:bodyPr>
            <a:normAutofit fontScale="92500"/>
          </a:bodyPr>
          <a:lstStyle/>
          <a:p>
            <a:r>
              <a:rPr lang="id-ID" dirty="0">
                <a:solidFill>
                  <a:schemeClr val="tx2">
                    <a:lumMod val="75000"/>
                  </a:schemeClr>
                </a:solidFill>
                <a:effectLst>
                  <a:reflection blurRad="6350" stA="50000" endA="300" endPos="50000" dist="29997" dir="5400000" sy="-100000" algn="bl" rotWithShape="0"/>
                </a:effectLst>
                <a:latin typeface="Book Antiqua" panose="02040602050305030304" pitchFamily="18" charset="0"/>
              </a:rPr>
              <a:t>Istilah konstitusi berasal dari bahasa inggris yaitu “constitution” dan berasal dari bahasa belanda “constitue”, yang berarti membentuk dan menyusun suatu negara,dan dalam ketatanegaraan RI  diartikan sama dengan Undang-Undang Dasar.</a:t>
            </a:r>
          </a:p>
          <a:p>
            <a:r>
              <a:rPr lang="id-ID" dirty="0">
                <a:solidFill>
                  <a:schemeClr val="tx2">
                    <a:lumMod val="75000"/>
                  </a:schemeClr>
                </a:solidFill>
                <a:effectLst>
                  <a:reflection blurRad="6350" stA="50000" endA="300" endPos="50000" dist="29997" dir="5400000" sy="-100000" algn="bl" rotWithShape="0"/>
                </a:effectLst>
                <a:latin typeface="Book Antiqua" panose="02040602050305030304" pitchFamily="18" charset="0"/>
              </a:rPr>
              <a:t>Konstitusi adalah keseluruhan peraturan baik yang tertulis maupun tidak tertulis yang mengatur secara mengikat cara suatu pemerintahan diselenggarakan dalam suatu masyarakat negara.</a:t>
            </a:r>
          </a:p>
        </p:txBody>
      </p:sp>
      <p:sp>
        <p:nvSpPr>
          <p:cNvPr id="4" name="Rectangle 3">
            <a:extLst>
              <a:ext uri="{FF2B5EF4-FFF2-40B4-BE49-F238E27FC236}">
                <a16:creationId xmlns:a16="http://schemas.microsoft.com/office/drawing/2014/main" id="{72C9238B-CE52-4B8D-9B59-A6079C894F24}"/>
              </a:ext>
            </a:extLst>
          </p:cNvPr>
          <p:cNvSpPr/>
          <p:nvPr/>
        </p:nvSpPr>
        <p:spPr>
          <a:xfrm>
            <a:off x="4846421" y="922147"/>
            <a:ext cx="6712733" cy="1015663"/>
          </a:xfrm>
          <a:prstGeom prst="rect">
            <a:avLst/>
          </a:prstGeom>
          <a:noFill/>
        </p:spPr>
        <p:txBody>
          <a:bodyPr wrap="square" lIns="91440" tIns="45720" rIns="91440" bIns="45720">
            <a:spAutoFit/>
            <a:scene3d>
              <a:camera prst="perspectiveLeft"/>
              <a:lightRig rig="threePt" dir="t"/>
            </a:scene3d>
          </a:bodyPr>
          <a:lstStyle/>
          <a:p>
            <a:pPr algn="ctr"/>
            <a:r>
              <a:rPr lang="id-ID" sz="6000" b="1" cap="none" spc="0" dirty="0">
                <a:ln w="22225">
                  <a:solidFill>
                    <a:schemeClr val="accent2"/>
                  </a:solidFill>
                  <a:prstDash val="solid"/>
                </a:ln>
                <a:solidFill>
                  <a:schemeClr val="accent2">
                    <a:lumMod val="40000"/>
                    <a:lumOff val="60000"/>
                  </a:schemeClr>
                </a:solidFill>
                <a:effectLst/>
              </a:rPr>
              <a:t>Pengertian</a:t>
            </a:r>
            <a:r>
              <a:rPr lang="id-ID" sz="5400" b="1" cap="none" spc="0" dirty="0">
                <a:ln w="22225">
                  <a:solidFill>
                    <a:schemeClr val="accent2"/>
                  </a:solidFill>
                  <a:prstDash val="solid"/>
                </a:ln>
                <a:solidFill>
                  <a:schemeClr val="accent2">
                    <a:lumMod val="40000"/>
                    <a:lumOff val="60000"/>
                  </a:schemeClr>
                </a:solidFill>
                <a:effectLst/>
              </a:rPr>
              <a:t> konstitusi</a:t>
            </a:r>
            <a:endParaRPr lang="en-ID" sz="5400" b="1" cap="none" spc="0" dirty="0">
              <a:ln w="22225">
                <a:solidFill>
                  <a:schemeClr val="accent2"/>
                </a:solidFill>
                <a:prstDash val="solid"/>
              </a:ln>
              <a:solidFill>
                <a:schemeClr val="accent2">
                  <a:lumMod val="40000"/>
                  <a:lumOff val="60000"/>
                </a:schemeClr>
              </a:solidFill>
              <a:effectLst/>
            </a:endParaRPr>
          </a:p>
        </p:txBody>
      </p:sp>
      <p:pic>
        <p:nvPicPr>
          <p:cNvPr id="16" name="Picture 15">
            <a:extLst>
              <a:ext uri="{FF2B5EF4-FFF2-40B4-BE49-F238E27FC236}">
                <a16:creationId xmlns:a16="http://schemas.microsoft.com/office/drawing/2014/main" id="{8D92CBA3-6103-4C06-A1BD-DA6F15E4A9FB}"/>
              </a:ext>
            </a:extLst>
          </p:cNvPr>
          <p:cNvPicPr>
            <a:picLocks noChangeAspect="1"/>
          </p:cNvPicPr>
          <p:nvPr/>
        </p:nvPicPr>
        <p:blipFill>
          <a:blip r:embed="rId2"/>
          <a:stretch>
            <a:fillRect/>
          </a:stretch>
        </p:blipFill>
        <p:spPr>
          <a:xfrm rot="1102011">
            <a:off x="2783756" y="264830"/>
            <a:ext cx="1754770" cy="2237963"/>
          </a:xfrm>
          <a:prstGeom prst="rect">
            <a:avLst/>
          </a:prstGeom>
        </p:spPr>
      </p:pic>
    </p:spTree>
    <p:extLst>
      <p:ext uri="{BB962C8B-B14F-4D97-AF65-F5344CB8AC3E}">
        <p14:creationId xmlns:p14="http://schemas.microsoft.com/office/powerpoint/2010/main" val="314424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C0A5-CF3A-4E6D-A545-3DB2F92DCB58}"/>
              </a:ext>
            </a:extLst>
          </p:cNvPr>
          <p:cNvSpPr>
            <a:spLocks noGrp="1"/>
          </p:cNvSpPr>
          <p:nvPr>
            <p:ph type="title"/>
          </p:nvPr>
        </p:nvSpPr>
        <p:spPr/>
        <p:txBody>
          <a:bodyPr/>
          <a:lstStyle/>
          <a:p>
            <a:r>
              <a:rPr lang="id-ID" dirty="0">
                <a:latin typeface="Goudy Stout" panose="0202090407030B020401" pitchFamily="18" charset="0"/>
              </a:rPr>
              <a:t>Tujuan konstitusi</a:t>
            </a:r>
          </a:p>
        </p:txBody>
      </p:sp>
      <p:sp>
        <p:nvSpPr>
          <p:cNvPr id="3" name="Content Placeholder 2">
            <a:extLst>
              <a:ext uri="{FF2B5EF4-FFF2-40B4-BE49-F238E27FC236}">
                <a16:creationId xmlns:a16="http://schemas.microsoft.com/office/drawing/2014/main" id="{4FADDA9F-07A6-4146-A3CF-15C0F5BA2395}"/>
              </a:ext>
            </a:extLst>
          </p:cNvPr>
          <p:cNvSpPr>
            <a:spLocks noGrp="1"/>
          </p:cNvSpPr>
          <p:nvPr>
            <p:ph sz="quarter" idx="13"/>
          </p:nvPr>
        </p:nvSpPr>
        <p:spPr>
          <a:xfrm>
            <a:off x="523164" y="2811440"/>
            <a:ext cx="8911988" cy="3525671"/>
          </a:xfrm>
        </p:spPr>
        <p:txBody>
          <a:bodyPr>
            <a:normAutofit/>
          </a:bodyPr>
          <a:lstStyle/>
          <a:p>
            <a:r>
              <a:rPr lang="id-ID" sz="2800" dirty="0">
                <a:latin typeface="Chiller" panose="04020404031007020602" pitchFamily="82" charset="0"/>
              </a:rPr>
              <a:t>Membatasi kekuasaan agar tidak bertindak sewenang-wenang.</a:t>
            </a:r>
          </a:p>
          <a:p>
            <a:r>
              <a:rPr lang="id-ID" sz="2800" dirty="0">
                <a:latin typeface="Chiller" panose="04020404031007020602" pitchFamily="82" charset="0"/>
              </a:rPr>
              <a:t>Melindungi HAM.</a:t>
            </a:r>
          </a:p>
          <a:p>
            <a:r>
              <a:rPr lang="id-ID" sz="2800" dirty="0">
                <a:latin typeface="Chiller" panose="04020404031007020602" pitchFamily="82" charset="0"/>
              </a:rPr>
              <a:t>Pedoman penyelenggaraan negara.</a:t>
            </a:r>
          </a:p>
        </p:txBody>
      </p:sp>
      <p:pic>
        <p:nvPicPr>
          <p:cNvPr id="9" name="Picture 8">
            <a:extLst>
              <a:ext uri="{FF2B5EF4-FFF2-40B4-BE49-F238E27FC236}">
                <a16:creationId xmlns:a16="http://schemas.microsoft.com/office/drawing/2014/main" id="{51F6BD86-4854-4D17-9B1A-6C542199A952}"/>
              </a:ext>
            </a:extLst>
          </p:cNvPr>
          <p:cNvPicPr>
            <a:picLocks noChangeAspect="1"/>
          </p:cNvPicPr>
          <p:nvPr/>
        </p:nvPicPr>
        <p:blipFill>
          <a:blip r:embed="rId3"/>
          <a:stretch>
            <a:fillRect/>
          </a:stretch>
        </p:blipFill>
        <p:spPr>
          <a:xfrm>
            <a:off x="7780361" y="2965020"/>
            <a:ext cx="3746309" cy="3707687"/>
          </a:xfrm>
          <a:prstGeom prst="rect">
            <a:avLst/>
          </a:prstGeom>
        </p:spPr>
      </p:pic>
    </p:spTree>
    <p:extLst>
      <p:ext uri="{BB962C8B-B14F-4D97-AF65-F5344CB8AC3E}">
        <p14:creationId xmlns:p14="http://schemas.microsoft.com/office/powerpoint/2010/main" val="2286842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3">
                                            <p:txEl>
                                              <p:pRg st="0" end="0"/>
                                            </p:txEl>
                                          </p:spTgt>
                                        </p:tgtEl>
                                      </p:cBhvr>
                                    </p:animEffect>
                                    <p:anim calcmode="lin" valueType="num">
                                      <p:cBhvr>
                                        <p:cTn id="1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p:tgtEl>
                                          <p:spTgt spid="3">
                                            <p:txEl>
                                              <p:pRg st="0" end="0"/>
                                            </p:txEl>
                                          </p:spTgt>
                                        </p:tgtEl>
                                        <p:attrNameLst>
                                          <p:attrName>ppt_y</p:attrName>
                                        </p:attrNameLst>
                                      </p:cBhvr>
                                      <p:tavLst>
                                        <p:tav tm="0">
                                          <p:val>
                                            <p:strVal val="ppt_y"/>
                                          </p:val>
                                        </p:tav>
                                        <p:tav tm="100000">
                                          <p:val>
                                            <p:strVal val="ppt_y+.1"/>
                                          </p:val>
                                        </p:tav>
                                      </p:tavLst>
                                    </p:anim>
                                    <p:set>
                                      <p:cBhvr>
                                        <p:cTn id="1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0" nodeType="clickEffect">
                                  <p:stCondLst>
                                    <p:cond delay="0"/>
                                  </p:stCondLst>
                                  <p:childTnLst>
                                    <p:animEffect transition="out" filter="fade">
                                      <p:cBhvr>
                                        <p:cTn id="19" dur="1000"/>
                                        <p:tgtEl>
                                          <p:spTgt spid="3">
                                            <p:txEl>
                                              <p:pRg st="1" end="1"/>
                                            </p:txEl>
                                          </p:spTgt>
                                        </p:tgtEl>
                                      </p:cBhvr>
                                    </p:animEffect>
                                    <p:anim calcmode="lin" valueType="num">
                                      <p:cBhvr>
                                        <p:cTn id="20"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p:tgtEl>
                                          <p:spTgt spid="3">
                                            <p:txEl>
                                              <p:pRg st="1" end="1"/>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3">
                                            <p:txEl>
                                              <p:pRg st="2" end="2"/>
                                            </p:txEl>
                                          </p:spTgt>
                                        </p:tgtEl>
                                      </p:cBhvr>
                                    </p:animEffect>
                                    <p:anim calcmode="lin" valueType="num">
                                      <p:cBhvr>
                                        <p:cTn id="27"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p:tgtEl>
                                          <p:spTgt spid="3">
                                            <p:txEl>
                                              <p:pRg st="2" end="2"/>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B783-848B-4526-BE53-558E1CBAA478}"/>
              </a:ext>
            </a:extLst>
          </p:cNvPr>
          <p:cNvSpPr>
            <a:spLocks noGrp="1"/>
          </p:cNvSpPr>
          <p:nvPr>
            <p:ph type="title"/>
          </p:nvPr>
        </p:nvSpPr>
        <p:spPr/>
        <p:txBody>
          <a:bodyPr>
            <a:normAutofit/>
          </a:bodyPr>
          <a:lstStyle/>
          <a:p>
            <a:r>
              <a:rPr lang="id-ID" sz="5400" dirty="0">
                <a:solidFill>
                  <a:srgbClr val="C00000"/>
                </a:solidFill>
                <a:latin typeface="Chiller" panose="04020404031007020602" pitchFamily="82" charset="0"/>
              </a:rPr>
              <a:t>Dinamika konstitusi</a:t>
            </a:r>
          </a:p>
        </p:txBody>
      </p:sp>
      <p:sp>
        <p:nvSpPr>
          <p:cNvPr id="3" name="Content Placeholder 2">
            <a:extLst>
              <a:ext uri="{FF2B5EF4-FFF2-40B4-BE49-F238E27FC236}">
                <a16:creationId xmlns:a16="http://schemas.microsoft.com/office/drawing/2014/main" id="{D9346CFF-EEAE-40CF-B06D-7CB162EF3F70}"/>
              </a:ext>
            </a:extLst>
          </p:cNvPr>
          <p:cNvSpPr>
            <a:spLocks noGrp="1"/>
          </p:cNvSpPr>
          <p:nvPr>
            <p:ph sz="quarter" idx="13"/>
          </p:nvPr>
        </p:nvSpPr>
        <p:spPr>
          <a:xfrm>
            <a:off x="2823541" y="2987712"/>
            <a:ext cx="9137073" cy="3311189"/>
          </a:xfrm>
        </p:spPr>
        <p:txBody>
          <a:bodyPr>
            <a:normAutofit/>
          </a:bodyPr>
          <a:lstStyle/>
          <a:p>
            <a:r>
              <a:rPr lang="id-ID" sz="1800" dirty="0">
                <a:latin typeface="Segoe Print" panose="02000600000000000000" pitchFamily="2" charset="0"/>
              </a:rPr>
              <a:t>Pada saat era reformasi, adanya tuntutan perubahan UUD NKRI 1945 didasarkan pada pandangan bahwa UUD NKRI 1945 belum cukup membuat landasan bagi kehidupan yang demokratis, pemberdayaan rakyat, dan penghormatan terhadap HAM. Disamping itu, dalam tubuh UUD NKRI 1945 terdapat pasal-pasal yang menimbulkan penafsiran beragam dan membuka peluang bagi penyelenggaraan negara yang otoriter, sentralistik, tertutup, dan praktik KKN.</a:t>
            </a:r>
          </a:p>
        </p:txBody>
      </p:sp>
      <p:pic>
        <p:nvPicPr>
          <p:cNvPr id="5" name="Picture 4">
            <a:extLst>
              <a:ext uri="{FF2B5EF4-FFF2-40B4-BE49-F238E27FC236}">
                <a16:creationId xmlns:a16="http://schemas.microsoft.com/office/drawing/2014/main" id="{624608CE-1F5D-4554-AEB4-B010E3D27E1C}"/>
              </a:ext>
            </a:extLst>
          </p:cNvPr>
          <p:cNvPicPr>
            <a:picLocks noChangeAspect="1"/>
          </p:cNvPicPr>
          <p:nvPr/>
        </p:nvPicPr>
        <p:blipFill>
          <a:blip r:embed="rId2"/>
          <a:stretch>
            <a:fillRect/>
          </a:stretch>
        </p:blipFill>
        <p:spPr>
          <a:xfrm flipH="1">
            <a:off x="122830" y="1555382"/>
            <a:ext cx="2902760" cy="5313504"/>
          </a:xfrm>
          <a:prstGeom prst="rect">
            <a:avLst/>
          </a:prstGeom>
        </p:spPr>
      </p:pic>
    </p:spTree>
    <p:extLst>
      <p:ext uri="{BB962C8B-B14F-4D97-AF65-F5344CB8AC3E}">
        <p14:creationId xmlns:p14="http://schemas.microsoft.com/office/powerpoint/2010/main" val="17663686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E40A-4CD9-4BFC-A8CA-38D858D94177}"/>
              </a:ext>
            </a:extLst>
          </p:cNvPr>
          <p:cNvSpPr>
            <a:spLocks noGrp="1"/>
          </p:cNvSpPr>
          <p:nvPr>
            <p:ph type="title"/>
          </p:nvPr>
        </p:nvSpPr>
        <p:spPr>
          <a:xfrm>
            <a:off x="-728870" y="1608995"/>
            <a:ext cx="7580868" cy="1596177"/>
          </a:xfrm>
        </p:spPr>
        <p:txBody>
          <a:bodyPr/>
          <a:lstStyle/>
          <a:p>
            <a:r>
              <a:rPr lang="id-ID" sz="5400" b="1" cap="none" dirty="0">
                <a:ln w="22225">
                  <a:solidFill>
                    <a:schemeClr val="tx2">
                      <a:lumMod val="60000"/>
                      <a:lumOff val="40000"/>
                    </a:schemeClr>
                  </a:solidFill>
                  <a:prstDash val="solid"/>
                </a:ln>
                <a:solidFill>
                  <a:schemeClr val="accent2">
                    <a:lumMod val="40000"/>
                    <a:lumOff val="60000"/>
                  </a:schemeClr>
                </a:solidFill>
                <a:effectLst>
                  <a:outerShdw blurRad="50800" dist="38100" dir="5400000" algn="t" rotWithShape="0">
                    <a:prstClr val="black">
                      <a:alpha val="40000"/>
                    </a:prstClr>
                  </a:outerShdw>
                </a:effectLst>
              </a:rPr>
              <a:t>Kesimpulan</a:t>
            </a:r>
            <a:br>
              <a:rPr lang="en-ID" b="1" cap="none" dirty="0">
                <a:ln w="22225">
                  <a:solidFill>
                    <a:schemeClr val="accent2"/>
                  </a:solidFill>
                  <a:prstDash val="solid"/>
                </a:ln>
                <a:solidFill>
                  <a:schemeClr val="accent2">
                    <a:lumMod val="40000"/>
                    <a:lumOff val="60000"/>
                  </a:schemeClr>
                </a:solidFill>
              </a:rPr>
            </a:br>
            <a:endParaRPr lang="id-ID" dirty="0"/>
          </a:p>
        </p:txBody>
      </p:sp>
      <p:sp>
        <p:nvSpPr>
          <p:cNvPr id="3" name="Content Placeholder 2">
            <a:extLst>
              <a:ext uri="{FF2B5EF4-FFF2-40B4-BE49-F238E27FC236}">
                <a16:creationId xmlns:a16="http://schemas.microsoft.com/office/drawing/2014/main" id="{0C5E2541-D43C-474F-9CE1-2DCEF0DCFA5C}"/>
              </a:ext>
            </a:extLst>
          </p:cNvPr>
          <p:cNvSpPr>
            <a:spLocks noGrp="1"/>
          </p:cNvSpPr>
          <p:nvPr>
            <p:ph sz="quarter" idx="13"/>
          </p:nvPr>
        </p:nvSpPr>
        <p:spPr>
          <a:xfrm>
            <a:off x="711778" y="3546811"/>
            <a:ext cx="9053944" cy="3311189"/>
          </a:xfrm>
        </p:spPr>
        <p:txBody>
          <a:bodyPr/>
          <a:lstStyle/>
          <a:p>
            <a:r>
              <a:rPr lang="id-ID" dirty="0">
                <a:effectLst>
                  <a:glow rad="228600">
                    <a:schemeClr val="accent4">
                      <a:satMod val="175000"/>
                      <a:alpha val="40000"/>
                    </a:schemeClr>
                  </a:glow>
                </a:effectLst>
              </a:rPr>
              <a:t>Negara dan konstitusi adalah dwitunggal. Jika diibaratkan bangunan, negara sebagai pilar-pilar atau tembok tidak bisa berdiri kokoh tanpa pondasi yang kuat, yaitu konstitusi Indonesia. Hampir setiap negara mempunyai konstitusi, terlepas dari apakah konstitusi tersebut telah dilaksanakan dengan optimal apa belum. Yang jelas, konstitusi adalah perangkat negara yang perannya tidak bisa dipandang sebelah mata.</a:t>
            </a:r>
          </a:p>
        </p:txBody>
      </p:sp>
      <p:pic>
        <p:nvPicPr>
          <p:cNvPr id="6" name="Picture 5">
            <a:extLst>
              <a:ext uri="{FF2B5EF4-FFF2-40B4-BE49-F238E27FC236}">
                <a16:creationId xmlns:a16="http://schemas.microsoft.com/office/drawing/2014/main" id="{B64F0669-1FED-448B-B978-B55C0987A4F5}"/>
              </a:ext>
            </a:extLst>
          </p:cNvPr>
          <p:cNvPicPr>
            <a:picLocks noChangeAspect="1"/>
          </p:cNvPicPr>
          <p:nvPr/>
        </p:nvPicPr>
        <p:blipFill>
          <a:blip r:embed="rId2"/>
          <a:stretch>
            <a:fillRect/>
          </a:stretch>
        </p:blipFill>
        <p:spPr>
          <a:xfrm>
            <a:off x="7806520" y="195619"/>
            <a:ext cx="2940808" cy="2940808"/>
          </a:xfrm>
          <a:prstGeom prst="rect">
            <a:avLst/>
          </a:prstGeom>
        </p:spPr>
      </p:pic>
    </p:spTree>
    <p:extLst>
      <p:ext uri="{BB962C8B-B14F-4D97-AF65-F5344CB8AC3E}">
        <p14:creationId xmlns:p14="http://schemas.microsoft.com/office/powerpoint/2010/main" val="3570527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223</TotalTime>
  <Words>381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Agency FB</vt:lpstr>
      <vt:lpstr>Arial</vt:lpstr>
      <vt:lpstr>Bahnschrift</vt:lpstr>
      <vt:lpstr>Book Antiqua</vt:lpstr>
      <vt:lpstr>Chiller</vt:lpstr>
      <vt:lpstr>Clarendon BT</vt:lpstr>
      <vt:lpstr>Comic Sans MS</vt:lpstr>
      <vt:lpstr>Copperplate Gothic Bold</vt:lpstr>
      <vt:lpstr>Goudy Stout</vt:lpstr>
      <vt:lpstr>Segoe Print</vt:lpstr>
      <vt:lpstr>Times New Roman</vt:lpstr>
      <vt:lpstr>Tw Cen MT</vt:lpstr>
      <vt:lpstr>Wingdings</vt:lpstr>
      <vt:lpstr>Droplet</vt:lpstr>
      <vt:lpstr>PowerPoint Presentation</vt:lpstr>
      <vt:lpstr>PENGERTIAN NEGARA </vt:lpstr>
      <vt:lpstr>PowerPoint Presentation</vt:lpstr>
      <vt:lpstr>PowerPoint Presentation</vt:lpstr>
      <vt:lpstr>PowerPoint Presentation</vt:lpstr>
      <vt:lpstr>PowerPoint Presentation</vt:lpstr>
      <vt:lpstr>Tujuan konstitusi</vt:lpstr>
      <vt:lpstr>Dinamika konstitusi</vt:lpstr>
      <vt:lpstr>Kesimpulan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Negara dan konstitusi</dc:title>
  <dc:creator>heni andriani</dc:creator>
  <cp:lastModifiedBy>ASUS</cp:lastModifiedBy>
  <cp:revision>21</cp:revision>
  <dcterms:created xsi:type="dcterms:W3CDTF">2019-08-23T04:32:28Z</dcterms:created>
  <dcterms:modified xsi:type="dcterms:W3CDTF">2019-08-24T02:25:17Z</dcterms:modified>
</cp:coreProperties>
</file>