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8" r:id="rId2"/>
    <p:sldId id="256" r:id="rId3"/>
    <p:sldId id="299" r:id="rId4"/>
    <p:sldId id="261" r:id="rId5"/>
    <p:sldId id="286" r:id="rId6"/>
    <p:sldId id="295" r:id="rId7"/>
    <p:sldId id="296" r:id="rId8"/>
    <p:sldId id="292" r:id="rId9"/>
    <p:sldId id="294" r:id="rId10"/>
    <p:sldId id="297" r:id="rId11"/>
    <p:sldId id="301" r:id="rId12"/>
    <p:sldId id="303" r:id="rId13"/>
    <p:sldId id="304" r:id="rId14"/>
    <p:sldId id="305" r:id="rId15"/>
    <p:sldId id="306" r:id="rId16"/>
    <p:sldId id="307" r:id="rId17"/>
  </p:sldIdLst>
  <p:sldSz cx="9144000" cy="5143500" type="screen16x9"/>
  <p:notesSz cx="6858000" cy="9144000"/>
  <p:embeddedFontLst>
    <p:embeddedFont>
      <p:font typeface="Cinzel" panose="020B0604020202020204" charset="0"/>
      <p:regular r:id="rId19"/>
      <p:bold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A96"/>
    <a:srgbClr val="403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5C7082-3428-44F4-8997-AEEF26E0BF3C}">
  <a:tblStyle styleId="{6C5C7082-3428-44F4-8997-AEEF26E0B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 idx="4294967295"/>
          </p:nvPr>
        </p:nvSpPr>
        <p:spPr>
          <a:xfrm>
            <a:off x="930900" y="1696856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Hello!</a:t>
            </a:r>
            <a:endParaRPr b="1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294967295"/>
          </p:nvPr>
        </p:nvSpPr>
        <p:spPr>
          <a:xfrm>
            <a:off x="930900" y="2682356"/>
            <a:ext cx="7282200" cy="1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i="1" dirty="0"/>
              <a:t>Nama </a:t>
            </a:r>
            <a:r>
              <a:rPr lang="en-US" sz="1600" i="1" dirty="0" err="1"/>
              <a:t>Anggota</a:t>
            </a:r>
            <a:r>
              <a:rPr lang="en-US" sz="1600" i="1" dirty="0"/>
              <a:t> </a:t>
            </a:r>
            <a:r>
              <a:rPr lang="en-US" sz="1600" i="1" dirty="0" err="1"/>
              <a:t>Kelompok</a:t>
            </a:r>
            <a:r>
              <a:rPr lang="en-US" sz="1600" i="1" dirty="0"/>
              <a:t> 4: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 err="1"/>
              <a:t>Alfito</a:t>
            </a:r>
            <a:r>
              <a:rPr lang="en-US" sz="1600" b="1" i="1" dirty="0"/>
              <a:t> </a:t>
            </a:r>
            <a:r>
              <a:rPr lang="en-US" sz="1600" b="1" i="1" dirty="0" err="1"/>
              <a:t>nur</a:t>
            </a:r>
            <a:r>
              <a:rPr lang="en-US" sz="1600" b="1" i="1" dirty="0"/>
              <a:t> </a:t>
            </a:r>
            <a:r>
              <a:rPr lang="en-US" sz="1600" b="1" i="1" dirty="0" err="1"/>
              <a:t>arafah</a:t>
            </a:r>
            <a:r>
              <a:rPr lang="en-US" sz="1600" b="1" i="1" dirty="0"/>
              <a:t> 3054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 err="1"/>
              <a:t>Zelin</a:t>
            </a:r>
            <a:r>
              <a:rPr lang="en-US" sz="1600" b="1" i="1" dirty="0"/>
              <a:t> </a:t>
            </a:r>
            <a:r>
              <a:rPr lang="en-US" sz="1600" b="1" i="1" dirty="0" err="1"/>
              <a:t>zuraida</a:t>
            </a:r>
            <a:r>
              <a:rPr lang="en-US" sz="1600" b="1" i="1" dirty="0"/>
              <a:t> 3010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 err="1"/>
              <a:t>Ramadhanty</a:t>
            </a:r>
            <a:r>
              <a:rPr lang="en-US" sz="1600" b="1" i="1" dirty="0"/>
              <a:t> ap 3024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/>
              <a:t>Adelia </a:t>
            </a:r>
            <a:r>
              <a:rPr lang="en-US" sz="1600" b="1" i="1" dirty="0" err="1"/>
              <a:t>aggisa</a:t>
            </a:r>
            <a:r>
              <a:rPr lang="en-US" sz="1600" b="1" i="1" dirty="0"/>
              <a:t> 3048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i="1" dirty="0" err="1"/>
              <a:t>Widya</a:t>
            </a:r>
            <a:r>
              <a:rPr lang="en-US" sz="1600" b="1" i="1" dirty="0"/>
              <a:t> Kusuma 3048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1800" b="1" i="1" dirty="0"/>
          </a:p>
        </p:txBody>
      </p:sp>
      <p:pic>
        <p:nvPicPr>
          <p:cNvPr id="67" name="Google Shape;67;p13" descr="photo-1434030216411-0b793f4b4173.jpg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493200" y="119156"/>
            <a:ext cx="2157600" cy="21576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9475-3BDE-4F7C-908F-28DBA61C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MANFAAT WAWASAN NUSANTARA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7752-C4BF-4E85-BE66-91CDB57C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450" y="1392690"/>
            <a:ext cx="6695100" cy="3448200"/>
          </a:xfrm>
        </p:spPr>
        <p:txBody>
          <a:bodyPr/>
          <a:lstStyle/>
          <a:p>
            <a:pPr>
              <a:buFont typeface="+mj-lt"/>
              <a:buAutoNum type="alphaLcPeriod"/>
            </a:pPr>
            <a:r>
              <a:rPr lang="en-US" sz="1600" dirty="0" err="1"/>
              <a:t>diterima</a:t>
            </a:r>
            <a:r>
              <a:rPr lang="en-US" sz="1600" dirty="0"/>
              <a:t> dan </a:t>
            </a:r>
            <a:r>
              <a:rPr lang="en-US" sz="1600" dirty="0" err="1"/>
              <a:t>diakuinya</a:t>
            </a:r>
            <a:r>
              <a:rPr lang="en-US" sz="1600" dirty="0"/>
              <a:t> </a:t>
            </a:r>
            <a:r>
              <a:rPr lang="en-US" sz="1600" dirty="0" err="1"/>
              <a:t>konsepsi</a:t>
            </a:r>
            <a:r>
              <a:rPr lang="en-US" sz="1600" dirty="0"/>
              <a:t> </a:t>
            </a:r>
            <a:r>
              <a:rPr lang="en-US" sz="1600" dirty="0" err="1"/>
              <a:t>nusantara</a:t>
            </a:r>
            <a:r>
              <a:rPr lang="en-US" sz="1600" dirty="0"/>
              <a:t> </a:t>
            </a:r>
            <a:r>
              <a:rPr lang="en-US" sz="1600" dirty="0" err="1"/>
              <a:t>diforum</a:t>
            </a:r>
            <a:r>
              <a:rPr lang="en-US" sz="1600" dirty="0"/>
              <a:t> </a:t>
            </a:r>
            <a:r>
              <a:rPr lang="en-US" sz="1600" dirty="0" err="1"/>
              <a:t>internasional</a:t>
            </a:r>
            <a:endParaRPr lang="en-US" sz="1600" dirty="0"/>
          </a:p>
          <a:p>
            <a:pPr>
              <a:buFont typeface="+mj-lt"/>
              <a:buAutoNum type="alphaLcPeriod"/>
            </a:pPr>
            <a:r>
              <a:rPr lang="en-US" sz="1600" dirty="0" err="1"/>
              <a:t>Pertambahan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wilayah</a:t>
            </a:r>
            <a:r>
              <a:rPr lang="en-US" sz="1600" dirty="0"/>
              <a:t> territorial Indonesia</a:t>
            </a:r>
          </a:p>
          <a:p>
            <a:pPr>
              <a:buFont typeface="+mj-lt"/>
              <a:buAutoNum type="alphaLcPeriod"/>
            </a:pPr>
            <a:r>
              <a:rPr lang="en-US" sz="1600" dirty="0" err="1"/>
              <a:t>Pertambahan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wilayah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potensi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kesejahteraan</a:t>
            </a:r>
            <a:r>
              <a:rPr lang="en-US" sz="1600" dirty="0"/>
              <a:t> </a:t>
            </a:r>
            <a:r>
              <a:rPr lang="en-US" sz="1600" dirty="0" err="1"/>
              <a:t>rakyat</a:t>
            </a:r>
            <a:endParaRPr lang="en-US" sz="1600" dirty="0"/>
          </a:p>
          <a:p>
            <a:pPr>
              <a:buFont typeface="+mj-lt"/>
              <a:buAutoNum type="alphaLcPeriod"/>
            </a:pP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wawasan</a:t>
            </a:r>
            <a:r>
              <a:rPr lang="en-US" sz="1600" dirty="0"/>
              <a:t> </a:t>
            </a:r>
            <a:r>
              <a:rPr lang="en-US" sz="1600" dirty="0" err="1"/>
              <a:t>nusantara</a:t>
            </a:r>
            <a:r>
              <a:rPr lang="en-US" sz="1600" dirty="0"/>
              <a:t>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pandang</a:t>
            </a:r>
            <a:r>
              <a:rPr lang="en-US" sz="1600" dirty="0"/>
              <a:t> </a:t>
            </a:r>
            <a:r>
              <a:rPr lang="en-US" sz="1600" dirty="0" err="1"/>
              <a:t>tetntang</a:t>
            </a:r>
            <a:r>
              <a:rPr lang="en-US" sz="1600" dirty="0"/>
              <a:t> </a:t>
            </a:r>
            <a:r>
              <a:rPr lang="en-US" sz="1600" dirty="0" err="1"/>
              <a:t>keutuhan</a:t>
            </a:r>
            <a:r>
              <a:rPr lang="en-US" sz="1600" dirty="0"/>
              <a:t> </a:t>
            </a:r>
            <a:r>
              <a:rPr lang="en-US" sz="1600" dirty="0" err="1"/>
              <a:t>wilayah</a:t>
            </a:r>
            <a:r>
              <a:rPr lang="en-US" sz="1600" dirty="0"/>
              <a:t> </a:t>
            </a:r>
            <a:r>
              <a:rPr lang="en-US" sz="1600" dirty="0" err="1"/>
              <a:t>nusantara</a:t>
            </a:r>
            <a:r>
              <a:rPr lang="en-US" sz="1600" dirty="0"/>
              <a:t> yang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dipertahankan</a:t>
            </a:r>
            <a:r>
              <a:rPr lang="en-US" sz="1600" dirty="0"/>
              <a:t> oleh </a:t>
            </a:r>
            <a:r>
              <a:rPr lang="en-US" sz="1600" dirty="0" err="1"/>
              <a:t>bangsa</a:t>
            </a:r>
            <a:r>
              <a:rPr lang="en-US" sz="1600" dirty="0"/>
              <a:t> Indonesia</a:t>
            </a:r>
          </a:p>
          <a:p>
            <a:pPr>
              <a:buFont typeface="+mj-lt"/>
              <a:buAutoNum type="alphaLcPeriod"/>
            </a:pPr>
            <a:r>
              <a:rPr lang="en-US" sz="1600" dirty="0" err="1"/>
              <a:t>Wawasan</a:t>
            </a:r>
            <a:r>
              <a:rPr lang="en-US" sz="1600" dirty="0"/>
              <a:t> </a:t>
            </a:r>
            <a:r>
              <a:rPr lang="en-US" sz="1600" dirty="0" err="1"/>
              <a:t>nusantara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sarana</a:t>
            </a:r>
            <a:r>
              <a:rPr lang="en-US" sz="1600" dirty="0"/>
              <a:t> </a:t>
            </a:r>
            <a:r>
              <a:rPr lang="en-US" sz="1600" dirty="0" err="1"/>
              <a:t>intergrasi</a:t>
            </a:r>
            <a:r>
              <a:rPr lang="en-US" sz="1600" dirty="0"/>
              <a:t> </a:t>
            </a:r>
            <a:r>
              <a:rPr lang="en-US" sz="1600" dirty="0" err="1"/>
              <a:t>nasional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9D0B-7544-4D8F-986A-69C40C8CC7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C60-356C-4B93-B848-CE52D165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</a:t>
            </a:r>
            <a:r>
              <a:rPr lang="en-US" b="1" dirty="0" err="1"/>
              <a:t>Peranan</a:t>
            </a:r>
            <a:r>
              <a:rPr lang="en-US" b="1" dirty="0"/>
              <a:t> </a:t>
            </a:r>
            <a:r>
              <a:rPr lang="en-US" b="1" dirty="0" err="1"/>
              <a:t>wawasan</a:t>
            </a:r>
            <a:r>
              <a:rPr lang="en-US" b="1" dirty="0"/>
              <a:t> </a:t>
            </a:r>
            <a:r>
              <a:rPr lang="en-US" b="1" dirty="0" err="1"/>
              <a:t>nusantara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4823-A4F1-45E9-8830-FDD8D6826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/>
            </a:pP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 dan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serasi</a:t>
            </a:r>
            <a:r>
              <a:rPr lang="en-US" dirty="0"/>
              <a:t> dan </a:t>
            </a:r>
            <a:r>
              <a:rPr lang="en-US" dirty="0" err="1"/>
              <a:t>selaras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segenap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9B3CA-5C33-4E4E-B64B-B2A744E48B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 startAt="2"/>
            </a:pPr>
            <a:r>
              <a:rPr lang="en-US" dirty="0" err="1"/>
              <a:t>Menumbuhkan</a:t>
            </a:r>
            <a:r>
              <a:rPr lang="en-US" dirty="0"/>
              <a:t> rasa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A9A-0EB1-4345-8013-738DBD6237C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 startAt="3"/>
            </a:pP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EE07-706A-4DD6-9C40-5A5F02D8E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991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E575-145B-4DA0-B9C9-B7DD16AB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</a:t>
            </a: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geopolitik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F5DF-4271-4EFA-9FBD-D4284047F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en-US" sz="1400" dirty="0"/>
              <a:t>Kata </a:t>
            </a:r>
            <a:r>
              <a:rPr lang="en-US" sz="1400" dirty="0" err="1"/>
              <a:t>geopolitik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kata geo dan </a:t>
            </a:r>
            <a:r>
              <a:rPr lang="en-US" sz="1400" dirty="0" err="1"/>
              <a:t>politik</a:t>
            </a:r>
            <a:r>
              <a:rPr lang="en-US" sz="1400" dirty="0"/>
              <a:t>. “Geo”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 dan “</a:t>
            </a:r>
            <a:r>
              <a:rPr lang="en-US" sz="1400" dirty="0" err="1"/>
              <a:t>Politik</a:t>
            </a:r>
            <a:r>
              <a:rPr lang="en-US" sz="1400" dirty="0"/>
              <a:t>”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Yunani </a:t>
            </a:r>
            <a:r>
              <a:rPr lang="en-US" sz="1400" dirty="0" err="1"/>
              <a:t>yaitu</a:t>
            </a:r>
            <a:r>
              <a:rPr lang="en-US" sz="1400" dirty="0"/>
              <a:t> politeia,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yang </a:t>
            </a:r>
            <a:r>
              <a:rPr lang="en-US" sz="1400" dirty="0" err="1"/>
              <a:t>berdiri</a:t>
            </a:r>
            <a:r>
              <a:rPr lang="en-US" sz="1400" dirty="0"/>
              <a:t> </a:t>
            </a:r>
            <a:r>
              <a:rPr lang="en-US" sz="1400" dirty="0" err="1"/>
              <a:t>sendiri</a:t>
            </a:r>
            <a:r>
              <a:rPr lang="en-US" sz="1400" dirty="0"/>
              <a:t> (negara). </a:t>
            </a:r>
          </a:p>
          <a:p>
            <a:pPr marL="7620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Inggris</a:t>
            </a:r>
            <a:r>
              <a:rPr lang="en-US" sz="1400" dirty="0"/>
              <a:t>, politics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rangkaian</a:t>
            </a:r>
            <a:r>
              <a:rPr lang="en-US" sz="1400" dirty="0"/>
              <a:t> </a:t>
            </a:r>
            <a:r>
              <a:rPr lang="en-US" sz="1400" dirty="0" err="1"/>
              <a:t>asas</a:t>
            </a:r>
            <a:r>
              <a:rPr lang="en-US" sz="1400" dirty="0"/>
              <a:t> (</a:t>
            </a:r>
            <a:r>
              <a:rPr lang="en-US" sz="1400" dirty="0" err="1"/>
              <a:t>prinsip</a:t>
            </a:r>
            <a:r>
              <a:rPr lang="en-US" sz="1400" dirty="0"/>
              <a:t>), </a:t>
            </a:r>
            <a:r>
              <a:rPr lang="en-US" sz="1400" dirty="0" err="1"/>
              <a:t>keadaan</a:t>
            </a:r>
            <a:r>
              <a:rPr lang="en-US" sz="1400" dirty="0"/>
              <a:t>, </a:t>
            </a:r>
            <a:r>
              <a:rPr lang="en-US" sz="1400" dirty="0" err="1"/>
              <a:t>cara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cita-cita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 Dan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Indonesia, </a:t>
            </a:r>
            <a:r>
              <a:rPr lang="en-US" sz="1400" dirty="0" err="1"/>
              <a:t>politik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makna</a:t>
            </a:r>
            <a:r>
              <a:rPr lang="en-US" sz="1400" dirty="0"/>
              <a:t> </a:t>
            </a:r>
            <a:r>
              <a:rPr lang="en-US" sz="1400" dirty="0" err="1"/>
              <a:t>kepentingan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warga</a:t>
            </a:r>
            <a:r>
              <a:rPr lang="en-US" sz="1400" dirty="0"/>
              <a:t> negara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bangsa</a:t>
            </a:r>
            <a:r>
              <a:rPr lang="en-US" sz="1400" dirty="0"/>
              <a:t>.</a:t>
            </a:r>
          </a:p>
          <a:p>
            <a:pPr marL="76200" indent="0" algn="just">
              <a:buNone/>
            </a:pP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geopolitik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dan </a:t>
            </a:r>
            <a:r>
              <a:rPr lang="en-US" sz="1400" dirty="0" err="1"/>
              <a:t>sikap</a:t>
            </a:r>
            <a:r>
              <a:rPr lang="en-US" sz="1400" dirty="0"/>
              <a:t> </a:t>
            </a:r>
            <a:r>
              <a:rPr lang="en-US" sz="1400" dirty="0" err="1"/>
              <a:t>bangsa</a:t>
            </a:r>
            <a:r>
              <a:rPr lang="en-US" sz="1400" dirty="0"/>
              <a:t> Indonesia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, </a:t>
            </a:r>
            <a:r>
              <a:rPr lang="en-US" sz="1400" dirty="0" err="1"/>
              <a:t>lingkungan</a:t>
            </a:r>
            <a:r>
              <a:rPr lang="en-US" sz="1400" dirty="0"/>
              <a:t>, yang </a:t>
            </a:r>
            <a:r>
              <a:rPr lang="en-US" sz="1400" dirty="0" err="1"/>
              <a:t>berwujud</a:t>
            </a:r>
            <a:r>
              <a:rPr lang="en-US" sz="1400" dirty="0"/>
              <a:t> Negara </a:t>
            </a:r>
            <a:r>
              <a:rPr lang="en-US" sz="1400" dirty="0" err="1"/>
              <a:t>kepulauan</a:t>
            </a:r>
            <a:r>
              <a:rPr lang="en-US" sz="1400" dirty="0"/>
              <a:t> </a:t>
            </a:r>
            <a:r>
              <a:rPr lang="en-US" sz="1400" dirty="0" err="1"/>
              <a:t>berlandaskan</a:t>
            </a:r>
            <a:r>
              <a:rPr lang="en-US" sz="1400" dirty="0"/>
              <a:t> Pancasila dan UUD 1945.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23F7-FDA6-4836-91B2-D68716C450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37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7CF-A7EB-495E-874E-799603F4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 </a:t>
            </a:r>
            <a:r>
              <a:rPr lang="en-US" b="1" dirty="0" err="1"/>
              <a:t>Teori-teori</a:t>
            </a:r>
            <a:r>
              <a:rPr lang="en-US" b="1" dirty="0"/>
              <a:t> </a:t>
            </a:r>
            <a:r>
              <a:rPr lang="en-US" b="1" dirty="0" err="1"/>
              <a:t>gepolitik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B4EE-08EC-4A8F-B6BE-FBAE4E69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65" y="1477750"/>
            <a:ext cx="8144540" cy="3448200"/>
          </a:xfrm>
        </p:spPr>
        <p:txBody>
          <a:bodyPr/>
          <a:lstStyle/>
          <a:p>
            <a:pPr marL="533400" indent="-457200" algn="ctr">
              <a:buFont typeface="+mj-lt"/>
              <a:buAutoNum type="alphaLcPeriod"/>
            </a:pP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geopolitik</a:t>
            </a:r>
            <a:r>
              <a:rPr lang="en-US" sz="2000" dirty="0"/>
              <a:t> </a:t>
            </a:r>
            <a:r>
              <a:rPr lang="en-US" sz="2000" dirty="0" err="1"/>
              <a:t>Frederich</a:t>
            </a:r>
            <a:r>
              <a:rPr lang="en-US" sz="2000" dirty="0"/>
              <a:t> </a:t>
            </a:r>
            <a:r>
              <a:rPr lang="en-US" sz="2000" dirty="0" err="1"/>
              <a:t>Ratzel</a:t>
            </a:r>
            <a:endParaRPr lang="en-US" sz="2000" dirty="0"/>
          </a:p>
          <a:p>
            <a:pPr marL="533400" indent="-457200" algn="ctr">
              <a:buFont typeface="+mj-lt"/>
              <a:buAutoNum type="alphaLcPeriod"/>
            </a:pP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geopolitik</a:t>
            </a:r>
            <a:r>
              <a:rPr lang="en-US" sz="2000" dirty="0"/>
              <a:t> Rudolf </a:t>
            </a:r>
            <a:r>
              <a:rPr lang="en-US" sz="2000" dirty="0" err="1"/>
              <a:t>Kjellen</a:t>
            </a:r>
            <a:endParaRPr lang="en-US" sz="2000" dirty="0"/>
          </a:p>
          <a:p>
            <a:pPr marL="533400" indent="-457200" algn="ctr">
              <a:buFont typeface="+mj-lt"/>
              <a:buAutoNum type="alphaLcPeriod"/>
            </a:pP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geopolitik</a:t>
            </a:r>
            <a:r>
              <a:rPr lang="en-US" sz="2000" dirty="0"/>
              <a:t> Karl Haushofer</a:t>
            </a:r>
          </a:p>
          <a:p>
            <a:pPr marL="533400" indent="-457200" algn="ctr">
              <a:buFont typeface="+mj-lt"/>
              <a:buAutoNum type="alphaLcPeriod"/>
            </a:pP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geopolitik</a:t>
            </a:r>
            <a:r>
              <a:rPr lang="en-US" sz="2000" dirty="0"/>
              <a:t> </a:t>
            </a:r>
            <a:r>
              <a:rPr lang="en-US" sz="2000" dirty="0" err="1"/>
              <a:t>Alferd</a:t>
            </a:r>
            <a:r>
              <a:rPr lang="en-US" sz="2000" dirty="0"/>
              <a:t> Thayer Mahan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685D6-1ECF-4FC3-8EDB-180F820A6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3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804-A9D3-4485-BB9C-1F9F5A80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12. </a:t>
            </a:r>
            <a:r>
              <a:rPr lang="en-US" b="1" dirty="0" err="1"/>
              <a:t>Paham</a:t>
            </a:r>
            <a:r>
              <a:rPr lang="en-US" b="1" dirty="0"/>
              <a:t> </a:t>
            </a:r>
            <a:r>
              <a:rPr lang="en-US" b="1" dirty="0" err="1"/>
              <a:t>geopolitik</a:t>
            </a:r>
            <a:r>
              <a:rPr lang="en-US" b="1" dirty="0"/>
              <a:t> </a:t>
            </a:r>
            <a:r>
              <a:rPr lang="en-US" b="1" dirty="0" err="1"/>
              <a:t>bangsa</a:t>
            </a:r>
            <a:r>
              <a:rPr lang="en-US" b="1" dirty="0"/>
              <a:t> </a:t>
            </a:r>
            <a:r>
              <a:rPr lang="en-US" b="1" dirty="0" err="1"/>
              <a:t>indonesia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3970-1895-4DB4-BA0D-7B0EEEAE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549" y="1477750"/>
            <a:ext cx="8644270" cy="3448200"/>
          </a:xfrm>
        </p:spPr>
        <p:txBody>
          <a:bodyPr/>
          <a:lstStyle/>
          <a:p>
            <a:pPr>
              <a:buFont typeface="+mj-lt"/>
              <a:buAutoNum type="alphaLcPeriod"/>
            </a:pPr>
            <a:r>
              <a:rPr lang="en-US" sz="1800" dirty="0" err="1"/>
              <a:t>Paham</a:t>
            </a:r>
            <a:r>
              <a:rPr lang="en-US" sz="1800" dirty="0"/>
              <a:t> </a:t>
            </a:r>
            <a:r>
              <a:rPr lang="en-US" sz="1800" dirty="0" err="1"/>
              <a:t>geopolitik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Indonesia </a:t>
            </a:r>
            <a:r>
              <a:rPr lang="en-US" sz="1800" dirty="0" err="1"/>
              <a:t>terumuskan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konsepsi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</a:t>
            </a:r>
            <a:r>
              <a:rPr lang="en-US" sz="1800" dirty="0" err="1"/>
              <a:t>nusantara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800" dirty="0" err="1"/>
              <a:t>Geopolitik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faktor-faktor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</a:t>
            </a:r>
            <a:r>
              <a:rPr lang="en-US" sz="1800" dirty="0" err="1"/>
              <a:t>wilayah</a:t>
            </a:r>
            <a:r>
              <a:rPr lang="en-US" sz="1800" dirty="0"/>
              <a:t> negara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nasionalnya</a:t>
            </a:r>
            <a:r>
              <a:rPr lang="en-US" sz="1800" dirty="0"/>
              <a:t>. </a:t>
            </a:r>
          </a:p>
          <a:p>
            <a:pPr>
              <a:buFont typeface="+mj-lt"/>
              <a:buAutoNum type="alphaLcPeriod"/>
            </a:pPr>
            <a:r>
              <a:rPr lang="en-US" sz="1800" dirty="0" err="1"/>
              <a:t>Geopolitik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kebijakan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rangka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nasional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letak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negara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ilmiah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08B1-EA80-4F9F-9CD9-75748851AC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34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EC56-E30D-4B6D-9670-11E5BAC0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6BA4-F829-4395-BD8F-0F3F4C29F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19950-06FE-4928-A47E-AF43F50E01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37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C545-7FE7-4FB8-8047-42D5C2BD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menambahkan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1FC3-D6A3-4C8C-BAE3-BFD5D6CDA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3788-D269-40E6-9F99-BB19F5B7C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84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606055" y="1991850"/>
            <a:ext cx="795315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geopolitik</a:t>
            </a:r>
            <a:br>
              <a:rPr lang="en-US" dirty="0"/>
            </a:br>
            <a:r>
              <a:rPr lang="en-US" dirty="0"/>
              <a:t>di </a:t>
            </a:r>
            <a:r>
              <a:rPr lang="en-US" dirty="0" err="1"/>
              <a:t>indonesia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DB1A-D72D-41EC-B2D9-FDC09F8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wawasan</a:t>
            </a:r>
            <a:r>
              <a:rPr lang="en-US" b="1" dirty="0"/>
              <a:t> </a:t>
            </a:r>
            <a:r>
              <a:rPr lang="en-US" b="1" dirty="0" err="1"/>
              <a:t>nusantara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72016-9BEB-4D2C-A429-0DEDBD95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450" y="1467121"/>
            <a:ext cx="6695100" cy="3750810"/>
          </a:xfrm>
        </p:spPr>
        <p:txBody>
          <a:bodyPr/>
          <a:lstStyle/>
          <a:p>
            <a:pPr marL="342900" indent="-342900" algn="just">
              <a:buFont typeface="+mj-lt"/>
              <a:buAutoNum type="alphaLcPeriod"/>
            </a:pP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etimologis</a:t>
            </a:r>
            <a:r>
              <a:rPr lang="en-US" sz="1400" dirty="0"/>
              <a:t> </a:t>
            </a:r>
            <a:r>
              <a:rPr lang="en-US" sz="1400" dirty="0" err="1"/>
              <a:t>wawasan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kata </a:t>
            </a:r>
            <a:r>
              <a:rPr lang="en-US" sz="1400" dirty="0" err="1"/>
              <a:t>wawas</a:t>
            </a:r>
            <a:r>
              <a:rPr lang="en-US" sz="1400" dirty="0"/>
              <a:t> (Bahasa </a:t>
            </a:r>
            <a:r>
              <a:rPr lang="en-US" sz="1400" dirty="0" err="1"/>
              <a:t>jawa</a:t>
            </a:r>
            <a:r>
              <a:rPr lang="en-US" sz="1400" dirty="0"/>
              <a:t>)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tinjauan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pengelihatan</a:t>
            </a:r>
            <a:r>
              <a:rPr lang="en-US" sz="1400" dirty="0"/>
              <a:t> </a:t>
            </a:r>
            <a:r>
              <a:rPr lang="en-US" sz="1400" dirty="0" err="1"/>
              <a:t>indrawi</a:t>
            </a:r>
            <a:r>
              <a:rPr lang="en-US" sz="1400" dirty="0"/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kata </a:t>
            </a:r>
            <a:r>
              <a:rPr lang="en-US" sz="1400" dirty="0" err="1"/>
              <a:t>mawas</a:t>
            </a:r>
            <a:r>
              <a:rPr lang="en-US" sz="1400" dirty="0"/>
              <a:t> yang </a:t>
            </a:r>
            <a:r>
              <a:rPr lang="en-US" sz="1400" dirty="0" err="1"/>
              <a:t>berarti</a:t>
            </a:r>
            <a:r>
              <a:rPr lang="en-US" sz="1400" dirty="0"/>
              <a:t> </a:t>
            </a:r>
            <a:r>
              <a:rPr lang="en-US" sz="1400" dirty="0" err="1"/>
              <a:t>memandang</a:t>
            </a:r>
            <a:r>
              <a:rPr lang="en-US" sz="1400" dirty="0"/>
              <a:t>, </a:t>
            </a:r>
            <a:r>
              <a:rPr lang="en-US" sz="1400" dirty="0" err="1"/>
              <a:t>meninjau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.  </a:t>
            </a:r>
            <a:r>
              <a:rPr lang="en-US" sz="1400" dirty="0" err="1"/>
              <a:t>Wawasan</a:t>
            </a:r>
            <a:r>
              <a:rPr lang="en-US" sz="1400" dirty="0"/>
              <a:t> </a:t>
            </a:r>
            <a:r>
              <a:rPr lang="en-US" sz="1400" dirty="0" err="1"/>
              <a:t>artinya</a:t>
            </a:r>
            <a:r>
              <a:rPr lang="en-US" sz="1400" dirty="0"/>
              <a:t> </a:t>
            </a:r>
            <a:r>
              <a:rPr lang="en-US" sz="1400" dirty="0" err="1"/>
              <a:t>pandangan</a:t>
            </a:r>
            <a:r>
              <a:rPr lang="en-US" sz="1400" dirty="0"/>
              <a:t>, </a:t>
            </a:r>
            <a:r>
              <a:rPr lang="en-US" sz="1400" dirty="0" err="1"/>
              <a:t>tinjauan</a:t>
            </a:r>
            <a:r>
              <a:rPr lang="en-US" sz="1400" dirty="0"/>
              <a:t>, </a:t>
            </a:r>
            <a:r>
              <a:rPr lang="en-US" sz="1400" dirty="0" err="1"/>
              <a:t>pengelihatan</a:t>
            </a:r>
            <a:r>
              <a:rPr lang="en-US" sz="1400" dirty="0"/>
              <a:t>, </a:t>
            </a:r>
            <a:r>
              <a:rPr lang="en-US" sz="1400" dirty="0" err="1"/>
              <a:t>tanggap</a:t>
            </a:r>
            <a:r>
              <a:rPr lang="en-US" sz="1400" dirty="0"/>
              <a:t> </a:t>
            </a:r>
            <a:r>
              <a:rPr lang="en-US" sz="1400" dirty="0" err="1"/>
              <a:t>indrawi</a:t>
            </a:r>
            <a:r>
              <a:rPr lang="en-US" sz="1400" dirty="0"/>
              <a:t>. Dan </a:t>
            </a:r>
            <a:r>
              <a:rPr lang="en-US" sz="1400" dirty="0" err="1"/>
              <a:t>berarti</a:t>
            </a:r>
            <a:r>
              <a:rPr lang="en-US" sz="1400" dirty="0"/>
              <a:t> juga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dan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1400" dirty="0"/>
              <a:t>Nusantara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kata </a:t>
            </a:r>
            <a:r>
              <a:rPr lang="en-US" sz="1400" dirty="0" err="1"/>
              <a:t>nusa</a:t>
            </a:r>
            <a:r>
              <a:rPr lang="en-US" sz="1400" dirty="0"/>
              <a:t> dan </a:t>
            </a:r>
            <a:r>
              <a:rPr lang="en-US" sz="1400" dirty="0" err="1"/>
              <a:t>antara</a:t>
            </a:r>
            <a:r>
              <a:rPr lang="en-US" sz="1400" dirty="0"/>
              <a:t>. Nusa </a:t>
            </a:r>
            <a:r>
              <a:rPr lang="en-US" sz="1400" dirty="0" err="1"/>
              <a:t>artinya</a:t>
            </a:r>
            <a:r>
              <a:rPr lang="en-US" sz="1400" dirty="0"/>
              <a:t> </a:t>
            </a:r>
            <a:r>
              <a:rPr lang="en-US" sz="1400" dirty="0" err="1"/>
              <a:t>pulau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 </a:t>
            </a:r>
            <a:r>
              <a:rPr lang="en-US" sz="1400" dirty="0" err="1"/>
              <a:t>kepulauan</a:t>
            </a:r>
            <a:r>
              <a:rPr lang="en-US" sz="1400" dirty="0"/>
              <a:t>. Antara </a:t>
            </a:r>
            <a:r>
              <a:rPr lang="en-US" sz="1400" dirty="0" err="1"/>
              <a:t>artinya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unsur</a:t>
            </a:r>
            <a:r>
              <a:rPr lang="en-US" sz="1400" dirty="0"/>
              <a:t>. Dan </a:t>
            </a:r>
            <a:r>
              <a:rPr lang="en-US" sz="1400" dirty="0" err="1"/>
              <a:t>nusantara</a:t>
            </a:r>
            <a:r>
              <a:rPr lang="en-US" sz="1400" dirty="0"/>
              <a:t> </a:t>
            </a:r>
            <a:r>
              <a:rPr lang="en-US" sz="1400" dirty="0" err="1"/>
              <a:t>artinya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 </a:t>
            </a:r>
            <a:r>
              <a:rPr lang="en-US" sz="1400" dirty="0" err="1"/>
              <a:t>kepulauan</a:t>
            </a:r>
            <a:r>
              <a:rPr lang="en-US" sz="1400" dirty="0"/>
              <a:t> yang </a:t>
            </a:r>
            <a:r>
              <a:rPr lang="en-US" sz="1400" dirty="0" err="1"/>
              <a:t>terletak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benua</a:t>
            </a:r>
            <a:r>
              <a:rPr lang="en-US" sz="1400" dirty="0"/>
              <a:t> dan </a:t>
            </a:r>
            <a:r>
              <a:rPr lang="en-US" sz="1400" dirty="0" err="1"/>
              <a:t>dua</a:t>
            </a:r>
            <a:r>
              <a:rPr lang="en-US" sz="1400" dirty="0"/>
              <a:t> Samudra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terminologis</a:t>
            </a:r>
            <a:r>
              <a:rPr lang="en-US" sz="1400" dirty="0"/>
              <a:t>, </a:t>
            </a:r>
            <a:r>
              <a:rPr lang="en-US" sz="1400" dirty="0" err="1"/>
              <a:t>pengertian</a:t>
            </a:r>
            <a:r>
              <a:rPr lang="en-US" sz="1400" dirty="0"/>
              <a:t> </a:t>
            </a:r>
            <a:r>
              <a:rPr lang="en-US" sz="1400" dirty="0" err="1"/>
              <a:t>wawasan</a:t>
            </a:r>
            <a:r>
              <a:rPr lang="en-US" sz="1400" dirty="0"/>
              <a:t> </a:t>
            </a:r>
            <a:r>
              <a:rPr lang="en-US" sz="1400" dirty="0" err="1"/>
              <a:t>nusantara</a:t>
            </a:r>
            <a:r>
              <a:rPr lang="en-US" sz="1400" dirty="0"/>
              <a:t> </a:t>
            </a:r>
            <a:r>
              <a:rPr lang="en-US" sz="1400" dirty="0" err="1"/>
              <a:t>menurut</a:t>
            </a:r>
            <a:r>
              <a:rPr lang="en-US" sz="1400" dirty="0"/>
              <a:t>  prof. Wan Usman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wawasan</a:t>
            </a:r>
            <a:r>
              <a:rPr lang="en-US" sz="1400" dirty="0"/>
              <a:t> </a:t>
            </a:r>
            <a:r>
              <a:rPr lang="en-US" sz="1400" dirty="0" err="1"/>
              <a:t>nusantara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pandang</a:t>
            </a:r>
            <a:r>
              <a:rPr lang="en-US" sz="1400" dirty="0"/>
              <a:t> </a:t>
            </a:r>
            <a:r>
              <a:rPr lang="en-US" sz="1400" dirty="0" err="1"/>
              <a:t>bangsa</a:t>
            </a:r>
            <a:r>
              <a:rPr lang="en-US" sz="1400" dirty="0"/>
              <a:t> Indonesia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diri</a:t>
            </a:r>
            <a:r>
              <a:rPr lang="en-US" sz="1400" dirty="0"/>
              <a:t> dan </a:t>
            </a:r>
            <a:r>
              <a:rPr lang="en-US" sz="1400" dirty="0" err="1"/>
              <a:t>tanah</a:t>
            </a:r>
            <a:r>
              <a:rPr lang="en-US" sz="1400" dirty="0"/>
              <a:t> </a:t>
            </a:r>
            <a:r>
              <a:rPr lang="en-US" sz="1400" dirty="0" err="1"/>
              <a:t>airnya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negara </a:t>
            </a:r>
            <a:r>
              <a:rPr lang="en-US" sz="1400" dirty="0" err="1"/>
              <a:t>kepulauan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 yang </a:t>
            </a:r>
            <a:r>
              <a:rPr lang="en-US" sz="1400" dirty="0" err="1"/>
              <a:t>beragam</a:t>
            </a:r>
            <a:r>
              <a:rPr lang="en-US" sz="1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E14C-F13F-4C3C-A84C-BFFB4A774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78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887875" y="295641"/>
            <a:ext cx="5368200" cy="1123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2. LATAR BELAKANG </a:t>
            </a:r>
            <a:r>
              <a:rPr lang="en-US" sz="1800" dirty="0"/>
              <a:t>YANG MEMPENGARUHI TUMBUHNYA KONSEPSI </a:t>
            </a:r>
            <a:r>
              <a:rPr lang="en-US" sz="1800" b="1" dirty="0"/>
              <a:t>WAWASAN NUSANTARA</a:t>
            </a:r>
            <a:r>
              <a:rPr lang="en-US" sz="1800" dirty="0"/>
              <a:t> ADALAH:</a:t>
            </a:r>
            <a:endParaRPr sz="18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69530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ctr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Falsafah</a:t>
            </a:r>
            <a:r>
              <a:rPr lang="en-US" dirty="0"/>
              <a:t> Pancasila</a:t>
            </a:r>
          </a:p>
          <a:p>
            <a:pPr marL="533400" lvl="0" indent="-457200" algn="ctr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sejarah</a:t>
            </a:r>
            <a:endParaRPr lang="en-US" dirty="0"/>
          </a:p>
          <a:p>
            <a:pPr marL="533400" lvl="0" indent="-457200" algn="ctr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dan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budaya</a:t>
            </a:r>
            <a:endParaRPr lang="en-US" dirty="0"/>
          </a:p>
          <a:p>
            <a:pPr marL="533400" lvl="0" indent="-457200" algn="ctr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geopolitis</a:t>
            </a:r>
            <a:r>
              <a:rPr lang="en-US" dirty="0"/>
              <a:t> dan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F18E-EFA8-46E1-A728-091AD753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176" y="169408"/>
            <a:ext cx="6373598" cy="1074425"/>
          </a:xfrm>
        </p:spPr>
        <p:txBody>
          <a:bodyPr/>
          <a:lstStyle/>
          <a:p>
            <a:r>
              <a:rPr lang="en-US" sz="1800" b="1" i="1" dirty="0"/>
              <a:t>3. HAKIKAT WAWASAN NUSANTARA </a:t>
            </a:r>
            <a:r>
              <a:rPr lang="en-US" sz="1800" i="1" dirty="0"/>
              <a:t>ADALAH KEUTUHAN BANGSA DAN KESATUAN WILAYAH NASIONAL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00AA-F927-4980-8E83-7E4F2D0F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</p:spPr>
        <p:txBody>
          <a:bodyPr numCol="2"/>
          <a:lstStyle/>
          <a:p>
            <a:pPr marL="76200" indent="0" algn="ctr">
              <a:buNone/>
            </a:pPr>
            <a:r>
              <a:rPr lang="en-US" sz="1800" dirty="0" err="1"/>
              <a:t>Hakikat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Nusantara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keutuhan</a:t>
            </a:r>
            <a:r>
              <a:rPr lang="en-US" sz="1800" dirty="0"/>
              <a:t> dan </a:t>
            </a:r>
            <a:r>
              <a:rPr lang="en-US" sz="1800" dirty="0" err="1"/>
              <a:t>kesatuan</a:t>
            </a:r>
            <a:r>
              <a:rPr lang="en-US" sz="1800" dirty="0"/>
              <a:t> </a:t>
            </a:r>
            <a:r>
              <a:rPr lang="en-US" sz="1800" dirty="0" err="1"/>
              <a:t>wilayah</a:t>
            </a:r>
            <a:r>
              <a:rPr lang="en-US" sz="1800" dirty="0"/>
              <a:t> </a:t>
            </a:r>
            <a:r>
              <a:rPr lang="en-US" sz="1800" dirty="0" err="1"/>
              <a:t>nasional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kata lain, </a:t>
            </a:r>
            <a:r>
              <a:rPr lang="en-US" sz="1800" dirty="0" err="1"/>
              <a:t>hakikat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Nusantara </a:t>
            </a:r>
            <a:r>
              <a:rPr lang="en-US" sz="1800" dirty="0" err="1"/>
              <a:t>adalah</a:t>
            </a:r>
            <a:r>
              <a:rPr lang="en-US" sz="1800" dirty="0"/>
              <a:t> “</a:t>
            </a:r>
            <a:r>
              <a:rPr lang="en-US" sz="1800" dirty="0" err="1"/>
              <a:t>persatuan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dan </a:t>
            </a:r>
            <a:r>
              <a:rPr lang="en-US" sz="1800" dirty="0" err="1"/>
              <a:t>kesatuan</a:t>
            </a:r>
            <a:r>
              <a:rPr lang="en-US" sz="1800" dirty="0"/>
              <a:t> </a:t>
            </a:r>
            <a:r>
              <a:rPr lang="en-US" sz="1800" dirty="0" err="1"/>
              <a:t>wilayah</a:t>
            </a:r>
            <a:r>
              <a:rPr lang="en-US" sz="1800" dirty="0"/>
              <a:t>.</a:t>
            </a:r>
          </a:p>
          <a:p>
            <a:pPr marL="76200" indent="0" algn="ctr">
              <a:buNone/>
            </a:pPr>
            <a:endParaRPr lang="en-US" sz="1800" dirty="0"/>
          </a:p>
          <a:p>
            <a:pPr marL="76200" indent="0" algn="ctr">
              <a:buNone/>
            </a:pPr>
            <a:endParaRPr lang="en-US" sz="1800" dirty="0"/>
          </a:p>
          <a:p>
            <a:pPr marL="76200" indent="0" algn="ctr">
              <a:buNone/>
            </a:pPr>
            <a:r>
              <a:rPr lang="en-US" sz="1800" dirty="0" err="1"/>
              <a:t>Dalam</a:t>
            </a:r>
            <a:r>
              <a:rPr lang="en-US" sz="1800" dirty="0"/>
              <a:t> GBHN </a:t>
            </a:r>
            <a:r>
              <a:rPr lang="en-US" sz="1800" dirty="0" err="1"/>
              <a:t>disebutkan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hakikat</a:t>
            </a:r>
            <a:r>
              <a:rPr lang="en-US" sz="1800" dirty="0"/>
              <a:t> </a:t>
            </a:r>
            <a:r>
              <a:rPr lang="en-US" sz="1800" dirty="0" err="1"/>
              <a:t>Wawasan</a:t>
            </a:r>
            <a:r>
              <a:rPr lang="en-US" sz="1800" dirty="0"/>
              <a:t> Nusantara </a:t>
            </a:r>
            <a:r>
              <a:rPr lang="en-US" sz="1800" dirty="0" err="1"/>
              <a:t>diwujudkan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kepulauan</a:t>
            </a:r>
            <a:r>
              <a:rPr lang="en-US" sz="1800" dirty="0"/>
              <a:t> </a:t>
            </a:r>
            <a:r>
              <a:rPr lang="en-US" sz="1800" dirty="0" err="1"/>
              <a:t>nusantara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kesatuan</a:t>
            </a:r>
            <a:r>
              <a:rPr lang="en-US" sz="1800" dirty="0"/>
              <a:t> </a:t>
            </a:r>
            <a:r>
              <a:rPr lang="en-US" sz="1800" dirty="0" err="1"/>
              <a:t>politik</a:t>
            </a:r>
            <a:r>
              <a:rPr lang="en-US" sz="1800" dirty="0"/>
              <a:t>, </a:t>
            </a:r>
            <a:r>
              <a:rPr lang="en-US" sz="1800" dirty="0" err="1"/>
              <a:t>ekonomi</a:t>
            </a:r>
            <a:r>
              <a:rPr lang="en-US" sz="1800" dirty="0"/>
              <a:t>, social </a:t>
            </a:r>
            <a:r>
              <a:rPr lang="en-US" sz="1800" dirty="0" err="1"/>
              <a:t>budaya</a:t>
            </a:r>
            <a:r>
              <a:rPr lang="en-US" sz="1800" dirty="0"/>
              <a:t>, dan </a:t>
            </a:r>
            <a:r>
              <a:rPr lang="en-US" sz="1800" dirty="0" err="1"/>
              <a:t>pertahanan</a:t>
            </a:r>
            <a:r>
              <a:rPr lang="en-US" sz="1800" dirty="0"/>
              <a:t> </a:t>
            </a:r>
            <a:r>
              <a:rPr lang="en-US" sz="1800" dirty="0" err="1"/>
              <a:t>keamanan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ADC53-F201-4E9A-B75A-0366C055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799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49-CF36-4BC7-8535-DEDD0BE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370125"/>
            <a:ext cx="5384770" cy="953747"/>
          </a:xfrm>
        </p:spPr>
        <p:txBody>
          <a:bodyPr/>
          <a:lstStyle/>
          <a:p>
            <a:r>
              <a:rPr lang="en-US" b="1" dirty="0"/>
              <a:t>4. </a:t>
            </a:r>
            <a:r>
              <a:rPr lang="en-US" b="1" dirty="0" err="1"/>
              <a:t>Ajaran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0B5B-68D9-4FD8-AF82-5FDE9EA0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718" y="1518375"/>
            <a:ext cx="3126900" cy="3255000"/>
          </a:xfrm>
        </p:spPr>
        <p:txBody>
          <a:bodyPr/>
          <a:lstStyle/>
          <a:p>
            <a:pPr marL="558800" indent="-457200" algn="ctr">
              <a:buFont typeface="+mj-lt"/>
              <a:buAutoNum type="alphaLcPeriod"/>
            </a:pP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idil</a:t>
            </a:r>
            <a:r>
              <a:rPr lang="en-US" dirty="0"/>
              <a:t> Pancasila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CB1BD-70C0-49D5-95A3-FF68240B85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63715" y="1518375"/>
            <a:ext cx="3126900" cy="3255000"/>
          </a:xfrm>
        </p:spPr>
        <p:txBody>
          <a:bodyPr/>
          <a:lstStyle/>
          <a:p>
            <a:pPr algn="ctr">
              <a:buFont typeface="+mj-lt"/>
              <a:buAutoNum type="alphaLcPeriod" startAt="2"/>
            </a:pPr>
            <a:r>
              <a:rPr lang="en-US" sz="1800" dirty="0" err="1"/>
              <a:t>Landasan</a:t>
            </a:r>
            <a:r>
              <a:rPr lang="en-US" sz="1800" dirty="0"/>
              <a:t> </a:t>
            </a:r>
            <a:r>
              <a:rPr lang="en-US" sz="1800" dirty="0" err="1"/>
              <a:t>konstitusional</a:t>
            </a:r>
            <a:r>
              <a:rPr lang="en-US" sz="1800" dirty="0"/>
              <a:t>: UUD 1945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2F771-6BCA-447A-9278-330C24B9B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78E6-7B00-4103-86E7-B0FE2926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UNSUR DASAR WAWASAN NUSANTARA</a:t>
            </a:r>
            <a:r>
              <a:rPr lang="en-US" dirty="0"/>
              <a:t> ADA 3, YAITU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ADBC-3715-47F0-B1D0-3D74370E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/>
            </a:pPr>
            <a:r>
              <a:rPr lang="en-US" dirty="0"/>
              <a:t>WADAH (CONTOUR)</a:t>
            </a:r>
          </a:p>
          <a:p>
            <a:pPr marL="127000" indent="0" algn="ctr">
              <a:buNone/>
            </a:pP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infra </a:t>
            </a:r>
            <a:r>
              <a:rPr lang="en-US" dirty="0" err="1"/>
              <a:t>politik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AC0C1-FCF0-44BC-8F14-6727477D32F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 startAt="2"/>
            </a:pPr>
            <a:r>
              <a:rPr lang="en-US" dirty="0"/>
              <a:t>ISI (CONTENT)</a:t>
            </a:r>
          </a:p>
          <a:p>
            <a:pPr marL="127000" indent="0" algn="ctr">
              <a:buNone/>
            </a:pP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 dan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UUD 1945.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446A3-FBEF-457E-A535-A3AE8B48668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469900" indent="-342900" algn="ctr">
              <a:buFont typeface="+mj-lt"/>
              <a:buAutoNum type="alphaLcPeriod" startAt="3"/>
            </a:pPr>
            <a:r>
              <a:rPr lang="en-US" dirty="0"/>
              <a:t>TATA LAKU (CONDUCT)</a:t>
            </a:r>
          </a:p>
          <a:p>
            <a:pPr marL="127000" indent="0" algn="ctr">
              <a:buNone/>
            </a:pPr>
            <a:r>
              <a:rPr lang="en-US" sz="1200" dirty="0" err="1"/>
              <a:t>identitas</a:t>
            </a:r>
            <a:r>
              <a:rPr lang="en-US" sz="1200" dirty="0"/>
              <a:t> </a:t>
            </a:r>
            <a:r>
              <a:rPr lang="en-US" sz="1200" dirty="0" err="1"/>
              <a:t>jati</a:t>
            </a:r>
            <a:r>
              <a:rPr lang="en-US" sz="1200" dirty="0"/>
              <a:t> </a:t>
            </a:r>
            <a:r>
              <a:rPr lang="en-US" sz="1200" dirty="0" err="1"/>
              <a:t>diri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kepribadian</a:t>
            </a:r>
            <a:r>
              <a:rPr lang="en-US" sz="1200" dirty="0"/>
              <a:t> </a:t>
            </a:r>
            <a:r>
              <a:rPr lang="en-US" sz="1200" dirty="0" err="1"/>
              <a:t>bangsa</a:t>
            </a:r>
            <a:r>
              <a:rPr lang="en-US" sz="1200" dirty="0"/>
              <a:t> </a:t>
            </a:r>
            <a:r>
              <a:rPr lang="en-US" sz="1200" dirty="0" err="1"/>
              <a:t>indonesia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kekeluargaan</a:t>
            </a:r>
            <a:r>
              <a:rPr lang="en-US" sz="1200" dirty="0"/>
              <a:t> dan </a:t>
            </a:r>
            <a:r>
              <a:rPr lang="en-US" sz="1200" dirty="0" err="1"/>
              <a:t>kebersamaan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rasa </a:t>
            </a:r>
            <a:r>
              <a:rPr lang="en-US" sz="1200" dirty="0" err="1"/>
              <a:t>bangga</a:t>
            </a:r>
            <a:r>
              <a:rPr lang="en-US" sz="1200" dirty="0"/>
              <a:t> dan </a:t>
            </a:r>
            <a:r>
              <a:rPr lang="en-US" sz="1200" dirty="0" err="1"/>
              <a:t>cinta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bangga</a:t>
            </a:r>
            <a:r>
              <a:rPr lang="en-US" sz="1200" dirty="0"/>
              <a:t> dan </a:t>
            </a:r>
            <a:r>
              <a:rPr lang="en-US" sz="1200" dirty="0" err="1"/>
              <a:t>tanah</a:t>
            </a:r>
            <a:r>
              <a:rPr lang="en-US" sz="1200" dirty="0"/>
              <a:t> air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menimbulkan</a:t>
            </a:r>
            <a:r>
              <a:rPr lang="en-US" sz="1200" dirty="0"/>
              <a:t> </a:t>
            </a:r>
            <a:r>
              <a:rPr lang="en-US" sz="1200" dirty="0" err="1"/>
              <a:t>nasionalisme</a:t>
            </a:r>
            <a:r>
              <a:rPr lang="en-US" sz="1200" dirty="0"/>
              <a:t>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dalm</a:t>
            </a:r>
            <a:r>
              <a:rPr lang="en-US" sz="1200" dirty="0"/>
              <a:t> </a:t>
            </a:r>
            <a:r>
              <a:rPr lang="en-US" sz="1200" dirty="0" err="1"/>
              <a:t>segala</a:t>
            </a:r>
            <a:r>
              <a:rPr lang="en-US" sz="1200" dirty="0"/>
              <a:t> </a:t>
            </a:r>
            <a:r>
              <a:rPr lang="en-US" sz="1200" dirty="0" err="1"/>
              <a:t>aspek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nasional</a:t>
            </a:r>
            <a:r>
              <a:rPr lang="en-US" sz="12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0-4B67-4C04-AA21-E761D20AB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21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EF0-C8A7-4E88-8A0E-FABC486B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70" y="196799"/>
            <a:ext cx="5469830" cy="1095176"/>
          </a:xfrm>
        </p:spPr>
        <p:txBody>
          <a:bodyPr/>
          <a:lstStyle/>
          <a:p>
            <a:r>
              <a:rPr lang="en-US" sz="1800" b="1" dirty="0"/>
              <a:t>6. </a:t>
            </a:r>
            <a:r>
              <a:rPr lang="en-US" sz="1800" b="1" dirty="0" err="1"/>
              <a:t>Fungsi</a:t>
            </a:r>
            <a:r>
              <a:rPr lang="en-US" sz="1800" b="1" dirty="0"/>
              <a:t> </a:t>
            </a:r>
            <a:r>
              <a:rPr lang="en-US" sz="1800" b="1" dirty="0" err="1"/>
              <a:t>Wawasan</a:t>
            </a:r>
            <a:r>
              <a:rPr lang="en-US" sz="1800" b="1" dirty="0"/>
              <a:t> Nusantara </a:t>
            </a:r>
            <a:r>
              <a:rPr lang="en-US" sz="1800" dirty="0" err="1"/>
              <a:t>dibedakan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pandangan</a:t>
            </a:r>
            <a:r>
              <a:rPr lang="en-US" sz="1800" dirty="0"/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4C5B-D767-4A8C-A9FD-55AD7D50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450" y="1498501"/>
            <a:ext cx="6695100" cy="3448200"/>
          </a:xfrm>
        </p:spPr>
        <p:txBody>
          <a:bodyPr/>
          <a:lstStyle/>
          <a:p>
            <a:pPr marL="533400" indent="-457200">
              <a:buFont typeface="+mj-lt"/>
              <a:buAutoNum type="alphaLcPeriod"/>
            </a:pPr>
            <a:r>
              <a:rPr lang="fi-FI" sz="2000" dirty="0"/>
              <a:t>Fungsi wawasan nusantara sebagai konsepsi ketahanan nasional</a:t>
            </a:r>
          </a:p>
          <a:p>
            <a:pPr marL="533400" indent="-457200">
              <a:buFont typeface="+mj-lt"/>
              <a:buAutoNum type="alphaLcPeriod"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wawasan</a:t>
            </a:r>
            <a:r>
              <a:rPr lang="en-US" sz="2000" dirty="0"/>
              <a:t> </a:t>
            </a:r>
            <a:r>
              <a:rPr lang="en-US" sz="2000" dirty="0" err="1"/>
              <a:t>nusantara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pembangunan</a:t>
            </a:r>
            <a:r>
              <a:rPr lang="en-US" sz="2000" dirty="0"/>
              <a:t> </a:t>
            </a:r>
            <a:r>
              <a:rPr lang="en-US" sz="2000" dirty="0" err="1"/>
              <a:t>nasional</a:t>
            </a:r>
            <a:endParaRPr lang="en-US" sz="2000" dirty="0"/>
          </a:p>
          <a:p>
            <a:pPr marL="533400" indent="-457200">
              <a:buFont typeface="+mj-lt"/>
              <a:buAutoNum type="alphaLcPeriod"/>
            </a:pPr>
            <a:r>
              <a:rPr lang="fi-FI" sz="2000" dirty="0"/>
              <a:t>Fungsi wawasan nusantara sebagai pertahanan dan keamanan</a:t>
            </a:r>
          </a:p>
          <a:p>
            <a:pPr marL="533400" indent="-457200">
              <a:buFont typeface="+mj-lt"/>
              <a:buAutoNum type="alphaLcPeriod"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wawasan</a:t>
            </a:r>
            <a:r>
              <a:rPr lang="en-US" sz="2000" dirty="0"/>
              <a:t> </a:t>
            </a:r>
            <a:r>
              <a:rPr lang="en-US" sz="2000" dirty="0" err="1"/>
              <a:t>nusantara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wawasan</a:t>
            </a:r>
            <a:r>
              <a:rPr lang="en-US" sz="2000" dirty="0"/>
              <a:t> </a:t>
            </a:r>
            <a:r>
              <a:rPr lang="en-US" sz="2000" dirty="0" err="1"/>
              <a:t>kewilayahan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F5D5-523C-4B71-913F-8CB9958459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02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756E-B80A-4772-B0E5-EE339A40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TUJUAN WAWASAN NUSANTARA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604D-6E05-41D9-91EE-27C8B9C2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450" y="1498501"/>
            <a:ext cx="6695100" cy="3448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1800" dirty="0" err="1"/>
              <a:t>Wawasan</a:t>
            </a:r>
            <a:r>
              <a:rPr lang="en-US" sz="1800" dirty="0"/>
              <a:t> </a:t>
            </a:r>
            <a:r>
              <a:rPr lang="en-US" sz="1800" dirty="0" err="1"/>
              <a:t>nusantara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mewujudkan</a:t>
            </a:r>
            <a:r>
              <a:rPr lang="en-US" sz="1800" dirty="0"/>
              <a:t> </a:t>
            </a:r>
            <a:r>
              <a:rPr lang="en-US" sz="1800" dirty="0" err="1"/>
              <a:t>nasionalisme</a:t>
            </a:r>
            <a:r>
              <a:rPr lang="en-US" sz="1800" dirty="0"/>
              <a:t> yang </a:t>
            </a:r>
            <a:r>
              <a:rPr lang="en-US" sz="1800" dirty="0" err="1"/>
              <a:t>tinggi</a:t>
            </a:r>
            <a:r>
              <a:rPr lang="en-US" sz="1800" dirty="0"/>
              <a:t> di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aspek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rakyat</a:t>
            </a:r>
            <a:r>
              <a:rPr lang="en-US" sz="1800" dirty="0"/>
              <a:t> Indonesia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mengutamakan</a:t>
            </a:r>
            <a:r>
              <a:rPr lang="en-US" sz="1800" dirty="0"/>
              <a:t> </a:t>
            </a:r>
            <a:r>
              <a:rPr lang="en-US" sz="1800" dirty="0" err="1"/>
              <a:t>kepentingan</a:t>
            </a:r>
            <a:r>
              <a:rPr lang="en-US" sz="1800" dirty="0"/>
              <a:t> </a:t>
            </a:r>
            <a:r>
              <a:rPr lang="en-US" sz="1800" dirty="0" err="1"/>
              <a:t>nasional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kepentingan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, </a:t>
            </a:r>
            <a:r>
              <a:rPr lang="en-US" sz="1800" dirty="0" err="1"/>
              <a:t>kelompok</a:t>
            </a:r>
            <a:r>
              <a:rPr lang="en-US" sz="1800" dirty="0"/>
              <a:t>, </a:t>
            </a:r>
            <a:r>
              <a:rPr lang="en-US" sz="1800" dirty="0" err="1"/>
              <a:t>golongan</a:t>
            </a:r>
            <a:r>
              <a:rPr lang="en-US" sz="1800" dirty="0"/>
              <a:t>, </a:t>
            </a:r>
            <a:r>
              <a:rPr lang="en-US" sz="1800" dirty="0" err="1"/>
              <a:t>suku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r>
              <a:rPr lang="en-US" sz="1800" dirty="0"/>
              <a:t> </a:t>
            </a:r>
            <a:r>
              <a:rPr lang="en-US" sz="1800" dirty="0" err="1"/>
              <a:t>ataupun</a:t>
            </a:r>
            <a:r>
              <a:rPr lang="en-US" sz="1800" dirty="0"/>
              <a:t> </a:t>
            </a:r>
            <a:r>
              <a:rPr lang="en-US" sz="1800" dirty="0" err="1"/>
              <a:t>daerah</a:t>
            </a:r>
            <a:r>
              <a:rPr lang="en-US" sz="18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9600-51A8-46C8-99F8-2A223C6CC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870166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700</Words>
  <Application>Microsoft Office PowerPoint</Application>
  <PresentationFormat>On-screen Show (16:9)</PresentationFormat>
  <Paragraphs>80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Libre Baskerville</vt:lpstr>
      <vt:lpstr>Cinzel</vt:lpstr>
      <vt:lpstr>Arial</vt:lpstr>
      <vt:lpstr>Dolabella template</vt:lpstr>
      <vt:lpstr>Hello!</vt:lpstr>
      <vt:lpstr>Wawasan nusantara sebagai geopolitik di indonesia</vt:lpstr>
      <vt:lpstr>1. Pengertian wawasan nusantara</vt:lpstr>
      <vt:lpstr>2. LATAR BELAKANG YANG MEMPENGARUHI TUMBUHNYA KONSEPSI WAWASAN NUSANTARA ADALAH:</vt:lpstr>
      <vt:lpstr>3. HAKIKAT WAWASAN NUSANTARA ADALAH KEUTUHAN BANGSA DAN KESATUAN WILAYAH NASIONAL</vt:lpstr>
      <vt:lpstr>4. Ajaran dasar wawasan nusantara ada 2, yaitu </vt:lpstr>
      <vt:lpstr>5. UNSUR DASAR WAWASAN NUSANTARA ADA 3, YAITU</vt:lpstr>
      <vt:lpstr>6. Fungsi Wawasan Nusantara dibedakan dalam beberapa pandangan:</vt:lpstr>
      <vt:lpstr>7. TUJUAN WAWASAN NUSANTARA</vt:lpstr>
      <vt:lpstr>8. MANFAAT WAWASAN NUSANTARA</vt:lpstr>
      <vt:lpstr>9. Peranan wawasan nusantara</vt:lpstr>
      <vt:lpstr>10. Pengertian geopolitik</vt:lpstr>
      <vt:lpstr>11. Teori-teori gepolitik</vt:lpstr>
      <vt:lpstr>12. Paham geopolitik bangsa indonesia</vt:lpstr>
      <vt:lpstr>pertanyaan</vt:lpstr>
      <vt:lpstr>Yang menambahkan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Wawasan nusantara sebagai geopolitik di indonesia</dc:title>
  <cp:lastModifiedBy>rama dhanty</cp:lastModifiedBy>
  <cp:revision>45</cp:revision>
  <dcterms:modified xsi:type="dcterms:W3CDTF">2019-09-13T02:11:30Z</dcterms:modified>
</cp:coreProperties>
</file>