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7" r:id="rId9"/>
    <p:sldId id="266" r:id="rId10"/>
    <p:sldId id="265" r:id="rId11"/>
    <p:sldId id="261" r:id="rId12"/>
    <p:sldId id="262" r:id="rId1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20" y="-21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id-ID"/>
              <a:t>Klik untuk mengedit gaya judul Master</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9/20/2019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777037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id-ID"/>
              <a:t>Klik untuk mengedit gaya judul Master</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0361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id-ID"/>
              <a:t>Klik untuk mengedit gaya judul Master</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pPr/>
              <a:t>9/20/2019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5993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id-ID"/>
              <a:t>Klik untuk mengedit gaya judul Master</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09955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id-ID"/>
              <a:t>Klik untuk mengedit gaya judul Master</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pPr/>
              <a:t>9/20/2019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39691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id-ID"/>
              <a:t>Klik untuk mengedit gaya judul Master</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pPr/>
              <a:t>9/20/2019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32021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id-ID"/>
              <a:t>Klik untuk mengedit gaya judul Master</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5125305" y="1488985"/>
            <a:ext cx="6264350" cy="1696853"/>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5118447" y="4351687"/>
            <a:ext cx="6265588" cy="170406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pPr/>
              <a:t>9/20/2019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92966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81703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pPr/>
              <a:t>9/20/2019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62862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id-ID"/>
              <a:t>Klik untuk mengedit gaya judul Master</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Date Placeholder 4"/>
          <p:cNvSpPr>
            <a:spLocks noGrp="1"/>
          </p:cNvSpPr>
          <p:nvPr>
            <p:ph type="dt" sz="half" idx="10"/>
          </p:nvPr>
        </p:nvSpPr>
        <p:spPr/>
        <p:txBody>
          <a:bodyPr/>
          <a:lstStyle/>
          <a:p>
            <a:fld id="{48A87A34-81AB-432B-8DAE-1953F412C126}"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54539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id-ID"/>
              <a:t>Klik untuk mengedit gaya judul Master</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pPr/>
              <a:t>9/20/2019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58121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9/20/2019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30627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30D954A9-6445-8A46-AD0C-202A3D2F9001}"/>
              </a:ext>
            </a:extLst>
          </p:cNvPr>
          <p:cNvSpPr>
            <a:spLocks noGrp="1"/>
          </p:cNvSpPr>
          <p:nvPr>
            <p:ph type="ctrTitle"/>
          </p:nvPr>
        </p:nvSpPr>
        <p:spPr>
          <a:xfrm>
            <a:off x="1756042" y="1041761"/>
            <a:ext cx="8679915" cy="1748729"/>
          </a:xfrm>
        </p:spPr>
        <p:txBody>
          <a:bodyPr/>
          <a:lstStyle/>
          <a:p>
            <a:r>
              <a:rPr lang="id-ID"/>
              <a:t>Otonomi Daerah (Desa)</a:t>
            </a:r>
          </a:p>
        </p:txBody>
      </p:sp>
      <p:sp>
        <p:nvSpPr>
          <p:cNvPr id="3" name="Subjudul 2">
            <a:extLst>
              <a:ext uri="{FF2B5EF4-FFF2-40B4-BE49-F238E27FC236}">
                <a16:creationId xmlns:a16="http://schemas.microsoft.com/office/drawing/2014/main" xmlns="" id="{87D56028-DB24-9243-9725-937042542877}"/>
              </a:ext>
            </a:extLst>
          </p:cNvPr>
          <p:cNvSpPr>
            <a:spLocks noGrp="1"/>
          </p:cNvSpPr>
          <p:nvPr>
            <p:ph type="subTitle" idx="1"/>
          </p:nvPr>
        </p:nvSpPr>
        <p:spPr>
          <a:xfrm>
            <a:off x="1523999" y="2790490"/>
            <a:ext cx="9144000" cy="2449138"/>
          </a:xfrm>
        </p:spPr>
        <p:txBody>
          <a:bodyPr>
            <a:normAutofit fontScale="92500" lnSpcReduction="10000"/>
          </a:bodyPr>
          <a:lstStyle/>
          <a:p>
            <a:r>
              <a:rPr lang="id-ID"/>
              <a:t>Nama Kelompok 9 :</a:t>
            </a:r>
          </a:p>
          <a:p>
            <a:r>
              <a:rPr lang="id-ID"/>
              <a:t>Geizka Charissa I (3022)</a:t>
            </a:r>
          </a:p>
          <a:p>
            <a:r>
              <a:rPr lang="id-ID"/>
              <a:t>Shafira Isnaini R (3046)</a:t>
            </a:r>
          </a:p>
          <a:p>
            <a:r>
              <a:rPr lang="id-ID"/>
              <a:t>Lailatul Khusniah (3004)</a:t>
            </a:r>
          </a:p>
          <a:p>
            <a:r>
              <a:rPr lang="id-ID"/>
              <a:t>Risna Yulianti (3008)</a:t>
            </a:r>
          </a:p>
          <a:p>
            <a:r>
              <a:rPr lang="id-ID"/>
              <a:t>Rosidah Maharani Alfi (3034)</a:t>
            </a:r>
          </a:p>
          <a:p>
            <a:r>
              <a:rPr lang="id-ID"/>
              <a:t>M. Ramadhan Habibullah (3050)</a:t>
            </a:r>
          </a:p>
          <a:p>
            <a:endParaRPr lang="id-ID"/>
          </a:p>
        </p:txBody>
      </p:sp>
    </p:spTree>
    <p:extLst>
      <p:ext uri="{BB962C8B-B14F-4D97-AF65-F5344CB8AC3E}">
        <p14:creationId xmlns:p14="http://schemas.microsoft.com/office/powerpoint/2010/main" xmlns="" val="167350292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B8B40710-6CCE-8243-B789-CCD942222535}"/>
              </a:ext>
            </a:extLst>
          </p:cNvPr>
          <p:cNvSpPr>
            <a:spLocks noGrp="1"/>
          </p:cNvSpPr>
          <p:nvPr>
            <p:ph type="title"/>
          </p:nvPr>
        </p:nvSpPr>
        <p:spPr/>
        <p:txBody>
          <a:bodyPr/>
          <a:lstStyle/>
          <a:p>
            <a:r>
              <a:rPr lang="id-ID"/>
              <a:t>Kesimpulan </a:t>
            </a:r>
          </a:p>
        </p:txBody>
      </p:sp>
      <p:sp>
        <p:nvSpPr>
          <p:cNvPr id="3" name="Tampungan Konten 2">
            <a:extLst>
              <a:ext uri="{FF2B5EF4-FFF2-40B4-BE49-F238E27FC236}">
                <a16:creationId xmlns:a16="http://schemas.microsoft.com/office/drawing/2014/main" xmlns="" id="{6D7B6F55-B248-F440-847A-6CE367800DBE}"/>
              </a:ext>
            </a:extLst>
          </p:cNvPr>
          <p:cNvSpPr>
            <a:spLocks noGrp="1"/>
          </p:cNvSpPr>
          <p:nvPr>
            <p:ph idx="1"/>
          </p:nvPr>
        </p:nvSpPr>
        <p:spPr/>
        <p:txBody>
          <a:bodyPr/>
          <a:lstStyle/>
          <a:p>
            <a:r>
              <a:rPr lang="id-ID"/>
              <a:t>Desa yang otonom akan memberi ruang gerak yang luas pada perencanaan pembangunan yang merupakan kebutuhan nyata masyarakat dan tidak banyak terbebani oleh program-program kerja dari berbagai instansi pemerintahan. Apabila otonomi desa benar-benar terwujud maka tidak akan terjadi urbanisasi tenaga kerja potensial ke kota untuk menyerbu lapangan pekerja atau pekerjaan di sektor informal. </a:t>
            </a:r>
          </a:p>
        </p:txBody>
      </p:sp>
    </p:spTree>
    <p:extLst>
      <p:ext uri="{BB962C8B-B14F-4D97-AF65-F5344CB8AC3E}">
        <p14:creationId xmlns:p14="http://schemas.microsoft.com/office/powerpoint/2010/main" xmlns="" val="2250963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4CBF01FF-2322-CC4B-9E36-1FEEAF24DD8D}"/>
              </a:ext>
            </a:extLst>
          </p:cNvPr>
          <p:cNvSpPr>
            <a:spLocks noGrp="1"/>
          </p:cNvSpPr>
          <p:nvPr>
            <p:ph type="title"/>
          </p:nvPr>
        </p:nvSpPr>
        <p:spPr/>
        <p:txBody>
          <a:bodyPr/>
          <a:lstStyle/>
          <a:p>
            <a:r>
              <a:rPr lang="id-ID"/>
              <a:t>PERTANYAAN </a:t>
            </a:r>
          </a:p>
        </p:txBody>
      </p:sp>
      <p:sp>
        <p:nvSpPr>
          <p:cNvPr id="3" name="Tampungan Konten 2">
            <a:extLst>
              <a:ext uri="{FF2B5EF4-FFF2-40B4-BE49-F238E27FC236}">
                <a16:creationId xmlns:a16="http://schemas.microsoft.com/office/drawing/2014/main" xmlns="" id="{2E12AE96-7963-EF45-8B1E-6E02D70D255D}"/>
              </a:ext>
            </a:extLst>
          </p:cNvPr>
          <p:cNvSpPr>
            <a:spLocks noGrp="1"/>
          </p:cNvSpPr>
          <p:nvPr>
            <p:ph idx="1"/>
          </p:nvPr>
        </p:nvSpPr>
        <p:spPr/>
        <p:txBody>
          <a:bodyPr/>
          <a:lstStyle/>
          <a:p>
            <a:pPr marL="342900" indent="-342900">
              <a:buAutoNum type="arabicPeriod"/>
            </a:pPr>
            <a:r>
              <a:rPr lang="id-ID" dirty="0" smtClean="0"/>
              <a:t>Taniya Septiani ( 3018 ), menurut anda kenapa masih ada daerah yang tertinggal meskipun sudah diberlakukan otonomi daerah ?</a:t>
            </a:r>
          </a:p>
          <a:p>
            <a:pPr marL="342900" indent="-342900">
              <a:buAutoNum type="arabicPeriod"/>
            </a:pPr>
            <a:r>
              <a:rPr lang="id-ID" dirty="0" smtClean="0"/>
              <a:t>Belia (3019) Apakah secara substansial konsep desentralisasi dan otonomi daerah pada saat ini sudah berkedudukan secara utuh pada konteks negara kesatuan ?</a:t>
            </a:r>
          </a:p>
          <a:p>
            <a:pPr marL="342900" indent="-342900">
              <a:buAutoNum type="arabicPeriod"/>
            </a:pPr>
            <a:r>
              <a:rPr lang="id-ID" dirty="0" smtClean="0"/>
              <a:t>Delvia (3095) Apakah pemerintah berhak turun tangan ketika otonomi daerah di suatu daerah semakin buruk ?</a:t>
            </a:r>
            <a:endParaRPr lang="id-ID" dirty="0"/>
          </a:p>
        </p:txBody>
      </p:sp>
    </p:spTree>
    <p:extLst>
      <p:ext uri="{BB962C8B-B14F-4D97-AF65-F5344CB8AC3E}">
        <p14:creationId xmlns:p14="http://schemas.microsoft.com/office/powerpoint/2010/main" xmlns="" val="4294736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D8EA7AC5-3D24-1247-AD14-E920634789D7}"/>
              </a:ext>
            </a:extLst>
          </p:cNvPr>
          <p:cNvSpPr>
            <a:spLocks noGrp="1"/>
          </p:cNvSpPr>
          <p:nvPr>
            <p:ph type="title"/>
          </p:nvPr>
        </p:nvSpPr>
        <p:spPr/>
        <p:txBody>
          <a:bodyPr/>
          <a:lstStyle/>
          <a:p>
            <a:r>
              <a:rPr lang="id-ID"/>
              <a:t>PENAMBAH JAWABAN</a:t>
            </a:r>
          </a:p>
        </p:txBody>
      </p:sp>
      <p:sp>
        <p:nvSpPr>
          <p:cNvPr id="3" name="Tampungan Konten 2">
            <a:extLst>
              <a:ext uri="{FF2B5EF4-FFF2-40B4-BE49-F238E27FC236}">
                <a16:creationId xmlns:a16="http://schemas.microsoft.com/office/drawing/2014/main" xmlns="" id="{B56487B7-8B86-954B-B140-623F9D2354BF}"/>
              </a:ext>
            </a:extLst>
          </p:cNvPr>
          <p:cNvSpPr>
            <a:spLocks noGrp="1"/>
          </p:cNvSpPr>
          <p:nvPr>
            <p:ph idx="1"/>
          </p:nvPr>
        </p:nvSpPr>
        <p:spPr/>
        <p:txBody>
          <a:bodyPr/>
          <a:lstStyle/>
          <a:p>
            <a:pPr marL="342900" indent="-342900">
              <a:buAutoNum type="arabicPeriod"/>
            </a:pPr>
            <a:r>
              <a:rPr lang="id-ID" dirty="0" smtClean="0"/>
              <a:t>Aulia (3006), belum karena negara kesatuan, jadi desentralisasi di pemerintah pusat dan daerah masih terbagi.  </a:t>
            </a:r>
          </a:p>
          <a:p>
            <a:pPr marL="342900" indent="-342900">
              <a:buAutoNum type="arabicPeriod"/>
            </a:pPr>
            <a:r>
              <a:rPr lang="id-ID" dirty="0" smtClean="0"/>
              <a:t>Putri(3002), kemajuan suatu daerah ditetapkan 2 hal yaitu SDA dan SDM, akan tetapi hal tersebut tergantung pada </a:t>
            </a:r>
            <a:r>
              <a:rPr lang="id-ID" smtClean="0"/>
              <a:t>tingkat bagaimana daerah tersebut mengelola SDA dan SDM masyarakat.</a:t>
            </a:r>
            <a:endParaRPr lang="id-ID" dirty="0" smtClean="0"/>
          </a:p>
          <a:p>
            <a:pPr marL="342900" indent="-342900">
              <a:buAutoNum type="arabicPeriod"/>
            </a:pPr>
            <a:r>
              <a:rPr lang="id-ID" dirty="0" smtClean="0"/>
              <a:t>Lailatul (3026), iya karena pemerintah daerah juga terjun dan dapat diajukan pembatalan otonomi daerah kepada pemerintah pusat.</a:t>
            </a:r>
            <a:endParaRPr lang="id-ID" dirty="0"/>
          </a:p>
        </p:txBody>
      </p:sp>
    </p:spTree>
    <p:extLst>
      <p:ext uri="{BB962C8B-B14F-4D97-AF65-F5344CB8AC3E}">
        <p14:creationId xmlns:p14="http://schemas.microsoft.com/office/powerpoint/2010/main" xmlns="" val="3915445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17ACC02A-8DD0-C146-987C-93BE2A498F77}"/>
              </a:ext>
            </a:extLst>
          </p:cNvPr>
          <p:cNvSpPr>
            <a:spLocks noGrp="1"/>
          </p:cNvSpPr>
          <p:nvPr>
            <p:ph type="title"/>
          </p:nvPr>
        </p:nvSpPr>
        <p:spPr/>
        <p:txBody>
          <a:bodyPr/>
          <a:lstStyle/>
          <a:p>
            <a:r>
              <a:rPr lang="id-ID"/>
              <a:t>Pengertian Otonomi Daerah </a:t>
            </a:r>
          </a:p>
        </p:txBody>
      </p:sp>
      <p:sp>
        <p:nvSpPr>
          <p:cNvPr id="3" name="Tampungan Konten 2">
            <a:extLst>
              <a:ext uri="{FF2B5EF4-FFF2-40B4-BE49-F238E27FC236}">
                <a16:creationId xmlns:a16="http://schemas.microsoft.com/office/drawing/2014/main" xmlns="" id="{2E74DA52-E3C0-6947-8FB5-51FCC621A78F}"/>
              </a:ext>
            </a:extLst>
          </p:cNvPr>
          <p:cNvSpPr>
            <a:spLocks noGrp="1"/>
          </p:cNvSpPr>
          <p:nvPr>
            <p:ph idx="1"/>
          </p:nvPr>
        </p:nvSpPr>
        <p:spPr/>
        <p:txBody>
          <a:bodyPr/>
          <a:lstStyle/>
          <a:p>
            <a:r>
              <a:rPr lang="id-ID"/>
              <a:t>Menurut UU No. 32 tahun 2004 otonomi daerah adalah hak, wewenang, dan kewajiban daerah otonom untuk mengatur dan mengurus sendiri urusan pemerintahnya dan kepentingan masyarakat setempat sesuai dengan peraturan perundang-undangan. </a:t>
            </a:r>
          </a:p>
          <a:p>
            <a:r>
              <a:rPr lang="id-ID"/>
              <a:t>Menurut para ahli Philip Mahwood, </a:t>
            </a:r>
            <a:r>
              <a:rPr lang="id-ID" i="1"/>
              <a:t>regional autonomy </a:t>
            </a:r>
            <a:r>
              <a:rPr lang="id-ID"/>
              <a:t>adalah hak dari masyarakat sipil untuk mendapatkan kesempatan serta perlakuan yang sama baik dalam hal mengekspresikan, berusaha mempertahankan kepentingan mereka masing-masing dan ikut serta dalam mengendalikan penyelenggaraan kinerja pemerintahan daerah. </a:t>
            </a:r>
          </a:p>
        </p:txBody>
      </p:sp>
    </p:spTree>
    <p:extLst>
      <p:ext uri="{BB962C8B-B14F-4D97-AF65-F5344CB8AC3E}">
        <p14:creationId xmlns:p14="http://schemas.microsoft.com/office/powerpoint/2010/main" xmlns="" val="721077735"/>
      </p:ext>
    </p:extLst>
  </p:cSld>
  <p:clrMapOvr>
    <a:masterClrMapping/>
  </p:clrMapOvr>
  <p:transition spd="slow">
    <p:strip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5A7E1052-C279-424F-9651-CA9744C49CFE}"/>
              </a:ext>
            </a:extLst>
          </p:cNvPr>
          <p:cNvSpPr>
            <a:spLocks noGrp="1"/>
          </p:cNvSpPr>
          <p:nvPr>
            <p:ph type="title"/>
          </p:nvPr>
        </p:nvSpPr>
        <p:spPr/>
        <p:txBody>
          <a:bodyPr/>
          <a:lstStyle/>
          <a:p>
            <a:r>
              <a:rPr lang="id-ID"/>
              <a:t>Tujuan Otonomi Daerah </a:t>
            </a:r>
          </a:p>
        </p:txBody>
      </p:sp>
      <p:sp>
        <p:nvSpPr>
          <p:cNvPr id="3" name="Tampungan Konten 2">
            <a:extLst>
              <a:ext uri="{FF2B5EF4-FFF2-40B4-BE49-F238E27FC236}">
                <a16:creationId xmlns:a16="http://schemas.microsoft.com/office/drawing/2014/main" xmlns="" id="{0E644900-B828-C74C-BBC1-C909C8A45A2F}"/>
              </a:ext>
            </a:extLst>
          </p:cNvPr>
          <p:cNvSpPr>
            <a:spLocks noGrp="1"/>
          </p:cNvSpPr>
          <p:nvPr>
            <p:ph idx="1"/>
          </p:nvPr>
        </p:nvSpPr>
        <p:spPr/>
        <p:txBody>
          <a:bodyPr/>
          <a:lstStyle/>
          <a:p>
            <a:r>
              <a:rPr lang="id-ID"/>
              <a:t>Tujuan Politik : untuk mewujudkan proses demokrasi politik melalui parpol dan DPRD. </a:t>
            </a:r>
          </a:p>
          <a:p>
            <a:r>
              <a:rPr lang="id-ID"/>
              <a:t>Tujuan Administratif : untuk mewujudkan pengelolaan SDA yang lebih efektif dan memberikan peluang kepada warga setempat untuk turut serta dalam menyelenggarakan pemerintahan. </a:t>
            </a:r>
          </a:p>
          <a:p>
            <a:r>
              <a:rPr lang="id-ID"/>
              <a:t>Tujuan Ekonomi : dapat mewujudkan peningkatan indeks pembangunan manusia. </a:t>
            </a:r>
          </a:p>
        </p:txBody>
      </p:sp>
    </p:spTree>
    <p:extLst>
      <p:ext uri="{BB962C8B-B14F-4D97-AF65-F5344CB8AC3E}">
        <p14:creationId xmlns:p14="http://schemas.microsoft.com/office/powerpoint/2010/main" xmlns="" val="3967237672"/>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E0DFC912-93F3-7E44-853F-08A795091669}"/>
              </a:ext>
            </a:extLst>
          </p:cNvPr>
          <p:cNvSpPr>
            <a:spLocks noGrp="1"/>
          </p:cNvSpPr>
          <p:nvPr>
            <p:ph type="title"/>
          </p:nvPr>
        </p:nvSpPr>
        <p:spPr/>
        <p:txBody>
          <a:bodyPr/>
          <a:lstStyle/>
          <a:p>
            <a:r>
              <a:rPr lang="id-ID"/>
              <a:t>Prinsip Otonomi Daerah </a:t>
            </a:r>
          </a:p>
        </p:txBody>
      </p:sp>
      <p:sp>
        <p:nvSpPr>
          <p:cNvPr id="3" name="Tampungan Konten 2">
            <a:extLst>
              <a:ext uri="{FF2B5EF4-FFF2-40B4-BE49-F238E27FC236}">
                <a16:creationId xmlns:a16="http://schemas.microsoft.com/office/drawing/2014/main" xmlns="" id="{613AFE59-ADBF-C141-85B7-46D51ADF7951}"/>
              </a:ext>
            </a:extLst>
          </p:cNvPr>
          <p:cNvSpPr>
            <a:spLocks noGrp="1"/>
          </p:cNvSpPr>
          <p:nvPr>
            <p:ph idx="1"/>
          </p:nvPr>
        </p:nvSpPr>
        <p:spPr/>
        <p:txBody>
          <a:bodyPr/>
          <a:lstStyle/>
          <a:p>
            <a:r>
              <a:rPr lang="id-ID"/>
              <a:t>Prinsip Otonomi Seluas-luasnya : prinsip otonomi yang dimana daerah yang mendapat kewenangan dalam mengatur hal pemerintahan dan mengatur kepentingan masyarakatnya. </a:t>
            </a:r>
          </a:p>
          <a:p>
            <a:r>
              <a:rPr lang="id-ID"/>
              <a:t>Prinsip Otonomi Nyata : prinsip otonomi dimana daerah otonom memiliki kewenangan dalam menjalankan pemerintahan berdasarkan, tugas, wewenang dan kewajiban yang secara nyata telah ada. </a:t>
            </a:r>
          </a:p>
          <a:p>
            <a:r>
              <a:rPr lang="id-ID"/>
              <a:t>Prinsip Otonomi Bertanggung Jawab : prinsip otonom dimana sistem penyelenggaraan harus sesuai dengan maksud dan tujuan dari pemberian otonomi. </a:t>
            </a:r>
          </a:p>
        </p:txBody>
      </p:sp>
    </p:spTree>
    <p:extLst>
      <p:ext uri="{BB962C8B-B14F-4D97-AF65-F5344CB8AC3E}">
        <p14:creationId xmlns:p14="http://schemas.microsoft.com/office/powerpoint/2010/main" xmlns="" val="2134332342"/>
      </p:ext>
    </p:extLst>
  </p:cSld>
  <p:clrMapOvr>
    <a:masterClrMapping/>
  </p:clrMapOvr>
  <mc:AlternateContent xmlns:mc="http://schemas.openxmlformats.org/markup-compatibility/2006">
    <mc:Choice xmlns:p14="http://schemas.microsoft.com/office/powerpoint/2010/main" xmlns="" Requires="p14">
      <p:transition spd="slow" p14:dur="1300">
        <p14:pan dir="d"/>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F2BFB4B2-A5AC-404B-A1DA-0904FADAAA4E}"/>
              </a:ext>
            </a:extLst>
          </p:cNvPr>
          <p:cNvSpPr>
            <a:spLocks noGrp="1"/>
          </p:cNvSpPr>
          <p:nvPr>
            <p:ph type="title"/>
          </p:nvPr>
        </p:nvSpPr>
        <p:spPr/>
        <p:txBody>
          <a:bodyPr/>
          <a:lstStyle/>
          <a:p>
            <a:r>
              <a:rPr lang="id-ID"/>
              <a:t>Asas Otonomi Daerah </a:t>
            </a:r>
          </a:p>
        </p:txBody>
      </p:sp>
      <p:sp>
        <p:nvSpPr>
          <p:cNvPr id="3" name="Tampungan Konten 2">
            <a:extLst>
              <a:ext uri="{FF2B5EF4-FFF2-40B4-BE49-F238E27FC236}">
                <a16:creationId xmlns:a16="http://schemas.microsoft.com/office/drawing/2014/main" xmlns="" id="{260E44CA-58FD-6847-9CA2-91F698E69117}"/>
              </a:ext>
            </a:extLst>
          </p:cNvPr>
          <p:cNvSpPr>
            <a:spLocks noGrp="1"/>
          </p:cNvSpPr>
          <p:nvPr>
            <p:ph idx="1"/>
          </p:nvPr>
        </p:nvSpPr>
        <p:spPr/>
        <p:txBody>
          <a:bodyPr/>
          <a:lstStyle/>
          <a:p>
            <a:r>
              <a:rPr lang="id-ID"/>
              <a:t>Asas Desentralisasi : pemberian wewenang untuk menjalankan pemerintahan pada daerah otonom berdasarkan struktur NKRI dan dasar hukum yang berlaku. </a:t>
            </a:r>
          </a:p>
          <a:p>
            <a:r>
              <a:rPr lang="id-ID"/>
              <a:t>Asas Dekosentrasi : pelimpahan wewenang dari pemerintah pusat kepada gubernur yang bertugas sebagai wakil pemerintahan wilayah tersebut. </a:t>
            </a:r>
          </a:p>
          <a:p>
            <a:r>
              <a:rPr lang="id-ID"/>
              <a:t>Asas Tugas Pembantuan : pemberian tugas dari pemerintah pusat kepada pemerintah daerah untuk melaksanakan tugas tertentu dengan biaya, sarana dan prasarana serta SDM. </a:t>
            </a:r>
          </a:p>
        </p:txBody>
      </p:sp>
    </p:spTree>
    <p:extLst>
      <p:ext uri="{BB962C8B-B14F-4D97-AF65-F5344CB8AC3E}">
        <p14:creationId xmlns:p14="http://schemas.microsoft.com/office/powerpoint/2010/main" xmlns="" val="108230682"/>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9E966294-7DE2-A349-9D30-531A33693F78}"/>
              </a:ext>
            </a:extLst>
          </p:cNvPr>
          <p:cNvSpPr>
            <a:spLocks noGrp="1"/>
          </p:cNvSpPr>
          <p:nvPr>
            <p:ph type="title"/>
          </p:nvPr>
        </p:nvSpPr>
        <p:spPr/>
        <p:txBody>
          <a:bodyPr/>
          <a:lstStyle/>
          <a:p>
            <a:r>
              <a:rPr lang="id-ID"/>
              <a:t>Definisi Desa</a:t>
            </a:r>
          </a:p>
        </p:txBody>
      </p:sp>
      <p:sp>
        <p:nvSpPr>
          <p:cNvPr id="3" name="Tampungan Konten 2">
            <a:extLst>
              <a:ext uri="{FF2B5EF4-FFF2-40B4-BE49-F238E27FC236}">
                <a16:creationId xmlns:a16="http://schemas.microsoft.com/office/drawing/2014/main" xmlns="" id="{66BB8078-924A-D546-9EF3-ACC064766091}"/>
              </a:ext>
            </a:extLst>
          </p:cNvPr>
          <p:cNvSpPr>
            <a:spLocks noGrp="1"/>
          </p:cNvSpPr>
          <p:nvPr>
            <p:ph idx="1"/>
          </p:nvPr>
        </p:nvSpPr>
        <p:spPr/>
        <p:txBody>
          <a:bodyPr/>
          <a:lstStyle/>
          <a:p>
            <a:r>
              <a:rPr lang="id-ID"/>
              <a:t>Umum : desa merupakan suatu wilayah pemerintahan yang terdekat dengan masyarakat dalam suatu negara. </a:t>
            </a:r>
          </a:p>
          <a:p>
            <a:r>
              <a:rPr lang="id-ID"/>
              <a:t>Ahli : perwujudan geografis yang ditimbulkan oleh unsur fisiografis sosial ekonomi, politik dan kultural yang terdapat di situ dalam hubungan dan pengaruh timbal balik dengan daerah lain. (R. Bintarto)</a:t>
            </a:r>
          </a:p>
          <a:p>
            <a:r>
              <a:rPr lang="id-ID"/>
              <a:t>Undang-undang desa telah menempatkan desa sebagai organisasi campuran (hybrid) antara masyarakat berpemerintahan (self governing community) dengan pemerintahan lokal (local self goverment). Dengan begitu, sistem pemerintahan di desa berbentuk pemerintahan masyarakat atau pemerintahan berbasis masyarakat dengan segala kewenangannya (authority). </a:t>
            </a:r>
          </a:p>
        </p:txBody>
      </p:sp>
    </p:spTree>
    <p:extLst>
      <p:ext uri="{BB962C8B-B14F-4D97-AF65-F5344CB8AC3E}">
        <p14:creationId xmlns:p14="http://schemas.microsoft.com/office/powerpoint/2010/main" xmlns="" val="1517676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EA57E13D-9C71-8049-96B5-562D01A3E3C8}"/>
              </a:ext>
            </a:extLst>
          </p:cNvPr>
          <p:cNvSpPr>
            <a:spLocks noGrp="1"/>
          </p:cNvSpPr>
          <p:nvPr>
            <p:ph type="title"/>
          </p:nvPr>
        </p:nvSpPr>
        <p:spPr/>
        <p:txBody>
          <a:bodyPr/>
          <a:lstStyle/>
          <a:p>
            <a:r>
              <a:rPr lang="id-ID"/>
              <a:t>Otonomi desa di Indonesia</a:t>
            </a:r>
          </a:p>
        </p:txBody>
      </p:sp>
      <p:sp>
        <p:nvSpPr>
          <p:cNvPr id="3" name="Tampungan Konten 2">
            <a:extLst>
              <a:ext uri="{FF2B5EF4-FFF2-40B4-BE49-F238E27FC236}">
                <a16:creationId xmlns:a16="http://schemas.microsoft.com/office/drawing/2014/main" xmlns="" id="{27569751-0EB0-4D49-AF70-1865E294AB7C}"/>
              </a:ext>
            </a:extLst>
          </p:cNvPr>
          <p:cNvSpPr>
            <a:spLocks noGrp="1"/>
          </p:cNvSpPr>
          <p:nvPr>
            <p:ph idx="1"/>
          </p:nvPr>
        </p:nvSpPr>
        <p:spPr/>
        <p:txBody>
          <a:bodyPr/>
          <a:lstStyle/>
          <a:p>
            <a:r>
              <a:rPr lang="id-ID"/>
              <a:t>Desa merupakan institusi yang otonom dengan tradisi adat istiadat dan hukumnya sendiri serta relatif mandiri. Hal ini antara lain ditunjukkan dengan tingkat keragaman yang tinggi membuat desa mungkin merupakan wujud bangsa yang paling konkret. </a:t>
            </a:r>
          </a:p>
          <a:p>
            <a:r>
              <a:rPr lang="id-ID"/>
              <a:t>Menurut Prof. Drs. HAW. Widjaja, penyelenggaraan pemerintah desa merupakan sub sistem dari sistem penyelenggaraan pemerintahan, sehingga desa memiliki kewenangan untuk mengatur dan mengurus kepentingan masyarakatnya. </a:t>
            </a:r>
          </a:p>
        </p:txBody>
      </p:sp>
    </p:spTree>
    <p:extLst>
      <p:ext uri="{BB962C8B-B14F-4D97-AF65-F5344CB8AC3E}">
        <p14:creationId xmlns:p14="http://schemas.microsoft.com/office/powerpoint/2010/main" xmlns="" val="1662858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EA3CB1A5-C8B0-2344-88F0-3E94DEE6A93F}"/>
              </a:ext>
            </a:extLst>
          </p:cNvPr>
          <p:cNvSpPr>
            <a:spLocks noGrp="1"/>
          </p:cNvSpPr>
          <p:nvPr>
            <p:ph type="title"/>
          </p:nvPr>
        </p:nvSpPr>
        <p:spPr/>
        <p:txBody>
          <a:bodyPr/>
          <a:lstStyle/>
          <a:p>
            <a:r>
              <a:rPr lang="id-ID"/>
              <a:t>Susunan Pemerintahan Desa </a:t>
            </a:r>
          </a:p>
        </p:txBody>
      </p:sp>
      <p:sp>
        <p:nvSpPr>
          <p:cNvPr id="3" name="Tampungan Konten 2">
            <a:extLst>
              <a:ext uri="{FF2B5EF4-FFF2-40B4-BE49-F238E27FC236}">
                <a16:creationId xmlns:a16="http://schemas.microsoft.com/office/drawing/2014/main" xmlns="" id="{CF48D3BA-6C60-1849-9193-9F48D92D36F7}"/>
              </a:ext>
            </a:extLst>
          </p:cNvPr>
          <p:cNvSpPr>
            <a:spLocks noGrp="1"/>
          </p:cNvSpPr>
          <p:nvPr>
            <p:ph idx="1"/>
          </p:nvPr>
        </p:nvSpPr>
        <p:spPr/>
        <p:txBody>
          <a:bodyPr/>
          <a:lstStyle/>
          <a:p>
            <a:r>
              <a:rPr lang="id-ID"/>
              <a:t>Pemerintahan desa terdiri atas </a:t>
            </a:r>
          </a:p>
          <a:p>
            <a:pPr marL="342900" indent="-342900">
              <a:buAutoNum type="arabicPeriod"/>
            </a:pPr>
            <a:r>
              <a:rPr lang="id-ID"/>
              <a:t>Kepala desa </a:t>
            </a:r>
          </a:p>
          <a:p>
            <a:pPr marL="342900" indent="-342900">
              <a:buAutoNum type="arabicPeriod"/>
            </a:pPr>
            <a:r>
              <a:rPr lang="id-ID"/>
              <a:t>Lembaga musyawarah desa </a:t>
            </a:r>
          </a:p>
          <a:p>
            <a:pPr marL="342900" indent="-342900">
              <a:buAutoNum type="arabicPeriod"/>
            </a:pPr>
            <a:r>
              <a:rPr lang="id-ID"/>
              <a:t>Perangkat desa</a:t>
            </a:r>
          </a:p>
          <a:p>
            <a:r>
              <a:rPr lang="id-ID"/>
              <a:t>Pemerintah desa dibantu perangkat desa yang terdiri dari </a:t>
            </a:r>
          </a:p>
          <a:p>
            <a:pPr marL="342900" indent="-342900">
              <a:buAutoNum type="arabicPeriod"/>
            </a:pPr>
            <a:r>
              <a:rPr lang="id-ID"/>
              <a:t>Sekretariat desa </a:t>
            </a:r>
          </a:p>
          <a:p>
            <a:pPr marL="342900" indent="-342900">
              <a:buAutoNum type="arabicPeriod"/>
            </a:pPr>
            <a:r>
              <a:rPr lang="id-ID"/>
              <a:t>Kepala dusun</a:t>
            </a:r>
          </a:p>
        </p:txBody>
      </p:sp>
    </p:spTree>
    <p:extLst>
      <p:ext uri="{BB962C8B-B14F-4D97-AF65-F5344CB8AC3E}">
        <p14:creationId xmlns:p14="http://schemas.microsoft.com/office/powerpoint/2010/main" xmlns="" val="492390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9A0F1EB0-0053-D645-8C72-0D65C6825DB1}"/>
              </a:ext>
            </a:extLst>
          </p:cNvPr>
          <p:cNvSpPr>
            <a:spLocks noGrp="1"/>
          </p:cNvSpPr>
          <p:nvPr>
            <p:ph type="title"/>
          </p:nvPr>
        </p:nvSpPr>
        <p:spPr/>
        <p:txBody>
          <a:bodyPr>
            <a:normAutofit fontScale="90000"/>
          </a:bodyPr>
          <a:lstStyle/>
          <a:p>
            <a:r>
              <a:rPr lang="id-ID"/>
              <a:t> Penyelenggaraan Pemerintah Desa </a:t>
            </a:r>
          </a:p>
        </p:txBody>
      </p:sp>
      <p:sp>
        <p:nvSpPr>
          <p:cNvPr id="3" name="Tampungan Konten 2">
            <a:extLst>
              <a:ext uri="{FF2B5EF4-FFF2-40B4-BE49-F238E27FC236}">
                <a16:creationId xmlns:a16="http://schemas.microsoft.com/office/drawing/2014/main" xmlns="" id="{A16F6898-3FFB-2B4A-9253-9E203268D6A6}"/>
              </a:ext>
            </a:extLst>
          </p:cNvPr>
          <p:cNvSpPr>
            <a:spLocks noGrp="1"/>
          </p:cNvSpPr>
          <p:nvPr>
            <p:ph idx="1"/>
          </p:nvPr>
        </p:nvSpPr>
        <p:spPr/>
        <p:txBody>
          <a:bodyPr/>
          <a:lstStyle/>
          <a:p>
            <a:r>
              <a:rPr lang="id-ID"/>
              <a:t>Penataan dan pengembangan desa, kerja sama antar desa dan lembaga adat.</a:t>
            </a:r>
          </a:p>
          <a:p>
            <a:r>
              <a:rPr lang="id-ID"/>
              <a:t>Pemantapan nilai-nilai sosial budaya setempat (adat setempat yang bersifat lokalitas).</a:t>
            </a:r>
          </a:p>
          <a:p>
            <a:r>
              <a:rPr lang="id-ID"/>
              <a:t>Peningkatan sumber daya alam yang berwawasan lingkungan.</a:t>
            </a:r>
          </a:p>
          <a:p>
            <a:r>
              <a:rPr lang="id-ID"/>
              <a:t>Peningkatan pemanfaatan teknologi tepat guna sesuai kebutuhan masyarakat. </a:t>
            </a:r>
          </a:p>
          <a:p>
            <a:r>
              <a:rPr lang="id-ID"/>
              <a:t>Pengembangan usaha ekonomi masyarakat. </a:t>
            </a:r>
          </a:p>
        </p:txBody>
      </p:sp>
    </p:spTree>
    <p:extLst>
      <p:ext uri="{BB962C8B-B14F-4D97-AF65-F5344CB8AC3E}">
        <p14:creationId xmlns:p14="http://schemas.microsoft.com/office/powerpoint/2010/main" xmlns="" val="2845154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740</Words>
  <Application>Microsoft Office PowerPoint</Application>
  <PresentationFormat>Custom</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Atlas</vt:lpstr>
      <vt:lpstr>Otonomi Daerah (Desa)</vt:lpstr>
      <vt:lpstr>Pengertian Otonomi Daerah </vt:lpstr>
      <vt:lpstr>Tujuan Otonomi Daerah </vt:lpstr>
      <vt:lpstr>Prinsip Otonomi Daerah </vt:lpstr>
      <vt:lpstr>Asas Otonomi Daerah </vt:lpstr>
      <vt:lpstr>Definisi Desa</vt:lpstr>
      <vt:lpstr>Otonomi desa di Indonesia</vt:lpstr>
      <vt:lpstr>Susunan Pemerintahan Desa </vt:lpstr>
      <vt:lpstr> Penyelenggaraan Pemerintah Desa </vt:lpstr>
      <vt:lpstr>Kesimpulan </vt:lpstr>
      <vt:lpstr>PERTANYAAN </vt:lpstr>
      <vt:lpstr>PENAMBAH JAWABAN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Otonomi Daerah (Desa)</dc:title>
  <dc:creator>6281217626512</dc:creator>
  <cp:lastModifiedBy>R-WRSuprtman</cp:lastModifiedBy>
  <cp:revision>5</cp:revision>
  <dcterms:created xsi:type="dcterms:W3CDTF">2019-09-03T02:02:36Z</dcterms:created>
  <dcterms:modified xsi:type="dcterms:W3CDTF">2019-09-20T02:33:48Z</dcterms:modified>
</cp:coreProperties>
</file>